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wmf" ContentType="image/x-wmf"/>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1.xml" ContentType="application/vnd.openxmlformats-officedocument.drawingml.diagramData+xml"/>
  <Override PartName="/ppt/slideLayouts/slideLayout11.xml" ContentType="application/vnd.openxmlformats-officedocument.presentationml.slideLayout+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4.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75.jpg" ContentType="image/jpg"/>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ppt/tags/tag2.xml" ContentType="application/vnd.openxmlformats-officedocument.presentationml.tag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61"/>
  </p:notesMasterIdLst>
  <p:handoutMasterIdLst>
    <p:handoutMasterId r:id="rId62"/>
  </p:handoutMasterIdLst>
  <p:sldIdLst>
    <p:sldId id="256" r:id="rId6"/>
    <p:sldId id="266" r:id="rId7"/>
    <p:sldId id="351" r:id="rId8"/>
    <p:sldId id="286" r:id="rId9"/>
    <p:sldId id="287" r:id="rId10"/>
    <p:sldId id="289" r:id="rId11"/>
    <p:sldId id="288" r:id="rId12"/>
    <p:sldId id="303" r:id="rId13"/>
    <p:sldId id="306" r:id="rId14"/>
    <p:sldId id="304" r:id="rId15"/>
    <p:sldId id="305" r:id="rId16"/>
    <p:sldId id="307" r:id="rId17"/>
    <p:sldId id="308" r:id="rId18"/>
    <p:sldId id="309" r:id="rId19"/>
    <p:sldId id="310" r:id="rId20"/>
    <p:sldId id="311" r:id="rId21"/>
    <p:sldId id="291" r:id="rId22"/>
    <p:sldId id="301" r:id="rId23"/>
    <p:sldId id="302" r:id="rId24"/>
    <p:sldId id="928" r:id="rId25"/>
    <p:sldId id="364" r:id="rId26"/>
    <p:sldId id="352" r:id="rId27"/>
    <p:sldId id="910" r:id="rId28"/>
    <p:sldId id="929" r:id="rId29"/>
    <p:sldId id="911" r:id="rId30"/>
    <p:sldId id="734" r:id="rId31"/>
    <p:sldId id="912" r:id="rId32"/>
    <p:sldId id="279" r:id="rId33"/>
    <p:sldId id="282" r:id="rId34"/>
    <p:sldId id="913" r:id="rId35"/>
    <p:sldId id="914" r:id="rId36"/>
    <p:sldId id="915" r:id="rId37"/>
    <p:sldId id="925" r:id="rId38"/>
    <p:sldId id="916" r:id="rId39"/>
    <p:sldId id="917" r:id="rId40"/>
    <p:sldId id="918" r:id="rId41"/>
    <p:sldId id="926" r:id="rId42"/>
    <p:sldId id="920" r:id="rId43"/>
    <p:sldId id="921" r:id="rId44"/>
    <p:sldId id="922" r:id="rId45"/>
    <p:sldId id="353" r:id="rId46"/>
    <p:sldId id="262" r:id="rId47"/>
    <p:sldId id="927" r:id="rId48"/>
    <p:sldId id="258" r:id="rId49"/>
    <p:sldId id="257" r:id="rId50"/>
    <p:sldId id="260" r:id="rId51"/>
    <p:sldId id="363" r:id="rId52"/>
    <p:sldId id="923" r:id="rId53"/>
    <p:sldId id="365" r:id="rId54"/>
    <p:sldId id="361" r:id="rId55"/>
    <p:sldId id="362" r:id="rId56"/>
    <p:sldId id="358" r:id="rId57"/>
    <p:sldId id="359" r:id="rId58"/>
    <p:sldId id="360" r:id="rId59"/>
    <p:sldId id="261" r:id="rId60"/>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cen, Carla" initials="GC" lastIdx="2" clrIdx="0">
    <p:extLst>
      <p:ext uri="{19B8F6BF-5375-455C-9EA6-DF929625EA0E}">
        <p15:presenceInfo xmlns:p15="http://schemas.microsoft.com/office/powerpoint/2012/main" userId="Gracen, Car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2482"/>
    <a:srgbClr val="897865"/>
    <a:srgbClr val="6A6C69"/>
    <a:srgbClr val="F26822"/>
    <a:srgbClr val="5A5B5C"/>
    <a:srgbClr val="E984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7" autoAdjust="0"/>
    <p:restoredTop sz="95380" autoAdjust="0"/>
  </p:normalViewPr>
  <p:slideViewPr>
    <p:cSldViewPr snapToGrid="0" snapToObjects="1">
      <p:cViewPr varScale="1">
        <p:scale>
          <a:sx n="86" d="100"/>
          <a:sy n="86" d="100"/>
        </p:scale>
        <p:origin x="1590" y="78"/>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0"/>
    </p:cViewPr>
  </p:sorterViewPr>
  <p:notesViewPr>
    <p:cSldViewPr snapToGrid="0" snapToObjects="1">
      <p:cViewPr varScale="1">
        <p:scale>
          <a:sx n="86" d="100"/>
          <a:sy n="86"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solidFill>
                  <a:schemeClr val="tx1"/>
                </a:solidFill>
                <a:latin typeface="Arial" panose="020B0604020202020204" pitchFamily="34" charset="0"/>
                <a:cs typeface="Arial" panose="020B0604020202020204" pitchFamily="34" charset="0"/>
              </a:rPr>
              <a:t>2019 Flexible Benefits Enrollment</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436590888"/>
        <c:axId val="436595480"/>
      </c:barChart>
      <c:catAx>
        <c:axId val="436590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36595480"/>
        <c:crosses val="autoZero"/>
        <c:auto val="1"/>
        <c:lblAlgn val="ctr"/>
        <c:lblOffset val="100"/>
        <c:noMultiLvlLbl val="0"/>
      </c:catAx>
      <c:valAx>
        <c:axId val="4365954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36590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2019 Flexible Benefits Enrollment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Sheet1!$A$1:$A$22</c:f>
              <c:strCache>
                <c:ptCount val="22"/>
                <c:pt idx="0">
                  <c:v>CIGNA Dental (DHMO) Active</c:v>
                </c:pt>
                <c:pt idx="1">
                  <c:v>Delta Dental Select</c:v>
                </c:pt>
                <c:pt idx="2">
                  <c:v>Delta Dental Select Plus</c:v>
                </c:pt>
                <c:pt idx="3">
                  <c:v>Anthem BCBS Vision Select</c:v>
                </c:pt>
                <c:pt idx="4">
                  <c:v>Anthem BCBS Vision Select Plus</c:v>
                </c:pt>
                <c:pt idx="5">
                  <c:v>Employee Life</c:v>
                </c:pt>
                <c:pt idx="6">
                  <c:v>Spouse Life</c:v>
                </c:pt>
                <c:pt idx="7">
                  <c:v>Child Life</c:v>
                </c:pt>
                <c:pt idx="8">
                  <c:v>AD&amp;D</c:v>
                </c:pt>
                <c:pt idx="9">
                  <c:v>Short-Term Disability</c:v>
                </c:pt>
                <c:pt idx="10">
                  <c:v>Long-Term Disability</c:v>
                </c:pt>
                <c:pt idx="11">
                  <c:v>Employee Critical Illness Select</c:v>
                </c:pt>
                <c:pt idx="12">
                  <c:v>Employee Critical Illness Select Plus</c:v>
                </c:pt>
                <c:pt idx="13">
                  <c:v>Spouse Critical Illness Select</c:v>
                </c:pt>
                <c:pt idx="14">
                  <c:v>Spouse Critical Illness Select Plus</c:v>
                </c:pt>
                <c:pt idx="15">
                  <c:v>Hyatt Legal Select</c:v>
                </c:pt>
                <c:pt idx="16">
                  <c:v>Hyatt Legal Select Plus</c:v>
                </c:pt>
                <c:pt idx="17">
                  <c:v>Hyatt Legal Select Premium</c:v>
                </c:pt>
                <c:pt idx="18">
                  <c:v>Long Term Care</c:v>
                </c:pt>
                <c:pt idx="19">
                  <c:v>HC FSA</c:v>
                </c:pt>
                <c:pt idx="20">
                  <c:v>DC FSA</c:v>
                </c:pt>
                <c:pt idx="21">
                  <c:v>Dental Retirees</c:v>
                </c:pt>
              </c:strCache>
            </c:strRef>
          </c:cat>
          <c:val>
            <c:numRef>
              <c:f>Sheet1!$B$1:$B$22</c:f>
              <c:numCache>
                <c:formatCode>#,##0</c:formatCode>
                <c:ptCount val="22"/>
                <c:pt idx="0">
                  <c:v>10928</c:v>
                </c:pt>
                <c:pt idx="1">
                  <c:v>32954</c:v>
                </c:pt>
                <c:pt idx="2">
                  <c:v>34951</c:v>
                </c:pt>
                <c:pt idx="3">
                  <c:v>30839</c:v>
                </c:pt>
                <c:pt idx="4">
                  <c:v>33868</c:v>
                </c:pt>
                <c:pt idx="5">
                  <c:v>72052</c:v>
                </c:pt>
                <c:pt idx="6">
                  <c:v>24703</c:v>
                </c:pt>
                <c:pt idx="7">
                  <c:v>31546</c:v>
                </c:pt>
                <c:pt idx="8">
                  <c:v>47480</c:v>
                </c:pt>
                <c:pt idx="9">
                  <c:v>50115</c:v>
                </c:pt>
                <c:pt idx="10">
                  <c:v>49489</c:v>
                </c:pt>
                <c:pt idx="11">
                  <c:v>10898</c:v>
                </c:pt>
                <c:pt idx="12">
                  <c:v>4625</c:v>
                </c:pt>
                <c:pt idx="13">
                  <c:v>3590</c:v>
                </c:pt>
                <c:pt idx="14">
                  <c:v>1597</c:v>
                </c:pt>
                <c:pt idx="15">
                  <c:v>5218</c:v>
                </c:pt>
                <c:pt idx="16">
                  <c:v>9927</c:v>
                </c:pt>
                <c:pt idx="17">
                  <c:v>3538</c:v>
                </c:pt>
                <c:pt idx="18">
                  <c:v>1288</c:v>
                </c:pt>
                <c:pt idx="19">
                  <c:v>12760</c:v>
                </c:pt>
                <c:pt idx="20">
                  <c:v>992</c:v>
                </c:pt>
                <c:pt idx="21">
                  <c:v>28266</c:v>
                </c:pt>
              </c:numCache>
            </c:numRef>
          </c:val>
          <c:extLst>
            <c:ext xmlns:c16="http://schemas.microsoft.com/office/drawing/2014/chart" uri="{C3380CC4-5D6E-409C-BE32-E72D297353CC}">
              <c16:uniqueId val="{00000000-F86A-48BE-B30E-62C2CCC995EF}"/>
            </c:ext>
          </c:extLst>
        </c:ser>
        <c:dLbls>
          <c:showLegendKey val="0"/>
          <c:showVal val="0"/>
          <c:showCatName val="0"/>
          <c:showSerName val="0"/>
          <c:showPercent val="0"/>
          <c:showBubbleSize val="0"/>
        </c:dLbls>
        <c:gapWidth val="219"/>
        <c:overlap val="-27"/>
        <c:axId val="436590888"/>
        <c:axId val="436595480"/>
      </c:barChart>
      <c:catAx>
        <c:axId val="436590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6595480"/>
        <c:crosses val="autoZero"/>
        <c:auto val="1"/>
        <c:lblAlgn val="ctr"/>
        <c:lblOffset val="100"/>
        <c:noMultiLvlLbl val="0"/>
      </c:catAx>
      <c:valAx>
        <c:axId val="4365954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6590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_rels/data3.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ata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6.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58.png"/><Relationship Id="rId7" Type="http://schemas.openxmlformats.org/officeDocument/2006/relationships/image" Target="../media/image60.png"/><Relationship Id="rId12" Type="http://schemas.openxmlformats.org/officeDocument/2006/relationships/image" Target="../media/image56.svg"/><Relationship Id="rId2" Type="http://schemas.openxmlformats.org/officeDocument/2006/relationships/image" Target="../media/image46.svg"/><Relationship Id="rId1" Type="http://schemas.openxmlformats.org/officeDocument/2006/relationships/image" Target="../media/image57.png"/><Relationship Id="rId6" Type="http://schemas.openxmlformats.org/officeDocument/2006/relationships/image" Target="../media/image50.svg"/><Relationship Id="rId11" Type="http://schemas.openxmlformats.org/officeDocument/2006/relationships/image" Target="../media/image62.png"/><Relationship Id="rId5" Type="http://schemas.openxmlformats.org/officeDocument/2006/relationships/image" Target="../media/image5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6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image" Target="../media/image80.svg"/><Relationship Id="rId1" Type="http://schemas.openxmlformats.org/officeDocument/2006/relationships/image" Target="../media/image87.png"/><Relationship Id="rId6" Type="http://schemas.openxmlformats.org/officeDocument/2006/relationships/image" Target="../media/image84.svg"/><Relationship Id="rId5" Type="http://schemas.openxmlformats.org/officeDocument/2006/relationships/image" Target="../media/image89.png"/><Relationship Id="rId4" Type="http://schemas.openxmlformats.org/officeDocument/2006/relationships/image" Target="../media/image82.svg"/></Relationships>
</file>

<file path=ppt/diagrams/_rels/drawing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102.svg"/><Relationship Id="rId5" Type="http://schemas.openxmlformats.org/officeDocument/2006/relationships/image" Target="../media/image103.png"/><Relationship Id="rId4" Type="http://schemas.openxmlformats.org/officeDocument/2006/relationships/image" Target="../media/image10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4A4EF5-FE18-4EF8-8C0B-58ECE465DA36}"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D2533EF-43FE-40C9-9B6A-66BA8D92786F}">
      <dgm:prSet/>
      <dgm:spPr/>
      <dgm:t>
        <a:bodyPr/>
        <a:lstStyle/>
        <a:p>
          <a:pPr>
            <a:defRPr b="1"/>
          </a:pPr>
          <a:r>
            <a:rPr lang="en-US" b="1" dirty="0">
              <a:latin typeface="Arial" panose="020B0604020202020204" pitchFamily="34" charset="0"/>
              <a:cs typeface="Arial" panose="020B0604020202020204" pitchFamily="34" charset="0"/>
            </a:rPr>
            <a:t>First Lady spoke at May HR Community Meeting</a:t>
          </a:r>
          <a:endParaRPr lang="en-US" dirty="0">
            <a:latin typeface="Arial" panose="020B0604020202020204" pitchFamily="34" charset="0"/>
            <a:cs typeface="Arial" panose="020B0604020202020204" pitchFamily="34" charset="0"/>
          </a:endParaRPr>
        </a:p>
      </dgm:t>
    </dgm:pt>
    <dgm:pt modelId="{F14CD450-BF11-420D-B730-D0A1B4616470}" type="parTrans" cxnId="{7556A6EF-1D0B-48B1-A2E2-D6388466D53A}">
      <dgm:prSet/>
      <dgm:spPr/>
      <dgm:t>
        <a:bodyPr/>
        <a:lstStyle/>
        <a:p>
          <a:endParaRPr lang="en-US"/>
        </a:p>
      </dgm:t>
    </dgm:pt>
    <dgm:pt modelId="{C7885925-F015-466F-85F9-AABCE273439C}" type="sibTrans" cxnId="{7556A6EF-1D0B-48B1-A2E2-D6388466D53A}">
      <dgm:prSet/>
      <dgm:spPr/>
      <dgm:t>
        <a:bodyPr/>
        <a:lstStyle/>
        <a:p>
          <a:endParaRPr lang="en-US"/>
        </a:p>
      </dgm:t>
    </dgm:pt>
    <dgm:pt modelId="{30771997-FD0D-40B9-A601-C25941F27CC6}">
      <dgm:prSet/>
      <dgm:spPr/>
      <dgm:t>
        <a:bodyPr/>
        <a:lstStyle/>
        <a:p>
          <a:pPr>
            <a:defRPr b="1"/>
          </a:pPr>
          <a:r>
            <a:rPr lang="en-US" b="1" dirty="0">
              <a:latin typeface="Arial" panose="020B0604020202020204" pitchFamily="34" charset="0"/>
              <a:cs typeface="Arial" panose="020B0604020202020204" pitchFamily="34" charset="0"/>
            </a:rPr>
            <a:t>Video from First Family of Georgia introduces training currently being developed</a:t>
          </a:r>
        </a:p>
      </dgm:t>
    </dgm:pt>
    <dgm:pt modelId="{A46CE1A7-E7BE-4474-90AB-6C6D5B0D4436}" type="parTrans" cxnId="{3D8351AA-A8F1-46F7-BB9C-229C12615389}">
      <dgm:prSet/>
      <dgm:spPr/>
      <dgm:t>
        <a:bodyPr/>
        <a:lstStyle/>
        <a:p>
          <a:endParaRPr lang="en-US"/>
        </a:p>
      </dgm:t>
    </dgm:pt>
    <dgm:pt modelId="{4049B3FB-542D-4ED7-9F52-6707995572F9}" type="sibTrans" cxnId="{3D8351AA-A8F1-46F7-BB9C-229C12615389}">
      <dgm:prSet/>
      <dgm:spPr/>
      <dgm:t>
        <a:bodyPr/>
        <a:lstStyle/>
        <a:p>
          <a:endParaRPr lang="en-US"/>
        </a:p>
      </dgm:t>
    </dgm:pt>
    <dgm:pt modelId="{91322DFD-24AC-4E30-A7FA-177FBB20620E}">
      <dgm:prSet/>
      <dgm:spPr/>
      <dgm:t>
        <a:bodyPr/>
        <a:lstStyle/>
        <a:p>
          <a:pPr>
            <a:defRPr b="1"/>
          </a:pPr>
          <a:r>
            <a:rPr lang="en-US" b="1" dirty="0">
              <a:latin typeface="Arial" panose="020B0604020202020204" pitchFamily="34" charset="0"/>
              <a:cs typeface="Arial" panose="020B0604020202020204" pitchFamily="34" charset="0"/>
            </a:rPr>
            <a:t>Full training video will debut at Grace Commission on August 29</a:t>
          </a:r>
        </a:p>
        <a:p>
          <a:pPr>
            <a:defRPr b="1"/>
          </a:pPr>
          <a:endParaRPr lang="en-US" b="1" dirty="0">
            <a:latin typeface="Arial" panose="020B0604020202020204" pitchFamily="34" charset="0"/>
            <a:cs typeface="Arial" panose="020B0604020202020204" pitchFamily="34" charset="0"/>
          </a:endParaRPr>
        </a:p>
        <a:p>
          <a:pPr>
            <a:defRPr b="1"/>
          </a:pPr>
          <a:r>
            <a:rPr lang="en-US" b="1" dirty="0">
              <a:latin typeface="Arial" panose="020B0604020202020204" pitchFamily="34" charset="0"/>
              <a:cs typeface="Arial" panose="020B0604020202020204" pitchFamily="34" charset="0"/>
            </a:rPr>
            <a:t>First Lady will narrate the training video</a:t>
          </a:r>
        </a:p>
        <a:p>
          <a:pPr>
            <a:defRPr b="1"/>
          </a:pPr>
          <a:endParaRPr lang="en-US" b="1" dirty="0">
            <a:latin typeface="Arial" panose="020B0604020202020204" pitchFamily="34" charset="0"/>
            <a:cs typeface="Arial" panose="020B0604020202020204" pitchFamily="34" charset="0"/>
          </a:endParaRPr>
        </a:p>
      </dgm:t>
    </dgm:pt>
    <dgm:pt modelId="{C861D8A9-2BD5-446F-82E3-BA9081D56AE4}" type="parTrans" cxnId="{3978D00E-A2F9-4587-ABFD-DB8328A536E6}">
      <dgm:prSet/>
      <dgm:spPr/>
      <dgm:t>
        <a:bodyPr/>
        <a:lstStyle/>
        <a:p>
          <a:endParaRPr lang="en-US"/>
        </a:p>
      </dgm:t>
    </dgm:pt>
    <dgm:pt modelId="{579479D5-CB4D-4CF3-B644-8ACA60B8B328}" type="sibTrans" cxnId="{3978D00E-A2F9-4587-ABFD-DB8328A536E6}">
      <dgm:prSet/>
      <dgm:spPr/>
      <dgm:t>
        <a:bodyPr/>
        <a:lstStyle/>
        <a:p>
          <a:endParaRPr lang="en-US"/>
        </a:p>
      </dgm:t>
    </dgm:pt>
    <dgm:pt modelId="{683843BD-611E-4402-BEA0-DFBD8048B0E1}">
      <dgm:prSet/>
      <dgm:spPr/>
      <dgm:t>
        <a:bodyPr/>
        <a:lstStyle/>
        <a:p>
          <a:pPr>
            <a:defRPr b="1"/>
          </a:pPr>
          <a:r>
            <a:rPr lang="en-US" b="1" dirty="0">
              <a:latin typeface="Arial" panose="020B0604020202020204" pitchFamily="34" charset="0"/>
              <a:cs typeface="Arial" panose="020B0604020202020204" pitchFamily="34" charset="0"/>
            </a:rPr>
            <a:t>Training will be made available to agencies in September 17 </a:t>
          </a:r>
          <a:endParaRPr lang="en-US" dirty="0">
            <a:latin typeface="Arial" panose="020B0604020202020204" pitchFamily="34" charset="0"/>
            <a:cs typeface="Arial" panose="020B0604020202020204" pitchFamily="34" charset="0"/>
          </a:endParaRPr>
        </a:p>
      </dgm:t>
    </dgm:pt>
    <dgm:pt modelId="{2F0E07FE-A58D-4BA1-8592-3CC7643EEF0D}" type="parTrans" cxnId="{CA952366-AB0A-483D-B3E9-3A0FF373CE68}">
      <dgm:prSet/>
      <dgm:spPr/>
      <dgm:t>
        <a:bodyPr/>
        <a:lstStyle/>
        <a:p>
          <a:endParaRPr lang="en-US"/>
        </a:p>
      </dgm:t>
    </dgm:pt>
    <dgm:pt modelId="{3DAA5B13-BCF9-4846-9EEE-6565BB725922}" type="sibTrans" cxnId="{CA952366-AB0A-483D-B3E9-3A0FF373CE68}">
      <dgm:prSet/>
      <dgm:spPr/>
      <dgm:t>
        <a:bodyPr/>
        <a:lstStyle/>
        <a:p>
          <a:endParaRPr lang="en-US"/>
        </a:p>
      </dgm:t>
    </dgm:pt>
    <dgm:pt modelId="{BD07A2DE-FC78-4358-A7E4-3F0D3F47E87B}">
      <dgm:prSet/>
      <dgm:spPr/>
      <dgm:t>
        <a:bodyPr/>
        <a:lstStyle/>
        <a:p>
          <a:r>
            <a:rPr lang="en-US" b="1" dirty="0">
              <a:latin typeface="Arial" panose="020B0604020202020204" pitchFamily="34" charset="0"/>
              <a:cs typeface="Arial" panose="020B0604020202020204" pitchFamily="34" charset="0"/>
            </a:rPr>
            <a:t>Encouraged but not mandatory</a:t>
          </a:r>
          <a:endParaRPr lang="en-US" dirty="0">
            <a:latin typeface="Arial" panose="020B0604020202020204" pitchFamily="34" charset="0"/>
            <a:cs typeface="Arial" panose="020B0604020202020204" pitchFamily="34" charset="0"/>
          </a:endParaRPr>
        </a:p>
      </dgm:t>
    </dgm:pt>
    <dgm:pt modelId="{35CF3A4E-7531-4725-AA13-18B7130DF0E3}" type="parTrans" cxnId="{9CD3D0DA-B99A-4E23-9C99-75C8BD75FA52}">
      <dgm:prSet/>
      <dgm:spPr/>
      <dgm:t>
        <a:bodyPr/>
        <a:lstStyle/>
        <a:p>
          <a:endParaRPr lang="en-US"/>
        </a:p>
      </dgm:t>
    </dgm:pt>
    <dgm:pt modelId="{23E4DDB5-7FD6-4238-884B-FC1F83B0BBC1}" type="sibTrans" cxnId="{9CD3D0DA-B99A-4E23-9C99-75C8BD75FA52}">
      <dgm:prSet/>
      <dgm:spPr/>
      <dgm:t>
        <a:bodyPr/>
        <a:lstStyle/>
        <a:p>
          <a:endParaRPr lang="en-US"/>
        </a:p>
      </dgm:t>
    </dgm:pt>
    <dgm:pt modelId="{BD19420D-27C3-4A36-A30D-64FEE05CF83B}">
      <dgm:prSet/>
      <dgm:spPr/>
      <dgm:t>
        <a:bodyPr/>
        <a:lstStyle/>
        <a:p>
          <a:r>
            <a:rPr lang="en-US" b="1" dirty="0">
              <a:latin typeface="Arial" panose="020B0604020202020204" pitchFamily="34" charset="0"/>
              <a:cs typeface="Arial" panose="020B0604020202020204" pitchFamily="34" charset="0"/>
            </a:rPr>
            <a:t>Will track number of employees trained</a:t>
          </a:r>
        </a:p>
        <a:p>
          <a:r>
            <a:rPr lang="en-US" b="1" dirty="0">
              <a:latin typeface="Arial" panose="020B0604020202020204" pitchFamily="34" charset="0"/>
              <a:cs typeface="Arial" panose="020B0604020202020204" pitchFamily="34" charset="0"/>
            </a:rPr>
            <a:t>Same delivery method as preventing sexual harassment training</a:t>
          </a:r>
        </a:p>
      </dgm:t>
    </dgm:pt>
    <dgm:pt modelId="{FECFE6E6-C7D5-4141-91A1-71587BFBF8FE}" type="parTrans" cxnId="{EA9FB0FE-6D34-4656-A57E-CE4C63985EA8}">
      <dgm:prSet/>
      <dgm:spPr/>
      <dgm:t>
        <a:bodyPr/>
        <a:lstStyle/>
        <a:p>
          <a:endParaRPr lang="en-US"/>
        </a:p>
      </dgm:t>
    </dgm:pt>
    <dgm:pt modelId="{B3028DFD-C705-444D-A2A8-E2954B4D0C13}" type="sibTrans" cxnId="{EA9FB0FE-6D34-4656-A57E-CE4C63985EA8}">
      <dgm:prSet/>
      <dgm:spPr/>
      <dgm:t>
        <a:bodyPr/>
        <a:lstStyle/>
        <a:p>
          <a:endParaRPr lang="en-US"/>
        </a:p>
      </dgm:t>
    </dgm:pt>
    <dgm:pt modelId="{3A8EDA70-4AC6-4B8E-8B2C-8F9162DBE3F1}" type="pres">
      <dgm:prSet presAssocID="{2F4A4EF5-FE18-4EF8-8C0B-58ECE465DA36}" presName="root" presStyleCnt="0">
        <dgm:presLayoutVars>
          <dgm:dir/>
          <dgm:resizeHandles val="exact"/>
        </dgm:presLayoutVars>
      </dgm:prSet>
      <dgm:spPr/>
    </dgm:pt>
    <dgm:pt modelId="{62F4B50F-5FA2-4BC9-97DC-80E4CB282BAD}" type="pres">
      <dgm:prSet presAssocID="{1D2533EF-43FE-40C9-9B6A-66BA8D92786F}" presName="compNode" presStyleCnt="0"/>
      <dgm:spPr/>
    </dgm:pt>
    <dgm:pt modelId="{D96AFDC3-60D5-43D2-A474-2DAA50813D88}" type="pres">
      <dgm:prSet presAssocID="{1D2533EF-43FE-40C9-9B6A-66BA8D92786F}" presName="iconRect" presStyleLbl="node1" presStyleIdx="0" presStyleCnt="4"/>
      <dgm:spPr>
        <a:blipFill>
          <a:blip xmlns:r="http://schemas.openxmlformats.org/officeDocument/2006/relationships" r:embed="rId1">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Solid"/>
        </a:ext>
      </dgm:extLst>
    </dgm:pt>
    <dgm:pt modelId="{48D32E66-0583-44BA-B202-25FC2B07424F}" type="pres">
      <dgm:prSet presAssocID="{1D2533EF-43FE-40C9-9B6A-66BA8D92786F}" presName="iconSpace" presStyleCnt="0"/>
      <dgm:spPr/>
    </dgm:pt>
    <dgm:pt modelId="{994869BB-D034-490F-901B-40667A797736}" type="pres">
      <dgm:prSet presAssocID="{1D2533EF-43FE-40C9-9B6A-66BA8D92786F}" presName="parTx" presStyleLbl="revTx" presStyleIdx="0" presStyleCnt="8">
        <dgm:presLayoutVars>
          <dgm:chMax val="0"/>
          <dgm:chPref val="0"/>
        </dgm:presLayoutVars>
      </dgm:prSet>
      <dgm:spPr/>
    </dgm:pt>
    <dgm:pt modelId="{D707F2EA-2234-4C5E-A0FA-61C05D0B35FE}" type="pres">
      <dgm:prSet presAssocID="{1D2533EF-43FE-40C9-9B6A-66BA8D92786F}" presName="txSpace" presStyleCnt="0"/>
      <dgm:spPr/>
    </dgm:pt>
    <dgm:pt modelId="{A33A3954-2EE0-42D0-B1FE-8B60AC13C2D7}" type="pres">
      <dgm:prSet presAssocID="{1D2533EF-43FE-40C9-9B6A-66BA8D92786F}" presName="desTx" presStyleLbl="revTx" presStyleIdx="1" presStyleCnt="8">
        <dgm:presLayoutVars/>
      </dgm:prSet>
      <dgm:spPr/>
    </dgm:pt>
    <dgm:pt modelId="{27C3C592-8D5B-464E-AAC7-5D0598EB4F09}" type="pres">
      <dgm:prSet presAssocID="{C7885925-F015-466F-85F9-AABCE273439C}" presName="sibTrans" presStyleCnt="0"/>
      <dgm:spPr/>
    </dgm:pt>
    <dgm:pt modelId="{96445AD4-FB67-4C05-B52E-18AA07016097}" type="pres">
      <dgm:prSet presAssocID="{30771997-FD0D-40B9-A601-C25941F27CC6}" presName="compNode" presStyleCnt="0"/>
      <dgm:spPr/>
    </dgm:pt>
    <dgm:pt modelId="{072C294A-52FA-46CB-9EEA-2297383B4905}" type="pres">
      <dgm:prSet presAssocID="{30771997-FD0D-40B9-A601-C25941F27CC6}" presName="iconRect" presStyleLbl="node1" presStyleIdx="1" presStyleCnt="4"/>
      <dgm:spPr>
        <a:blipFill>
          <a:blip xmlns:r="http://schemas.openxmlformats.org/officeDocument/2006/relationships" r:embed="rId3">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mily"/>
        </a:ext>
      </dgm:extLst>
    </dgm:pt>
    <dgm:pt modelId="{A68C83D9-9BB2-43E9-ABA7-99900CE746E6}" type="pres">
      <dgm:prSet presAssocID="{30771997-FD0D-40B9-A601-C25941F27CC6}" presName="iconSpace" presStyleCnt="0"/>
      <dgm:spPr/>
    </dgm:pt>
    <dgm:pt modelId="{9359D777-4E68-41AD-90F7-E9B866A792AE}" type="pres">
      <dgm:prSet presAssocID="{30771997-FD0D-40B9-A601-C25941F27CC6}" presName="parTx" presStyleLbl="revTx" presStyleIdx="2" presStyleCnt="8">
        <dgm:presLayoutVars>
          <dgm:chMax val="0"/>
          <dgm:chPref val="0"/>
        </dgm:presLayoutVars>
      </dgm:prSet>
      <dgm:spPr/>
    </dgm:pt>
    <dgm:pt modelId="{94F4C35E-F8A9-47CF-BFA5-14A61798ED0A}" type="pres">
      <dgm:prSet presAssocID="{30771997-FD0D-40B9-A601-C25941F27CC6}" presName="txSpace" presStyleCnt="0"/>
      <dgm:spPr/>
    </dgm:pt>
    <dgm:pt modelId="{82EF7194-90F1-43BE-965C-C04731DDC026}" type="pres">
      <dgm:prSet presAssocID="{30771997-FD0D-40B9-A601-C25941F27CC6}" presName="desTx" presStyleLbl="revTx" presStyleIdx="3" presStyleCnt="8">
        <dgm:presLayoutVars/>
      </dgm:prSet>
      <dgm:spPr/>
    </dgm:pt>
    <dgm:pt modelId="{EF93B58F-1570-442A-9309-3DD4844878D7}" type="pres">
      <dgm:prSet presAssocID="{4049B3FB-542D-4ED7-9F52-6707995572F9}" presName="sibTrans" presStyleCnt="0"/>
      <dgm:spPr/>
    </dgm:pt>
    <dgm:pt modelId="{F5861FFC-FBA3-40B2-91C0-AC7F3469266D}" type="pres">
      <dgm:prSet presAssocID="{91322DFD-24AC-4E30-A7FA-177FBB20620E}" presName="compNode" presStyleCnt="0"/>
      <dgm:spPr/>
    </dgm:pt>
    <dgm:pt modelId="{BDF65686-CFAB-4D1B-BEFD-94FE5A8E5DAD}" type="pres">
      <dgm:prSet presAssocID="{91322DFD-24AC-4E30-A7FA-177FBB20620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ceChickletVideo"/>
        </a:ext>
      </dgm:extLst>
    </dgm:pt>
    <dgm:pt modelId="{4A89D001-C3A3-4EBA-888D-55159B91C463}" type="pres">
      <dgm:prSet presAssocID="{91322DFD-24AC-4E30-A7FA-177FBB20620E}" presName="iconSpace" presStyleCnt="0"/>
      <dgm:spPr/>
    </dgm:pt>
    <dgm:pt modelId="{49B0BB38-3379-4C0B-98B2-CAE2ACDFAA7E}" type="pres">
      <dgm:prSet presAssocID="{91322DFD-24AC-4E30-A7FA-177FBB20620E}" presName="parTx" presStyleLbl="revTx" presStyleIdx="4" presStyleCnt="8">
        <dgm:presLayoutVars>
          <dgm:chMax val="0"/>
          <dgm:chPref val="0"/>
        </dgm:presLayoutVars>
      </dgm:prSet>
      <dgm:spPr/>
    </dgm:pt>
    <dgm:pt modelId="{FD047F40-A4B7-47CA-BB41-3E4B201C1A8A}" type="pres">
      <dgm:prSet presAssocID="{91322DFD-24AC-4E30-A7FA-177FBB20620E}" presName="txSpace" presStyleCnt="0"/>
      <dgm:spPr/>
    </dgm:pt>
    <dgm:pt modelId="{56A620F4-3EC3-4CEF-9CF5-EC4761D90647}" type="pres">
      <dgm:prSet presAssocID="{91322DFD-24AC-4E30-A7FA-177FBB20620E}" presName="desTx" presStyleLbl="revTx" presStyleIdx="5" presStyleCnt="8">
        <dgm:presLayoutVars/>
      </dgm:prSet>
      <dgm:spPr/>
    </dgm:pt>
    <dgm:pt modelId="{2E311988-F0B9-40C1-89DF-A29F886A3A7B}" type="pres">
      <dgm:prSet presAssocID="{579479D5-CB4D-4CF3-B644-8ACA60B8B328}" presName="sibTrans" presStyleCnt="0"/>
      <dgm:spPr/>
    </dgm:pt>
    <dgm:pt modelId="{C2D93C30-ED02-4478-9225-D85B12B54198}" type="pres">
      <dgm:prSet presAssocID="{683843BD-611E-4402-BEA0-DFBD8048B0E1}" presName="compNode" presStyleCnt="0"/>
      <dgm:spPr/>
    </dgm:pt>
    <dgm:pt modelId="{D30BF88D-6D06-4AF5-AD15-18D1EEE93C16}" type="pres">
      <dgm:prSet presAssocID="{683843BD-611E-4402-BEA0-DFBD8048B0E1}" presName="iconRect" presStyleLbl="node1" presStyleIdx="3" presStyleCnt="4"/>
      <dgm:spPr>
        <a:blipFill>
          <a:blip xmlns:r="http://schemas.openxmlformats.org/officeDocument/2006/relationships" r:embed="rId7">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Secure"/>
        </a:ext>
      </dgm:extLst>
    </dgm:pt>
    <dgm:pt modelId="{7F1B7F44-60E5-454B-95BB-0CB03DBA7C63}" type="pres">
      <dgm:prSet presAssocID="{683843BD-611E-4402-BEA0-DFBD8048B0E1}" presName="iconSpace" presStyleCnt="0"/>
      <dgm:spPr/>
    </dgm:pt>
    <dgm:pt modelId="{749D58B8-94FF-422E-944C-062410ECB3D7}" type="pres">
      <dgm:prSet presAssocID="{683843BD-611E-4402-BEA0-DFBD8048B0E1}" presName="parTx" presStyleLbl="revTx" presStyleIdx="6" presStyleCnt="8">
        <dgm:presLayoutVars>
          <dgm:chMax val="0"/>
          <dgm:chPref val="0"/>
        </dgm:presLayoutVars>
      </dgm:prSet>
      <dgm:spPr/>
    </dgm:pt>
    <dgm:pt modelId="{A7A328CE-76C1-4443-812D-5553DD36E2B8}" type="pres">
      <dgm:prSet presAssocID="{683843BD-611E-4402-BEA0-DFBD8048B0E1}" presName="txSpace" presStyleCnt="0"/>
      <dgm:spPr/>
    </dgm:pt>
    <dgm:pt modelId="{909AB8C9-0216-4DF9-8C4E-E86FE4C0741D}" type="pres">
      <dgm:prSet presAssocID="{683843BD-611E-4402-BEA0-DFBD8048B0E1}" presName="desTx" presStyleLbl="revTx" presStyleIdx="7" presStyleCnt="8" custLinFactNeighborX="75" custLinFactNeighborY="-67721">
        <dgm:presLayoutVars/>
      </dgm:prSet>
      <dgm:spPr/>
    </dgm:pt>
  </dgm:ptLst>
  <dgm:cxnLst>
    <dgm:cxn modelId="{3978D00E-A2F9-4587-ABFD-DB8328A536E6}" srcId="{2F4A4EF5-FE18-4EF8-8C0B-58ECE465DA36}" destId="{91322DFD-24AC-4E30-A7FA-177FBB20620E}" srcOrd="2" destOrd="0" parTransId="{C861D8A9-2BD5-446F-82E3-BA9081D56AE4}" sibTransId="{579479D5-CB4D-4CF3-B644-8ACA60B8B328}"/>
    <dgm:cxn modelId="{8A9A1514-2AD7-46D9-86D6-816FF3C7F999}" type="presOf" srcId="{91322DFD-24AC-4E30-A7FA-177FBB20620E}" destId="{49B0BB38-3379-4C0B-98B2-CAE2ACDFAA7E}" srcOrd="0" destOrd="0" presId="urn:microsoft.com/office/officeart/2018/2/layout/IconLabelDescriptionList"/>
    <dgm:cxn modelId="{CA952366-AB0A-483D-B3E9-3A0FF373CE68}" srcId="{2F4A4EF5-FE18-4EF8-8C0B-58ECE465DA36}" destId="{683843BD-611E-4402-BEA0-DFBD8048B0E1}" srcOrd="3" destOrd="0" parTransId="{2F0E07FE-A58D-4BA1-8592-3CC7643EEF0D}" sibTransId="{3DAA5B13-BCF9-4846-9EEE-6565BB725922}"/>
    <dgm:cxn modelId="{72902D67-9DDC-4D02-B943-D3E129D58F84}" type="presOf" srcId="{2F4A4EF5-FE18-4EF8-8C0B-58ECE465DA36}" destId="{3A8EDA70-4AC6-4B8E-8B2C-8F9162DBE3F1}" srcOrd="0" destOrd="0" presId="urn:microsoft.com/office/officeart/2018/2/layout/IconLabelDescriptionList"/>
    <dgm:cxn modelId="{06C5CA9A-FFBF-44CC-BC9C-ACB8895A10DE}" type="presOf" srcId="{BD19420D-27C3-4A36-A30D-64FEE05CF83B}" destId="{909AB8C9-0216-4DF9-8C4E-E86FE4C0741D}" srcOrd="0" destOrd="1" presId="urn:microsoft.com/office/officeart/2018/2/layout/IconLabelDescriptionList"/>
    <dgm:cxn modelId="{1648F89F-5FC0-4C43-9A8C-89A1DDA8B5AA}" type="presOf" srcId="{1D2533EF-43FE-40C9-9B6A-66BA8D92786F}" destId="{994869BB-D034-490F-901B-40667A797736}" srcOrd="0" destOrd="0" presId="urn:microsoft.com/office/officeart/2018/2/layout/IconLabelDescriptionList"/>
    <dgm:cxn modelId="{3D8351AA-A8F1-46F7-BB9C-229C12615389}" srcId="{2F4A4EF5-FE18-4EF8-8C0B-58ECE465DA36}" destId="{30771997-FD0D-40B9-A601-C25941F27CC6}" srcOrd="1" destOrd="0" parTransId="{A46CE1A7-E7BE-4474-90AB-6C6D5B0D4436}" sibTransId="{4049B3FB-542D-4ED7-9F52-6707995572F9}"/>
    <dgm:cxn modelId="{C3AB04C2-F608-40E1-9633-A6F1E3C490A1}" type="presOf" srcId="{30771997-FD0D-40B9-A601-C25941F27CC6}" destId="{9359D777-4E68-41AD-90F7-E9B866A792AE}" srcOrd="0" destOrd="0" presId="urn:microsoft.com/office/officeart/2018/2/layout/IconLabelDescriptionList"/>
    <dgm:cxn modelId="{FCFD63CD-E60A-4F16-9B7C-23EA7918C13D}" type="presOf" srcId="{683843BD-611E-4402-BEA0-DFBD8048B0E1}" destId="{749D58B8-94FF-422E-944C-062410ECB3D7}" srcOrd="0" destOrd="0" presId="urn:microsoft.com/office/officeart/2018/2/layout/IconLabelDescriptionList"/>
    <dgm:cxn modelId="{6578A6D3-325B-4858-8291-C3B1622081CC}" type="presOf" srcId="{BD07A2DE-FC78-4358-A7E4-3F0D3F47E87B}" destId="{909AB8C9-0216-4DF9-8C4E-E86FE4C0741D}" srcOrd="0" destOrd="0" presId="urn:microsoft.com/office/officeart/2018/2/layout/IconLabelDescriptionList"/>
    <dgm:cxn modelId="{9CD3D0DA-B99A-4E23-9C99-75C8BD75FA52}" srcId="{683843BD-611E-4402-BEA0-DFBD8048B0E1}" destId="{BD07A2DE-FC78-4358-A7E4-3F0D3F47E87B}" srcOrd="0" destOrd="0" parTransId="{35CF3A4E-7531-4725-AA13-18B7130DF0E3}" sibTransId="{23E4DDB5-7FD6-4238-884B-FC1F83B0BBC1}"/>
    <dgm:cxn modelId="{7556A6EF-1D0B-48B1-A2E2-D6388466D53A}" srcId="{2F4A4EF5-FE18-4EF8-8C0B-58ECE465DA36}" destId="{1D2533EF-43FE-40C9-9B6A-66BA8D92786F}" srcOrd="0" destOrd="0" parTransId="{F14CD450-BF11-420D-B730-D0A1B4616470}" sibTransId="{C7885925-F015-466F-85F9-AABCE273439C}"/>
    <dgm:cxn modelId="{EA9FB0FE-6D34-4656-A57E-CE4C63985EA8}" srcId="{683843BD-611E-4402-BEA0-DFBD8048B0E1}" destId="{BD19420D-27C3-4A36-A30D-64FEE05CF83B}" srcOrd="1" destOrd="0" parTransId="{FECFE6E6-C7D5-4141-91A1-71587BFBF8FE}" sibTransId="{B3028DFD-C705-444D-A2A8-E2954B4D0C13}"/>
    <dgm:cxn modelId="{BF980D77-DEED-407B-9E02-D303C36F3515}" type="presParOf" srcId="{3A8EDA70-4AC6-4B8E-8B2C-8F9162DBE3F1}" destId="{62F4B50F-5FA2-4BC9-97DC-80E4CB282BAD}" srcOrd="0" destOrd="0" presId="urn:microsoft.com/office/officeart/2018/2/layout/IconLabelDescriptionList"/>
    <dgm:cxn modelId="{E675DA41-9DE0-4077-9261-522D863E8F97}" type="presParOf" srcId="{62F4B50F-5FA2-4BC9-97DC-80E4CB282BAD}" destId="{D96AFDC3-60D5-43D2-A474-2DAA50813D88}" srcOrd="0" destOrd="0" presId="urn:microsoft.com/office/officeart/2018/2/layout/IconLabelDescriptionList"/>
    <dgm:cxn modelId="{0EBE509D-593D-453C-B01F-828979ED94D0}" type="presParOf" srcId="{62F4B50F-5FA2-4BC9-97DC-80E4CB282BAD}" destId="{48D32E66-0583-44BA-B202-25FC2B07424F}" srcOrd="1" destOrd="0" presId="urn:microsoft.com/office/officeart/2018/2/layout/IconLabelDescriptionList"/>
    <dgm:cxn modelId="{61FC7814-B627-46A4-BA41-9147C1ADC07B}" type="presParOf" srcId="{62F4B50F-5FA2-4BC9-97DC-80E4CB282BAD}" destId="{994869BB-D034-490F-901B-40667A797736}" srcOrd="2" destOrd="0" presId="urn:microsoft.com/office/officeart/2018/2/layout/IconLabelDescriptionList"/>
    <dgm:cxn modelId="{FCA674A4-FADF-4977-B993-37FBD1E53D53}" type="presParOf" srcId="{62F4B50F-5FA2-4BC9-97DC-80E4CB282BAD}" destId="{D707F2EA-2234-4C5E-A0FA-61C05D0B35FE}" srcOrd="3" destOrd="0" presId="urn:microsoft.com/office/officeart/2018/2/layout/IconLabelDescriptionList"/>
    <dgm:cxn modelId="{4C3D1D70-2EE1-42BF-A96E-F7ED02866387}" type="presParOf" srcId="{62F4B50F-5FA2-4BC9-97DC-80E4CB282BAD}" destId="{A33A3954-2EE0-42D0-B1FE-8B60AC13C2D7}" srcOrd="4" destOrd="0" presId="urn:microsoft.com/office/officeart/2018/2/layout/IconLabelDescriptionList"/>
    <dgm:cxn modelId="{119C5BBB-D2B7-4A73-8261-E67EBA5E23B2}" type="presParOf" srcId="{3A8EDA70-4AC6-4B8E-8B2C-8F9162DBE3F1}" destId="{27C3C592-8D5B-464E-AAC7-5D0598EB4F09}" srcOrd="1" destOrd="0" presId="urn:microsoft.com/office/officeart/2018/2/layout/IconLabelDescriptionList"/>
    <dgm:cxn modelId="{769F628F-326E-46C2-8CEF-A52ACF7B61C8}" type="presParOf" srcId="{3A8EDA70-4AC6-4B8E-8B2C-8F9162DBE3F1}" destId="{96445AD4-FB67-4C05-B52E-18AA07016097}" srcOrd="2" destOrd="0" presId="urn:microsoft.com/office/officeart/2018/2/layout/IconLabelDescriptionList"/>
    <dgm:cxn modelId="{92B1417F-3DAF-4D83-90D4-450F0CFC4DA4}" type="presParOf" srcId="{96445AD4-FB67-4C05-B52E-18AA07016097}" destId="{072C294A-52FA-46CB-9EEA-2297383B4905}" srcOrd="0" destOrd="0" presId="urn:microsoft.com/office/officeart/2018/2/layout/IconLabelDescriptionList"/>
    <dgm:cxn modelId="{A08DE960-917D-4C16-A49A-AECEBC188ABD}" type="presParOf" srcId="{96445AD4-FB67-4C05-B52E-18AA07016097}" destId="{A68C83D9-9BB2-43E9-ABA7-99900CE746E6}" srcOrd="1" destOrd="0" presId="urn:microsoft.com/office/officeart/2018/2/layout/IconLabelDescriptionList"/>
    <dgm:cxn modelId="{84451A88-38DF-4CD2-AD96-8BE089B7B98A}" type="presParOf" srcId="{96445AD4-FB67-4C05-B52E-18AA07016097}" destId="{9359D777-4E68-41AD-90F7-E9B866A792AE}" srcOrd="2" destOrd="0" presId="urn:microsoft.com/office/officeart/2018/2/layout/IconLabelDescriptionList"/>
    <dgm:cxn modelId="{C6322D91-4C8E-46C7-81B0-ABA0702638E7}" type="presParOf" srcId="{96445AD4-FB67-4C05-B52E-18AA07016097}" destId="{94F4C35E-F8A9-47CF-BFA5-14A61798ED0A}" srcOrd="3" destOrd="0" presId="urn:microsoft.com/office/officeart/2018/2/layout/IconLabelDescriptionList"/>
    <dgm:cxn modelId="{296D53CF-88DF-456E-A453-B7AC775D82BA}" type="presParOf" srcId="{96445AD4-FB67-4C05-B52E-18AA07016097}" destId="{82EF7194-90F1-43BE-965C-C04731DDC026}" srcOrd="4" destOrd="0" presId="urn:microsoft.com/office/officeart/2018/2/layout/IconLabelDescriptionList"/>
    <dgm:cxn modelId="{9549F888-C5DC-4551-B68F-A200EBE26AD4}" type="presParOf" srcId="{3A8EDA70-4AC6-4B8E-8B2C-8F9162DBE3F1}" destId="{EF93B58F-1570-442A-9309-3DD4844878D7}" srcOrd="3" destOrd="0" presId="urn:microsoft.com/office/officeart/2018/2/layout/IconLabelDescriptionList"/>
    <dgm:cxn modelId="{2C563787-07C1-487A-9A72-8852D58D34EA}" type="presParOf" srcId="{3A8EDA70-4AC6-4B8E-8B2C-8F9162DBE3F1}" destId="{F5861FFC-FBA3-40B2-91C0-AC7F3469266D}" srcOrd="4" destOrd="0" presId="urn:microsoft.com/office/officeart/2018/2/layout/IconLabelDescriptionList"/>
    <dgm:cxn modelId="{88475AD0-EAE5-490C-A5BB-652734CC9022}" type="presParOf" srcId="{F5861FFC-FBA3-40B2-91C0-AC7F3469266D}" destId="{BDF65686-CFAB-4D1B-BEFD-94FE5A8E5DAD}" srcOrd="0" destOrd="0" presId="urn:microsoft.com/office/officeart/2018/2/layout/IconLabelDescriptionList"/>
    <dgm:cxn modelId="{63351629-15EA-4BD5-968E-5421992B9667}" type="presParOf" srcId="{F5861FFC-FBA3-40B2-91C0-AC7F3469266D}" destId="{4A89D001-C3A3-4EBA-888D-55159B91C463}" srcOrd="1" destOrd="0" presId="urn:microsoft.com/office/officeart/2018/2/layout/IconLabelDescriptionList"/>
    <dgm:cxn modelId="{F84A6715-CC30-49C0-AA84-D9DCCC0BD991}" type="presParOf" srcId="{F5861FFC-FBA3-40B2-91C0-AC7F3469266D}" destId="{49B0BB38-3379-4C0B-98B2-CAE2ACDFAA7E}" srcOrd="2" destOrd="0" presId="urn:microsoft.com/office/officeart/2018/2/layout/IconLabelDescriptionList"/>
    <dgm:cxn modelId="{50482534-21B4-4D4D-8DB4-2A7F382DF25A}" type="presParOf" srcId="{F5861FFC-FBA3-40B2-91C0-AC7F3469266D}" destId="{FD047F40-A4B7-47CA-BB41-3E4B201C1A8A}" srcOrd="3" destOrd="0" presId="urn:microsoft.com/office/officeart/2018/2/layout/IconLabelDescriptionList"/>
    <dgm:cxn modelId="{52246494-4297-4A95-AB35-C33C4CC009D2}" type="presParOf" srcId="{F5861FFC-FBA3-40B2-91C0-AC7F3469266D}" destId="{56A620F4-3EC3-4CEF-9CF5-EC4761D90647}" srcOrd="4" destOrd="0" presId="urn:microsoft.com/office/officeart/2018/2/layout/IconLabelDescriptionList"/>
    <dgm:cxn modelId="{EE5B23C1-C759-4CA4-9075-12A53BE76D54}" type="presParOf" srcId="{3A8EDA70-4AC6-4B8E-8B2C-8F9162DBE3F1}" destId="{2E311988-F0B9-40C1-89DF-A29F886A3A7B}" srcOrd="5" destOrd="0" presId="urn:microsoft.com/office/officeart/2018/2/layout/IconLabelDescriptionList"/>
    <dgm:cxn modelId="{2858E5E9-E884-4569-957A-839FF9103524}" type="presParOf" srcId="{3A8EDA70-4AC6-4B8E-8B2C-8F9162DBE3F1}" destId="{C2D93C30-ED02-4478-9225-D85B12B54198}" srcOrd="6" destOrd="0" presId="urn:microsoft.com/office/officeart/2018/2/layout/IconLabelDescriptionList"/>
    <dgm:cxn modelId="{301882F9-1F1F-4238-AEEB-570D001ACE68}" type="presParOf" srcId="{C2D93C30-ED02-4478-9225-D85B12B54198}" destId="{D30BF88D-6D06-4AF5-AD15-18D1EEE93C16}" srcOrd="0" destOrd="0" presId="urn:microsoft.com/office/officeart/2018/2/layout/IconLabelDescriptionList"/>
    <dgm:cxn modelId="{740BD4D2-C767-4D2D-BC0A-0728DFBB3797}" type="presParOf" srcId="{C2D93C30-ED02-4478-9225-D85B12B54198}" destId="{7F1B7F44-60E5-454B-95BB-0CB03DBA7C63}" srcOrd="1" destOrd="0" presId="urn:microsoft.com/office/officeart/2018/2/layout/IconLabelDescriptionList"/>
    <dgm:cxn modelId="{AB4C92E0-29C0-490E-864F-5264D4B60F06}" type="presParOf" srcId="{C2D93C30-ED02-4478-9225-D85B12B54198}" destId="{749D58B8-94FF-422E-944C-062410ECB3D7}" srcOrd="2" destOrd="0" presId="urn:microsoft.com/office/officeart/2018/2/layout/IconLabelDescriptionList"/>
    <dgm:cxn modelId="{19DEE8E7-462F-4872-89F1-6E3C81989747}" type="presParOf" srcId="{C2D93C30-ED02-4478-9225-D85B12B54198}" destId="{A7A328CE-76C1-4443-812D-5553DD36E2B8}" srcOrd="3" destOrd="0" presId="urn:microsoft.com/office/officeart/2018/2/layout/IconLabelDescriptionList"/>
    <dgm:cxn modelId="{F83D6AF2-36D9-400E-BF23-A77126F7FB71}" type="presParOf" srcId="{C2D93C30-ED02-4478-9225-D85B12B54198}" destId="{909AB8C9-0216-4DF9-8C4E-E86FE4C0741D}"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D3411B-0220-4500-8B73-C8CE149CFCAB}"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479CB36-9F23-4407-B7BD-0CEBDDE62407}">
      <dgm:prSet custT="1"/>
      <dgm:spPr/>
      <dgm:t>
        <a:bodyPr/>
        <a:lstStyle/>
        <a:p>
          <a:r>
            <a:rPr lang="en-US" sz="1800" dirty="0">
              <a:latin typeface="Arial" panose="020B0604020202020204" pitchFamily="34" charset="0"/>
              <a:cs typeface="Arial" panose="020B0604020202020204" pitchFamily="34" charset="0"/>
            </a:rPr>
            <a:t>Name change – Annual Enrollment to Open Enrollment</a:t>
          </a:r>
        </a:p>
      </dgm:t>
    </dgm:pt>
    <dgm:pt modelId="{C28A2D37-DF22-4CBB-9A90-F23FC85D4463}" type="parTrans" cxnId="{C460C5D1-62DD-4F41-BADF-D0D536B4D62F}">
      <dgm:prSet/>
      <dgm:spPr/>
      <dgm:t>
        <a:bodyPr/>
        <a:lstStyle/>
        <a:p>
          <a:endParaRPr lang="en-US"/>
        </a:p>
      </dgm:t>
    </dgm:pt>
    <dgm:pt modelId="{1FF0D9D2-28FC-4F2C-82AF-B63A7B0018E4}" type="sibTrans" cxnId="{C460C5D1-62DD-4F41-BADF-D0D536B4D62F}">
      <dgm:prSet/>
      <dgm:spPr/>
      <dgm:t>
        <a:bodyPr/>
        <a:lstStyle/>
        <a:p>
          <a:endParaRPr lang="en-US"/>
        </a:p>
      </dgm:t>
    </dgm:pt>
    <dgm:pt modelId="{7C4D5E17-90D0-4F53-BF1F-AB95747A7F96}">
      <dgm:prSet/>
      <dgm:spPr/>
      <dgm:t>
        <a:bodyPr/>
        <a:lstStyle/>
        <a:p>
          <a:r>
            <a:rPr lang="en-US" dirty="0">
              <a:latin typeface="Arial" panose="020B0604020202020204" pitchFamily="34" charset="0"/>
              <a:cs typeface="Arial" panose="020B0604020202020204" pitchFamily="34" charset="0"/>
            </a:rPr>
            <a:t>The 2020 Health Care Flexible Spending Account (FSA) will increase to $2,652 </a:t>
          </a:r>
        </a:p>
      </dgm:t>
    </dgm:pt>
    <dgm:pt modelId="{6BBDCB93-BAC5-43BD-BF9D-7C59928ECCA2}" type="parTrans" cxnId="{F0DA9B1E-E81E-4E13-8097-A51B8B9ADBEE}">
      <dgm:prSet/>
      <dgm:spPr/>
      <dgm:t>
        <a:bodyPr/>
        <a:lstStyle/>
        <a:p>
          <a:endParaRPr lang="en-US"/>
        </a:p>
      </dgm:t>
    </dgm:pt>
    <dgm:pt modelId="{44B614BE-27A6-4911-9858-BF6E7118C2F1}" type="sibTrans" cxnId="{F0DA9B1E-E81E-4E13-8097-A51B8B9ADBEE}">
      <dgm:prSet/>
      <dgm:spPr/>
      <dgm:t>
        <a:bodyPr/>
        <a:lstStyle/>
        <a:p>
          <a:endParaRPr lang="en-US"/>
        </a:p>
      </dgm:t>
    </dgm:pt>
    <dgm:pt modelId="{E13BD405-4EA0-49C7-826D-BCB37CB0B409}">
      <dgm:prSet custT="1"/>
      <dgm:spPr/>
      <dgm:t>
        <a:bodyPr/>
        <a:lstStyle/>
        <a:p>
          <a:r>
            <a:rPr lang="en-US" sz="1800" dirty="0">
              <a:latin typeface="Arial" panose="020B0604020202020204" pitchFamily="34" charset="0"/>
              <a:cs typeface="Arial" panose="020B0604020202020204" pitchFamily="34" charset="0"/>
            </a:rPr>
            <a:t>No Changes to the Flexible Benefits Program plan designs</a:t>
          </a:r>
        </a:p>
      </dgm:t>
    </dgm:pt>
    <dgm:pt modelId="{8CC7DCB2-924D-42FA-B6B8-DDAD857B9075}" type="parTrans" cxnId="{CE461711-5574-4F48-9AA7-7FAD5A6B5CC0}">
      <dgm:prSet/>
      <dgm:spPr/>
      <dgm:t>
        <a:bodyPr/>
        <a:lstStyle/>
        <a:p>
          <a:endParaRPr lang="en-US"/>
        </a:p>
      </dgm:t>
    </dgm:pt>
    <dgm:pt modelId="{9DA8FE28-0DD5-4760-A706-D916E3F043A8}" type="sibTrans" cxnId="{CE461711-5574-4F48-9AA7-7FAD5A6B5CC0}">
      <dgm:prSet/>
      <dgm:spPr/>
      <dgm:t>
        <a:bodyPr/>
        <a:lstStyle/>
        <a:p>
          <a:endParaRPr lang="en-US"/>
        </a:p>
      </dgm:t>
    </dgm:pt>
    <dgm:pt modelId="{DF048906-EF1A-415B-8CD2-AE9AA2381475}">
      <dgm:prSet custT="1"/>
      <dgm:spPr/>
      <dgm:t>
        <a:bodyPr/>
        <a:lstStyle/>
        <a:p>
          <a:r>
            <a:rPr lang="en-US" sz="1800" dirty="0">
              <a:latin typeface="Arial" panose="020B0604020202020204" pitchFamily="34" charset="0"/>
              <a:cs typeface="Arial" panose="020B0604020202020204" pitchFamily="34" charset="0"/>
            </a:rPr>
            <a:t>CIGNA DHMO network will expand in the Metro-Atlanta area </a:t>
          </a:r>
        </a:p>
      </dgm:t>
    </dgm:pt>
    <dgm:pt modelId="{9267A02A-2F17-4931-838B-21A5D163B48C}" type="parTrans" cxnId="{68C5D9FF-7642-4B4C-9C7B-90C95DEBD2E5}">
      <dgm:prSet/>
      <dgm:spPr/>
      <dgm:t>
        <a:bodyPr/>
        <a:lstStyle/>
        <a:p>
          <a:endParaRPr lang="en-US"/>
        </a:p>
      </dgm:t>
    </dgm:pt>
    <dgm:pt modelId="{EE634255-EE76-493A-90CE-51E5F6ED05C0}" type="sibTrans" cxnId="{68C5D9FF-7642-4B4C-9C7B-90C95DEBD2E5}">
      <dgm:prSet/>
      <dgm:spPr/>
      <dgm:t>
        <a:bodyPr/>
        <a:lstStyle/>
        <a:p>
          <a:endParaRPr lang="en-US"/>
        </a:p>
      </dgm:t>
    </dgm:pt>
    <dgm:pt modelId="{F181C14F-EEE6-4127-9B23-DF0E29597869}">
      <dgm:prSet custT="1"/>
      <dgm:spPr/>
      <dgm:t>
        <a:bodyPr/>
        <a:lstStyle/>
        <a:p>
          <a:r>
            <a:rPr lang="en-US" sz="1800" dirty="0">
              <a:latin typeface="Arial" panose="020B0604020202020204" pitchFamily="34" charset="0"/>
              <a:cs typeface="Arial" panose="020B0604020202020204" pitchFamily="34" charset="0"/>
            </a:rPr>
            <a:t>MetLife </a:t>
          </a:r>
          <a:r>
            <a:rPr lang="en-US" sz="1800" dirty="0" err="1">
              <a:latin typeface="Arial" panose="020B0604020202020204" pitchFamily="34" charset="0"/>
              <a:cs typeface="Arial" panose="020B0604020202020204" pitchFamily="34" charset="0"/>
            </a:rPr>
            <a:t>One-UP</a:t>
          </a:r>
          <a:r>
            <a:rPr lang="en-US" sz="1800" dirty="0">
              <a:latin typeface="Arial" panose="020B0604020202020204" pitchFamily="34" charset="0"/>
              <a:cs typeface="Arial" panose="020B0604020202020204" pitchFamily="34" charset="0"/>
            </a:rPr>
            <a:t> Campaign is back!</a:t>
          </a:r>
        </a:p>
      </dgm:t>
    </dgm:pt>
    <dgm:pt modelId="{00588B30-8EE8-43CE-8229-A2E89EA0812D}" type="parTrans" cxnId="{E2942055-0052-423C-8152-09446E787AD4}">
      <dgm:prSet/>
      <dgm:spPr/>
      <dgm:t>
        <a:bodyPr/>
        <a:lstStyle/>
        <a:p>
          <a:endParaRPr lang="en-US"/>
        </a:p>
      </dgm:t>
    </dgm:pt>
    <dgm:pt modelId="{5119AB25-5934-44C3-88F4-6C824B841342}" type="sibTrans" cxnId="{E2942055-0052-423C-8152-09446E787AD4}">
      <dgm:prSet/>
      <dgm:spPr/>
      <dgm:t>
        <a:bodyPr/>
        <a:lstStyle/>
        <a:p>
          <a:endParaRPr lang="en-US"/>
        </a:p>
      </dgm:t>
    </dgm:pt>
    <dgm:pt modelId="{6C4C5934-B3EF-4BB3-86B3-1A3E2AD63411}">
      <dgm:prSet custT="1"/>
      <dgm:spPr/>
      <dgm:t>
        <a:bodyPr/>
        <a:lstStyle/>
        <a:p>
          <a:r>
            <a:rPr lang="en-US" sz="1800" dirty="0">
              <a:latin typeface="Arial" panose="020B0604020202020204" pitchFamily="34" charset="0"/>
              <a:cs typeface="Arial" panose="020B0604020202020204" pitchFamily="34" charset="0"/>
            </a:rPr>
            <a:t>Spouse age will be used to calculate Spouse Life premiums </a:t>
          </a:r>
        </a:p>
      </dgm:t>
    </dgm:pt>
    <dgm:pt modelId="{FF5F9398-9F4D-4263-8260-DB99F9CFD7E0}" type="parTrans" cxnId="{45117379-AFF4-466C-9CD5-764430A9E79C}">
      <dgm:prSet/>
      <dgm:spPr/>
      <dgm:t>
        <a:bodyPr/>
        <a:lstStyle/>
        <a:p>
          <a:endParaRPr lang="en-US"/>
        </a:p>
      </dgm:t>
    </dgm:pt>
    <dgm:pt modelId="{AA7F624C-BC66-4F66-B66C-BB9BC05E001B}" type="sibTrans" cxnId="{45117379-AFF4-466C-9CD5-764430A9E79C}">
      <dgm:prSet/>
      <dgm:spPr/>
      <dgm:t>
        <a:bodyPr/>
        <a:lstStyle/>
        <a:p>
          <a:endParaRPr lang="en-US"/>
        </a:p>
      </dgm:t>
    </dgm:pt>
    <dgm:pt modelId="{81726081-6A08-4343-82FF-9D6B230D56FB}">
      <dgm:prSet/>
      <dgm:spPr/>
      <dgm:t>
        <a:bodyPr/>
        <a:lstStyle/>
        <a:p>
          <a:endParaRPr lang="en-US"/>
        </a:p>
      </dgm:t>
    </dgm:pt>
    <dgm:pt modelId="{4EE8C96C-A263-4493-84C1-50BA9899BEE9}" type="parTrans" cxnId="{62EBD6D1-D657-495F-AB48-A277F44B3859}">
      <dgm:prSet/>
      <dgm:spPr/>
      <dgm:t>
        <a:bodyPr/>
        <a:lstStyle/>
        <a:p>
          <a:endParaRPr lang="en-US"/>
        </a:p>
      </dgm:t>
    </dgm:pt>
    <dgm:pt modelId="{D0AA4496-64B6-48B7-8DD7-12331EC5A966}" type="sibTrans" cxnId="{62EBD6D1-D657-495F-AB48-A277F44B3859}">
      <dgm:prSet/>
      <dgm:spPr/>
      <dgm:t>
        <a:bodyPr/>
        <a:lstStyle/>
        <a:p>
          <a:endParaRPr lang="en-US"/>
        </a:p>
      </dgm:t>
    </dgm:pt>
    <dgm:pt modelId="{C4C002E7-C957-4C20-B7E0-809315B7F826}" type="pres">
      <dgm:prSet presAssocID="{C2D3411B-0220-4500-8B73-C8CE149CFCAB}" presName="root" presStyleCnt="0">
        <dgm:presLayoutVars>
          <dgm:dir/>
          <dgm:resizeHandles val="exact"/>
        </dgm:presLayoutVars>
      </dgm:prSet>
      <dgm:spPr/>
    </dgm:pt>
    <dgm:pt modelId="{B77E0B38-90C4-4941-86D6-D6D69BF3809F}" type="pres">
      <dgm:prSet presAssocID="{C2D3411B-0220-4500-8B73-C8CE149CFCAB}" presName="container" presStyleCnt="0">
        <dgm:presLayoutVars>
          <dgm:dir/>
          <dgm:resizeHandles val="exact"/>
        </dgm:presLayoutVars>
      </dgm:prSet>
      <dgm:spPr/>
    </dgm:pt>
    <dgm:pt modelId="{4865B2D1-B3CD-4D7D-87E1-7A7B74A26C48}" type="pres">
      <dgm:prSet presAssocID="{6479CB36-9F23-4407-B7BD-0CEBDDE62407}" presName="compNode" presStyleCnt="0"/>
      <dgm:spPr/>
    </dgm:pt>
    <dgm:pt modelId="{C3B1FA17-EC0B-49DB-AECE-DA75318CE9EC}" type="pres">
      <dgm:prSet presAssocID="{6479CB36-9F23-4407-B7BD-0CEBDDE62407}" presName="iconBgRect" presStyleLbl="bgShp" presStyleIdx="0" presStyleCnt="6"/>
      <dgm:spPr>
        <a:solidFill>
          <a:srgbClr val="9E2482"/>
        </a:solidFill>
      </dgm:spPr>
    </dgm:pt>
    <dgm:pt modelId="{40630270-956E-42F5-BFE6-48FBDE7C181F}" type="pres">
      <dgm:prSet presAssocID="{6479CB36-9F23-4407-B7BD-0CEBDDE6240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ADD37ED8-5314-423D-9AC2-AEC64710254D}" type="pres">
      <dgm:prSet presAssocID="{6479CB36-9F23-4407-B7BD-0CEBDDE62407}" presName="spaceRect" presStyleCnt="0"/>
      <dgm:spPr/>
    </dgm:pt>
    <dgm:pt modelId="{28FD8562-0489-4F01-915E-D04F8B64B5E1}" type="pres">
      <dgm:prSet presAssocID="{6479CB36-9F23-4407-B7BD-0CEBDDE62407}" presName="textRect" presStyleLbl="revTx" presStyleIdx="0" presStyleCnt="6">
        <dgm:presLayoutVars>
          <dgm:chMax val="1"/>
          <dgm:chPref val="1"/>
        </dgm:presLayoutVars>
      </dgm:prSet>
      <dgm:spPr/>
    </dgm:pt>
    <dgm:pt modelId="{8484164E-B7C4-4876-801F-65246861AB02}" type="pres">
      <dgm:prSet presAssocID="{1FF0D9D2-28FC-4F2C-82AF-B63A7B0018E4}" presName="sibTrans" presStyleLbl="sibTrans2D1" presStyleIdx="0" presStyleCnt="0"/>
      <dgm:spPr/>
    </dgm:pt>
    <dgm:pt modelId="{20E8BA38-DF3E-4B40-93DC-59BEE32F805C}" type="pres">
      <dgm:prSet presAssocID="{7C4D5E17-90D0-4F53-BF1F-AB95747A7F96}" presName="compNode" presStyleCnt="0"/>
      <dgm:spPr/>
    </dgm:pt>
    <dgm:pt modelId="{F2E45CDB-ECA1-462C-92EE-B6D2E841F525}" type="pres">
      <dgm:prSet presAssocID="{7C4D5E17-90D0-4F53-BF1F-AB95747A7F96}" presName="iconBgRect" presStyleLbl="bgShp" presStyleIdx="1" presStyleCnt="6"/>
      <dgm:spPr>
        <a:solidFill>
          <a:srgbClr val="9E2482"/>
        </a:solidFill>
      </dgm:spPr>
    </dgm:pt>
    <dgm:pt modelId="{D6C98C2A-F8E6-49C2-910A-BB058C96BF9F}" type="pres">
      <dgm:prSet presAssocID="{7C4D5E17-90D0-4F53-BF1F-AB95747A7F9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E9136520-10D9-4AAB-9242-FAE02C38B27B}" type="pres">
      <dgm:prSet presAssocID="{7C4D5E17-90D0-4F53-BF1F-AB95747A7F96}" presName="spaceRect" presStyleCnt="0"/>
      <dgm:spPr/>
    </dgm:pt>
    <dgm:pt modelId="{403BE789-D1F9-4A08-A7DC-C8BD19DFABE5}" type="pres">
      <dgm:prSet presAssocID="{7C4D5E17-90D0-4F53-BF1F-AB95747A7F96}" presName="textRect" presStyleLbl="revTx" presStyleIdx="1" presStyleCnt="6">
        <dgm:presLayoutVars>
          <dgm:chMax val="1"/>
          <dgm:chPref val="1"/>
        </dgm:presLayoutVars>
      </dgm:prSet>
      <dgm:spPr/>
    </dgm:pt>
    <dgm:pt modelId="{DD862728-55C9-485E-B2B9-E6C0B1CF5085}" type="pres">
      <dgm:prSet presAssocID="{44B614BE-27A6-4911-9858-BF6E7118C2F1}" presName="sibTrans" presStyleLbl="sibTrans2D1" presStyleIdx="0" presStyleCnt="0"/>
      <dgm:spPr/>
    </dgm:pt>
    <dgm:pt modelId="{7D0500B0-D620-4C4A-9176-CF0EF6DD01CC}" type="pres">
      <dgm:prSet presAssocID="{E13BD405-4EA0-49C7-826D-BCB37CB0B409}" presName="compNode" presStyleCnt="0"/>
      <dgm:spPr/>
    </dgm:pt>
    <dgm:pt modelId="{27B45F14-4FFF-498A-AD0F-CD7C59438925}" type="pres">
      <dgm:prSet presAssocID="{E13BD405-4EA0-49C7-826D-BCB37CB0B409}" presName="iconBgRect" presStyleLbl="bgShp" presStyleIdx="2" presStyleCnt="6"/>
      <dgm:spPr>
        <a:solidFill>
          <a:srgbClr val="9E2482"/>
        </a:solidFill>
      </dgm:spPr>
    </dgm:pt>
    <dgm:pt modelId="{4839BD42-96E1-464C-8E12-6C011A5D589F}" type="pres">
      <dgm:prSet presAssocID="{E13BD405-4EA0-49C7-826D-BCB37CB0B40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FB7D9EAD-02BA-453F-8AA6-0FE5AD229BBC}" type="pres">
      <dgm:prSet presAssocID="{E13BD405-4EA0-49C7-826D-BCB37CB0B409}" presName="spaceRect" presStyleCnt="0"/>
      <dgm:spPr/>
    </dgm:pt>
    <dgm:pt modelId="{DA241F23-9EB0-4684-89DC-7974169ACF36}" type="pres">
      <dgm:prSet presAssocID="{E13BD405-4EA0-49C7-826D-BCB37CB0B409}" presName="textRect" presStyleLbl="revTx" presStyleIdx="2" presStyleCnt="6">
        <dgm:presLayoutVars>
          <dgm:chMax val="1"/>
          <dgm:chPref val="1"/>
        </dgm:presLayoutVars>
      </dgm:prSet>
      <dgm:spPr/>
    </dgm:pt>
    <dgm:pt modelId="{00998A12-5213-4067-A776-B834AF189584}" type="pres">
      <dgm:prSet presAssocID="{9DA8FE28-0DD5-4760-A706-D916E3F043A8}" presName="sibTrans" presStyleLbl="sibTrans2D1" presStyleIdx="0" presStyleCnt="0"/>
      <dgm:spPr/>
    </dgm:pt>
    <dgm:pt modelId="{A02EFAC5-517A-44E0-8ADA-78C05CE641B7}" type="pres">
      <dgm:prSet presAssocID="{DF048906-EF1A-415B-8CD2-AE9AA2381475}" presName="compNode" presStyleCnt="0"/>
      <dgm:spPr/>
    </dgm:pt>
    <dgm:pt modelId="{43A4D35A-BB02-45DF-98F2-1D2555438546}" type="pres">
      <dgm:prSet presAssocID="{DF048906-EF1A-415B-8CD2-AE9AA2381475}" presName="iconBgRect" presStyleLbl="bgShp" presStyleIdx="3" presStyleCnt="6"/>
      <dgm:spPr>
        <a:solidFill>
          <a:srgbClr val="9E2482"/>
        </a:solidFill>
      </dgm:spPr>
    </dgm:pt>
    <dgm:pt modelId="{B37D0BD4-2C60-43C3-B3A9-E6C2CC5DD50F}" type="pres">
      <dgm:prSet presAssocID="{DF048906-EF1A-415B-8CD2-AE9AA238147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r"/>
        </a:ext>
      </dgm:extLst>
    </dgm:pt>
    <dgm:pt modelId="{DE0D59F6-0221-45DA-A8B1-A219CCE5C734}" type="pres">
      <dgm:prSet presAssocID="{DF048906-EF1A-415B-8CD2-AE9AA2381475}" presName="spaceRect" presStyleCnt="0"/>
      <dgm:spPr/>
    </dgm:pt>
    <dgm:pt modelId="{62BEE407-D259-42E4-84E2-841C04102DD2}" type="pres">
      <dgm:prSet presAssocID="{DF048906-EF1A-415B-8CD2-AE9AA2381475}" presName="textRect" presStyleLbl="revTx" presStyleIdx="3" presStyleCnt="6">
        <dgm:presLayoutVars>
          <dgm:chMax val="1"/>
          <dgm:chPref val="1"/>
        </dgm:presLayoutVars>
      </dgm:prSet>
      <dgm:spPr/>
    </dgm:pt>
    <dgm:pt modelId="{CD68D895-7986-46F0-9853-93C9CF05D7D3}" type="pres">
      <dgm:prSet presAssocID="{EE634255-EE76-493A-90CE-51E5F6ED05C0}" presName="sibTrans" presStyleLbl="sibTrans2D1" presStyleIdx="0" presStyleCnt="0"/>
      <dgm:spPr/>
    </dgm:pt>
    <dgm:pt modelId="{820854F3-04B6-4098-BF8A-636E0D1C24EF}" type="pres">
      <dgm:prSet presAssocID="{F181C14F-EEE6-4127-9B23-DF0E29597869}" presName="compNode" presStyleCnt="0"/>
      <dgm:spPr/>
    </dgm:pt>
    <dgm:pt modelId="{F8D7C92D-B82D-43C6-B671-768CB89C34C7}" type="pres">
      <dgm:prSet presAssocID="{F181C14F-EEE6-4127-9B23-DF0E29597869}" presName="iconBgRect" presStyleLbl="bgShp" presStyleIdx="4" presStyleCnt="6"/>
      <dgm:spPr>
        <a:solidFill>
          <a:srgbClr val="9E2482"/>
        </a:solidFill>
      </dgm:spPr>
    </dgm:pt>
    <dgm:pt modelId="{90BE514E-86A2-4B41-AE30-9ACCA6EF7956}" type="pres">
      <dgm:prSet presAssocID="{F181C14F-EEE6-4127-9B23-DF0E2959786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dvertising"/>
        </a:ext>
      </dgm:extLst>
    </dgm:pt>
    <dgm:pt modelId="{5F4C022A-874A-4313-9DC5-8AA61E482FA9}" type="pres">
      <dgm:prSet presAssocID="{F181C14F-EEE6-4127-9B23-DF0E29597869}" presName="spaceRect" presStyleCnt="0"/>
      <dgm:spPr/>
    </dgm:pt>
    <dgm:pt modelId="{3E779040-9860-4ED2-88EB-5ECEB88CF315}" type="pres">
      <dgm:prSet presAssocID="{F181C14F-EEE6-4127-9B23-DF0E29597869}" presName="textRect" presStyleLbl="revTx" presStyleIdx="4" presStyleCnt="6">
        <dgm:presLayoutVars>
          <dgm:chMax val="1"/>
          <dgm:chPref val="1"/>
        </dgm:presLayoutVars>
      </dgm:prSet>
      <dgm:spPr/>
    </dgm:pt>
    <dgm:pt modelId="{1119E38F-5F66-463E-ADF5-37DBCE942FC2}" type="pres">
      <dgm:prSet presAssocID="{5119AB25-5934-44C3-88F4-6C824B841342}" presName="sibTrans" presStyleLbl="sibTrans2D1" presStyleIdx="0" presStyleCnt="0"/>
      <dgm:spPr/>
    </dgm:pt>
    <dgm:pt modelId="{56714057-5495-4E9C-9C29-EE1036F9606A}" type="pres">
      <dgm:prSet presAssocID="{6C4C5934-B3EF-4BB3-86B3-1A3E2AD63411}" presName="compNode" presStyleCnt="0"/>
      <dgm:spPr/>
    </dgm:pt>
    <dgm:pt modelId="{70890AF9-0809-4F45-A201-E902503767B0}" type="pres">
      <dgm:prSet presAssocID="{6C4C5934-B3EF-4BB3-86B3-1A3E2AD63411}" presName="iconBgRect" presStyleLbl="bgShp" presStyleIdx="5" presStyleCnt="6"/>
      <dgm:spPr>
        <a:solidFill>
          <a:srgbClr val="9E2482"/>
        </a:solidFill>
      </dgm:spPr>
    </dgm:pt>
    <dgm:pt modelId="{986B09A9-1FCF-433A-BD6D-33DDA4B896FE}" type="pres">
      <dgm:prSet presAssocID="{6C4C5934-B3EF-4BB3-86B3-1A3E2AD6341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erson with Cane"/>
        </a:ext>
      </dgm:extLst>
    </dgm:pt>
    <dgm:pt modelId="{C409CA17-6B64-4152-8208-5372674BC366}" type="pres">
      <dgm:prSet presAssocID="{6C4C5934-B3EF-4BB3-86B3-1A3E2AD63411}" presName="spaceRect" presStyleCnt="0"/>
      <dgm:spPr/>
    </dgm:pt>
    <dgm:pt modelId="{CC1E31BA-0960-44C1-AD2E-89F734061629}" type="pres">
      <dgm:prSet presAssocID="{6C4C5934-B3EF-4BB3-86B3-1A3E2AD63411}" presName="textRect" presStyleLbl="revTx" presStyleIdx="5" presStyleCnt="6">
        <dgm:presLayoutVars>
          <dgm:chMax val="1"/>
          <dgm:chPref val="1"/>
        </dgm:presLayoutVars>
      </dgm:prSet>
      <dgm:spPr/>
    </dgm:pt>
  </dgm:ptLst>
  <dgm:cxnLst>
    <dgm:cxn modelId="{CE461711-5574-4F48-9AA7-7FAD5A6B5CC0}" srcId="{C2D3411B-0220-4500-8B73-C8CE149CFCAB}" destId="{E13BD405-4EA0-49C7-826D-BCB37CB0B409}" srcOrd="2" destOrd="0" parTransId="{8CC7DCB2-924D-42FA-B6B8-DDAD857B9075}" sibTransId="{9DA8FE28-0DD5-4760-A706-D916E3F043A8}"/>
    <dgm:cxn modelId="{F0DA9B1E-E81E-4E13-8097-A51B8B9ADBEE}" srcId="{C2D3411B-0220-4500-8B73-C8CE149CFCAB}" destId="{7C4D5E17-90D0-4F53-BF1F-AB95747A7F96}" srcOrd="1" destOrd="0" parTransId="{6BBDCB93-BAC5-43BD-BF9D-7C59928ECCA2}" sibTransId="{44B614BE-27A6-4911-9858-BF6E7118C2F1}"/>
    <dgm:cxn modelId="{981DBE32-B5CF-49CB-B4AB-7E884F9999C0}" type="presOf" srcId="{7C4D5E17-90D0-4F53-BF1F-AB95747A7F96}" destId="{403BE789-D1F9-4A08-A7DC-C8BD19DFABE5}" srcOrd="0" destOrd="0" presId="urn:microsoft.com/office/officeart/2018/2/layout/IconCircleList"/>
    <dgm:cxn modelId="{D582FD3F-0728-4512-8051-FB45863D4042}" type="presOf" srcId="{5119AB25-5934-44C3-88F4-6C824B841342}" destId="{1119E38F-5F66-463E-ADF5-37DBCE942FC2}" srcOrd="0" destOrd="0" presId="urn:microsoft.com/office/officeart/2018/2/layout/IconCircleList"/>
    <dgm:cxn modelId="{2EA9025C-75BB-446E-9499-573C11F40913}" type="presOf" srcId="{9DA8FE28-0DD5-4760-A706-D916E3F043A8}" destId="{00998A12-5213-4067-A776-B834AF189584}" srcOrd="0" destOrd="0" presId="urn:microsoft.com/office/officeart/2018/2/layout/IconCircleList"/>
    <dgm:cxn modelId="{6196B445-4521-4960-A505-1AC836C237F2}" type="presOf" srcId="{C2D3411B-0220-4500-8B73-C8CE149CFCAB}" destId="{C4C002E7-C957-4C20-B7E0-809315B7F826}" srcOrd="0" destOrd="0" presId="urn:microsoft.com/office/officeart/2018/2/layout/IconCircleList"/>
    <dgm:cxn modelId="{1E645D67-99AB-43CE-9C09-1D2F6BDB0220}" type="presOf" srcId="{E13BD405-4EA0-49C7-826D-BCB37CB0B409}" destId="{DA241F23-9EB0-4684-89DC-7974169ACF36}" srcOrd="0" destOrd="0" presId="urn:microsoft.com/office/officeart/2018/2/layout/IconCircleList"/>
    <dgm:cxn modelId="{A706CC4A-C4C5-4090-983C-704EC70E798A}" type="presOf" srcId="{1FF0D9D2-28FC-4F2C-82AF-B63A7B0018E4}" destId="{8484164E-B7C4-4876-801F-65246861AB02}" srcOrd="0" destOrd="0" presId="urn:microsoft.com/office/officeart/2018/2/layout/IconCircleList"/>
    <dgm:cxn modelId="{12E5EB6A-A328-46F3-955C-D0ECC35DB206}" type="presOf" srcId="{DF048906-EF1A-415B-8CD2-AE9AA2381475}" destId="{62BEE407-D259-42E4-84E2-841C04102DD2}" srcOrd="0" destOrd="0" presId="urn:microsoft.com/office/officeart/2018/2/layout/IconCircleList"/>
    <dgm:cxn modelId="{8C6E354B-87D3-4BED-A958-82ABB7DBA9BB}" type="presOf" srcId="{44B614BE-27A6-4911-9858-BF6E7118C2F1}" destId="{DD862728-55C9-485E-B2B9-E6C0B1CF5085}" srcOrd="0" destOrd="0" presId="urn:microsoft.com/office/officeart/2018/2/layout/IconCircleList"/>
    <dgm:cxn modelId="{6CD47774-1ECF-4C2E-BF69-953502D3EEA1}" type="presOf" srcId="{F181C14F-EEE6-4127-9B23-DF0E29597869}" destId="{3E779040-9860-4ED2-88EB-5ECEB88CF315}" srcOrd="0" destOrd="0" presId="urn:microsoft.com/office/officeart/2018/2/layout/IconCircleList"/>
    <dgm:cxn modelId="{E2942055-0052-423C-8152-09446E787AD4}" srcId="{C2D3411B-0220-4500-8B73-C8CE149CFCAB}" destId="{F181C14F-EEE6-4127-9B23-DF0E29597869}" srcOrd="4" destOrd="0" parTransId="{00588B30-8EE8-43CE-8229-A2E89EA0812D}" sibTransId="{5119AB25-5934-44C3-88F4-6C824B841342}"/>
    <dgm:cxn modelId="{FE67A476-F0F5-4A80-B022-BEAAF13172CA}" type="presOf" srcId="{EE634255-EE76-493A-90CE-51E5F6ED05C0}" destId="{CD68D895-7986-46F0-9853-93C9CF05D7D3}" srcOrd="0" destOrd="0" presId="urn:microsoft.com/office/officeart/2018/2/layout/IconCircleList"/>
    <dgm:cxn modelId="{45117379-AFF4-466C-9CD5-764430A9E79C}" srcId="{C2D3411B-0220-4500-8B73-C8CE149CFCAB}" destId="{6C4C5934-B3EF-4BB3-86B3-1A3E2AD63411}" srcOrd="5" destOrd="0" parTransId="{FF5F9398-9F4D-4263-8260-DB99F9CFD7E0}" sibTransId="{AA7F624C-BC66-4F66-B66C-BB9BC05E001B}"/>
    <dgm:cxn modelId="{012AF5B0-8F4C-42A2-9BDD-3206D1BABBF4}" type="presOf" srcId="{6C4C5934-B3EF-4BB3-86B3-1A3E2AD63411}" destId="{CC1E31BA-0960-44C1-AD2E-89F734061629}" srcOrd="0" destOrd="0" presId="urn:microsoft.com/office/officeart/2018/2/layout/IconCircleList"/>
    <dgm:cxn modelId="{C460C5D1-62DD-4F41-BADF-D0D536B4D62F}" srcId="{C2D3411B-0220-4500-8B73-C8CE149CFCAB}" destId="{6479CB36-9F23-4407-B7BD-0CEBDDE62407}" srcOrd="0" destOrd="0" parTransId="{C28A2D37-DF22-4CBB-9A90-F23FC85D4463}" sibTransId="{1FF0D9D2-28FC-4F2C-82AF-B63A7B0018E4}"/>
    <dgm:cxn modelId="{62EBD6D1-D657-495F-AB48-A277F44B3859}" srcId="{6C4C5934-B3EF-4BB3-86B3-1A3E2AD63411}" destId="{81726081-6A08-4343-82FF-9D6B230D56FB}" srcOrd="0" destOrd="0" parTransId="{4EE8C96C-A263-4493-84C1-50BA9899BEE9}" sibTransId="{D0AA4496-64B6-48B7-8DD7-12331EC5A966}"/>
    <dgm:cxn modelId="{AF18A7ED-875E-4BBE-AB9F-84EFFC51E422}" type="presOf" srcId="{6479CB36-9F23-4407-B7BD-0CEBDDE62407}" destId="{28FD8562-0489-4F01-915E-D04F8B64B5E1}" srcOrd="0" destOrd="0" presId="urn:microsoft.com/office/officeart/2018/2/layout/IconCircleList"/>
    <dgm:cxn modelId="{68C5D9FF-7642-4B4C-9C7B-90C95DEBD2E5}" srcId="{C2D3411B-0220-4500-8B73-C8CE149CFCAB}" destId="{DF048906-EF1A-415B-8CD2-AE9AA2381475}" srcOrd="3" destOrd="0" parTransId="{9267A02A-2F17-4931-838B-21A5D163B48C}" sibTransId="{EE634255-EE76-493A-90CE-51E5F6ED05C0}"/>
    <dgm:cxn modelId="{A62A6568-DABD-4957-AD7C-6BAFA74C398A}" type="presParOf" srcId="{C4C002E7-C957-4C20-B7E0-809315B7F826}" destId="{B77E0B38-90C4-4941-86D6-D6D69BF3809F}" srcOrd="0" destOrd="0" presId="urn:microsoft.com/office/officeart/2018/2/layout/IconCircleList"/>
    <dgm:cxn modelId="{150289F0-9E55-44BE-9FE0-0C8F9C6145B1}" type="presParOf" srcId="{B77E0B38-90C4-4941-86D6-D6D69BF3809F}" destId="{4865B2D1-B3CD-4D7D-87E1-7A7B74A26C48}" srcOrd="0" destOrd="0" presId="urn:microsoft.com/office/officeart/2018/2/layout/IconCircleList"/>
    <dgm:cxn modelId="{EB03DB4B-D9C5-4034-82F9-C57A39FE3910}" type="presParOf" srcId="{4865B2D1-B3CD-4D7D-87E1-7A7B74A26C48}" destId="{C3B1FA17-EC0B-49DB-AECE-DA75318CE9EC}" srcOrd="0" destOrd="0" presId="urn:microsoft.com/office/officeart/2018/2/layout/IconCircleList"/>
    <dgm:cxn modelId="{1E456E1D-E7CA-45CF-8F53-58269C531889}" type="presParOf" srcId="{4865B2D1-B3CD-4D7D-87E1-7A7B74A26C48}" destId="{40630270-956E-42F5-BFE6-48FBDE7C181F}" srcOrd="1" destOrd="0" presId="urn:microsoft.com/office/officeart/2018/2/layout/IconCircleList"/>
    <dgm:cxn modelId="{F490D83C-2FAB-4B35-A04B-676FC2EC9BAB}" type="presParOf" srcId="{4865B2D1-B3CD-4D7D-87E1-7A7B74A26C48}" destId="{ADD37ED8-5314-423D-9AC2-AEC64710254D}" srcOrd="2" destOrd="0" presId="urn:microsoft.com/office/officeart/2018/2/layout/IconCircleList"/>
    <dgm:cxn modelId="{CC7E3D23-3AB9-4AA7-9B8E-E899C2497B1E}" type="presParOf" srcId="{4865B2D1-B3CD-4D7D-87E1-7A7B74A26C48}" destId="{28FD8562-0489-4F01-915E-D04F8B64B5E1}" srcOrd="3" destOrd="0" presId="urn:microsoft.com/office/officeart/2018/2/layout/IconCircleList"/>
    <dgm:cxn modelId="{C2888BC3-FC32-41F0-A6DC-E2D989BFCF0A}" type="presParOf" srcId="{B77E0B38-90C4-4941-86D6-D6D69BF3809F}" destId="{8484164E-B7C4-4876-801F-65246861AB02}" srcOrd="1" destOrd="0" presId="urn:microsoft.com/office/officeart/2018/2/layout/IconCircleList"/>
    <dgm:cxn modelId="{DC243A08-E411-4390-AB59-0877E2CAC402}" type="presParOf" srcId="{B77E0B38-90C4-4941-86D6-D6D69BF3809F}" destId="{20E8BA38-DF3E-4B40-93DC-59BEE32F805C}" srcOrd="2" destOrd="0" presId="urn:microsoft.com/office/officeart/2018/2/layout/IconCircleList"/>
    <dgm:cxn modelId="{5F67DCDC-ADF5-4E09-8BC6-66ADC4D891EB}" type="presParOf" srcId="{20E8BA38-DF3E-4B40-93DC-59BEE32F805C}" destId="{F2E45CDB-ECA1-462C-92EE-B6D2E841F525}" srcOrd="0" destOrd="0" presId="urn:microsoft.com/office/officeart/2018/2/layout/IconCircleList"/>
    <dgm:cxn modelId="{E70F711F-1837-476A-B4E0-0129A75C391A}" type="presParOf" srcId="{20E8BA38-DF3E-4B40-93DC-59BEE32F805C}" destId="{D6C98C2A-F8E6-49C2-910A-BB058C96BF9F}" srcOrd="1" destOrd="0" presId="urn:microsoft.com/office/officeart/2018/2/layout/IconCircleList"/>
    <dgm:cxn modelId="{A7264DCD-5355-41EF-B55C-2AFDE50C10F2}" type="presParOf" srcId="{20E8BA38-DF3E-4B40-93DC-59BEE32F805C}" destId="{E9136520-10D9-4AAB-9242-FAE02C38B27B}" srcOrd="2" destOrd="0" presId="urn:microsoft.com/office/officeart/2018/2/layout/IconCircleList"/>
    <dgm:cxn modelId="{648D5FF1-8043-492C-8B15-7643F338F72B}" type="presParOf" srcId="{20E8BA38-DF3E-4B40-93DC-59BEE32F805C}" destId="{403BE789-D1F9-4A08-A7DC-C8BD19DFABE5}" srcOrd="3" destOrd="0" presId="urn:microsoft.com/office/officeart/2018/2/layout/IconCircleList"/>
    <dgm:cxn modelId="{0E21ECB7-9A70-47A8-9F6C-23FEFF698C88}" type="presParOf" srcId="{B77E0B38-90C4-4941-86D6-D6D69BF3809F}" destId="{DD862728-55C9-485E-B2B9-E6C0B1CF5085}" srcOrd="3" destOrd="0" presId="urn:microsoft.com/office/officeart/2018/2/layout/IconCircleList"/>
    <dgm:cxn modelId="{006C95FA-582B-4AB1-8552-14388D3C95C8}" type="presParOf" srcId="{B77E0B38-90C4-4941-86D6-D6D69BF3809F}" destId="{7D0500B0-D620-4C4A-9176-CF0EF6DD01CC}" srcOrd="4" destOrd="0" presId="urn:microsoft.com/office/officeart/2018/2/layout/IconCircleList"/>
    <dgm:cxn modelId="{B739E299-F7CF-41DE-83CA-CCDC2A95535B}" type="presParOf" srcId="{7D0500B0-D620-4C4A-9176-CF0EF6DD01CC}" destId="{27B45F14-4FFF-498A-AD0F-CD7C59438925}" srcOrd="0" destOrd="0" presId="urn:microsoft.com/office/officeart/2018/2/layout/IconCircleList"/>
    <dgm:cxn modelId="{7E6C6D62-91D8-4DAD-AF2C-F47F5663EE82}" type="presParOf" srcId="{7D0500B0-D620-4C4A-9176-CF0EF6DD01CC}" destId="{4839BD42-96E1-464C-8E12-6C011A5D589F}" srcOrd="1" destOrd="0" presId="urn:microsoft.com/office/officeart/2018/2/layout/IconCircleList"/>
    <dgm:cxn modelId="{2A3EB12B-E893-481E-AF6F-BA43758538CF}" type="presParOf" srcId="{7D0500B0-D620-4C4A-9176-CF0EF6DD01CC}" destId="{FB7D9EAD-02BA-453F-8AA6-0FE5AD229BBC}" srcOrd="2" destOrd="0" presId="urn:microsoft.com/office/officeart/2018/2/layout/IconCircleList"/>
    <dgm:cxn modelId="{F5272309-1D4C-4E8E-BD38-789BC852E2A1}" type="presParOf" srcId="{7D0500B0-D620-4C4A-9176-CF0EF6DD01CC}" destId="{DA241F23-9EB0-4684-89DC-7974169ACF36}" srcOrd="3" destOrd="0" presId="urn:microsoft.com/office/officeart/2018/2/layout/IconCircleList"/>
    <dgm:cxn modelId="{644A2614-CF53-479F-9DB9-EA8E28D3A736}" type="presParOf" srcId="{B77E0B38-90C4-4941-86D6-D6D69BF3809F}" destId="{00998A12-5213-4067-A776-B834AF189584}" srcOrd="5" destOrd="0" presId="urn:microsoft.com/office/officeart/2018/2/layout/IconCircleList"/>
    <dgm:cxn modelId="{5AE29278-74E6-437B-8291-DCA0A0774F0B}" type="presParOf" srcId="{B77E0B38-90C4-4941-86D6-D6D69BF3809F}" destId="{A02EFAC5-517A-44E0-8ADA-78C05CE641B7}" srcOrd="6" destOrd="0" presId="urn:microsoft.com/office/officeart/2018/2/layout/IconCircleList"/>
    <dgm:cxn modelId="{3005ED54-2D12-428B-95E4-044C424333DC}" type="presParOf" srcId="{A02EFAC5-517A-44E0-8ADA-78C05CE641B7}" destId="{43A4D35A-BB02-45DF-98F2-1D2555438546}" srcOrd="0" destOrd="0" presId="urn:microsoft.com/office/officeart/2018/2/layout/IconCircleList"/>
    <dgm:cxn modelId="{B3695204-528D-4168-8F09-23AF8EF40C22}" type="presParOf" srcId="{A02EFAC5-517A-44E0-8ADA-78C05CE641B7}" destId="{B37D0BD4-2C60-43C3-B3A9-E6C2CC5DD50F}" srcOrd="1" destOrd="0" presId="urn:microsoft.com/office/officeart/2018/2/layout/IconCircleList"/>
    <dgm:cxn modelId="{77A95352-EC59-4B09-9CBB-24BE1A43823D}" type="presParOf" srcId="{A02EFAC5-517A-44E0-8ADA-78C05CE641B7}" destId="{DE0D59F6-0221-45DA-A8B1-A219CCE5C734}" srcOrd="2" destOrd="0" presId="urn:microsoft.com/office/officeart/2018/2/layout/IconCircleList"/>
    <dgm:cxn modelId="{0A3EB43A-F737-4D35-A093-6AA7A5809873}" type="presParOf" srcId="{A02EFAC5-517A-44E0-8ADA-78C05CE641B7}" destId="{62BEE407-D259-42E4-84E2-841C04102DD2}" srcOrd="3" destOrd="0" presId="urn:microsoft.com/office/officeart/2018/2/layout/IconCircleList"/>
    <dgm:cxn modelId="{21B2CE28-C7DF-4519-85ED-A42DF2D2214A}" type="presParOf" srcId="{B77E0B38-90C4-4941-86D6-D6D69BF3809F}" destId="{CD68D895-7986-46F0-9853-93C9CF05D7D3}" srcOrd="7" destOrd="0" presId="urn:microsoft.com/office/officeart/2018/2/layout/IconCircleList"/>
    <dgm:cxn modelId="{E284CA80-1836-417E-A8B6-D645809B4166}" type="presParOf" srcId="{B77E0B38-90C4-4941-86D6-D6D69BF3809F}" destId="{820854F3-04B6-4098-BF8A-636E0D1C24EF}" srcOrd="8" destOrd="0" presId="urn:microsoft.com/office/officeart/2018/2/layout/IconCircleList"/>
    <dgm:cxn modelId="{5A8A147C-765D-4C05-92E5-CC232F3116C5}" type="presParOf" srcId="{820854F3-04B6-4098-BF8A-636E0D1C24EF}" destId="{F8D7C92D-B82D-43C6-B671-768CB89C34C7}" srcOrd="0" destOrd="0" presId="urn:microsoft.com/office/officeart/2018/2/layout/IconCircleList"/>
    <dgm:cxn modelId="{C193144E-8A4B-4483-8BD2-84C1205C924B}" type="presParOf" srcId="{820854F3-04B6-4098-BF8A-636E0D1C24EF}" destId="{90BE514E-86A2-4B41-AE30-9ACCA6EF7956}" srcOrd="1" destOrd="0" presId="urn:microsoft.com/office/officeart/2018/2/layout/IconCircleList"/>
    <dgm:cxn modelId="{FC22C024-B674-48CA-BBB1-2B127F5EB4B1}" type="presParOf" srcId="{820854F3-04B6-4098-BF8A-636E0D1C24EF}" destId="{5F4C022A-874A-4313-9DC5-8AA61E482FA9}" srcOrd="2" destOrd="0" presId="urn:microsoft.com/office/officeart/2018/2/layout/IconCircleList"/>
    <dgm:cxn modelId="{CBAC0443-F1F0-451B-A40C-103934C36FB2}" type="presParOf" srcId="{820854F3-04B6-4098-BF8A-636E0D1C24EF}" destId="{3E779040-9860-4ED2-88EB-5ECEB88CF315}" srcOrd="3" destOrd="0" presId="urn:microsoft.com/office/officeart/2018/2/layout/IconCircleList"/>
    <dgm:cxn modelId="{13B8E1B0-E3DF-427D-B9D0-36C40C762EEE}" type="presParOf" srcId="{B77E0B38-90C4-4941-86D6-D6D69BF3809F}" destId="{1119E38F-5F66-463E-ADF5-37DBCE942FC2}" srcOrd="9" destOrd="0" presId="urn:microsoft.com/office/officeart/2018/2/layout/IconCircleList"/>
    <dgm:cxn modelId="{486DD675-0B0B-4D89-B913-1D2F8DE91D9C}" type="presParOf" srcId="{B77E0B38-90C4-4941-86D6-D6D69BF3809F}" destId="{56714057-5495-4E9C-9C29-EE1036F9606A}" srcOrd="10" destOrd="0" presId="urn:microsoft.com/office/officeart/2018/2/layout/IconCircleList"/>
    <dgm:cxn modelId="{01D3EF2A-E8E9-4674-BE5A-C3C75A8FA492}" type="presParOf" srcId="{56714057-5495-4E9C-9C29-EE1036F9606A}" destId="{70890AF9-0809-4F45-A201-E902503767B0}" srcOrd="0" destOrd="0" presId="urn:microsoft.com/office/officeart/2018/2/layout/IconCircleList"/>
    <dgm:cxn modelId="{EA7F5E7B-E7E0-4F51-86BD-113B1D26B389}" type="presParOf" srcId="{56714057-5495-4E9C-9C29-EE1036F9606A}" destId="{986B09A9-1FCF-433A-BD6D-33DDA4B896FE}" srcOrd="1" destOrd="0" presId="urn:microsoft.com/office/officeart/2018/2/layout/IconCircleList"/>
    <dgm:cxn modelId="{35F29344-6A83-44C7-A0A2-81BDE1F256F3}" type="presParOf" srcId="{56714057-5495-4E9C-9C29-EE1036F9606A}" destId="{C409CA17-6B64-4152-8208-5372674BC366}" srcOrd="2" destOrd="0" presId="urn:microsoft.com/office/officeart/2018/2/layout/IconCircleList"/>
    <dgm:cxn modelId="{EF64D68A-4B6C-4203-858E-19ED15CCD9CE}" type="presParOf" srcId="{56714057-5495-4E9C-9C29-EE1036F9606A}" destId="{CC1E31BA-0960-44C1-AD2E-89F73406162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C87D6F-0ABA-4715-82C8-735C06E05425}"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CC4D70D-A703-401F-AEDA-8866C635BAE0}">
      <dgm:prSet/>
      <dgm:spPr/>
      <dgm:t>
        <a:bodyPr/>
        <a:lstStyle/>
        <a:p>
          <a:pPr>
            <a:defRPr b="1"/>
          </a:pPr>
          <a:r>
            <a:rPr lang="en-US" b="0" i="0" dirty="0">
              <a:latin typeface="Arial" panose="020B0604020202020204" pitchFamily="34" charset="0"/>
              <a:cs typeface="Arial" panose="020B0604020202020204" pitchFamily="34" charset="0"/>
            </a:rPr>
            <a:t>Don’t submit investigative reports to OIG</a:t>
          </a:r>
          <a:endParaRPr lang="en-US" dirty="0">
            <a:latin typeface="Arial" panose="020B0604020202020204" pitchFamily="34" charset="0"/>
            <a:cs typeface="Arial" panose="020B0604020202020204" pitchFamily="34" charset="0"/>
          </a:endParaRPr>
        </a:p>
      </dgm:t>
    </dgm:pt>
    <dgm:pt modelId="{90C5905B-D544-4904-A837-DABAE503A386}" type="parTrans" cxnId="{0F971415-0265-4E11-9EAD-EB28299F4C02}">
      <dgm:prSet/>
      <dgm:spPr/>
      <dgm:t>
        <a:bodyPr/>
        <a:lstStyle/>
        <a:p>
          <a:endParaRPr lang="en-US"/>
        </a:p>
      </dgm:t>
    </dgm:pt>
    <dgm:pt modelId="{F5BC9BAA-C76E-4E9C-8FEB-F137C0E27DC0}" type="sibTrans" cxnId="{0F971415-0265-4E11-9EAD-EB28299F4C02}">
      <dgm:prSet/>
      <dgm:spPr/>
      <dgm:t>
        <a:bodyPr/>
        <a:lstStyle/>
        <a:p>
          <a:endParaRPr lang="en-US"/>
        </a:p>
      </dgm:t>
    </dgm:pt>
    <dgm:pt modelId="{B27C293E-9D28-4F74-9D06-AC5021CABC16}">
      <dgm:prSet custT="1"/>
      <dgm:spPr/>
      <dgm:t>
        <a:bodyPr/>
        <a:lstStyle/>
        <a:p>
          <a:r>
            <a:rPr lang="en-US" sz="1200" b="0" i="0" dirty="0">
              <a:latin typeface="Arial" panose="020B0604020202020204" pitchFamily="34" charset="0"/>
              <a:cs typeface="Arial" panose="020B0604020202020204" pitchFamily="34" charset="0"/>
            </a:rPr>
            <a:t>We only need the conclusion</a:t>
          </a:r>
          <a:endParaRPr lang="en-US" sz="1200" dirty="0">
            <a:latin typeface="Arial" panose="020B0604020202020204" pitchFamily="34" charset="0"/>
            <a:cs typeface="Arial" panose="020B0604020202020204" pitchFamily="34" charset="0"/>
          </a:endParaRPr>
        </a:p>
      </dgm:t>
    </dgm:pt>
    <dgm:pt modelId="{9AC0AEEE-CF71-4F39-9D0D-DC78E8895169}" type="parTrans" cxnId="{5691871E-7267-4CE1-8BA7-759A69C999F1}">
      <dgm:prSet/>
      <dgm:spPr/>
      <dgm:t>
        <a:bodyPr/>
        <a:lstStyle/>
        <a:p>
          <a:endParaRPr lang="en-US"/>
        </a:p>
      </dgm:t>
    </dgm:pt>
    <dgm:pt modelId="{B2E05A97-1510-4D77-8B7D-4684EFC9DBE8}" type="sibTrans" cxnId="{5691871E-7267-4CE1-8BA7-759A69C999F1}">
      <dgm:prSet/>
      <dgm:spPr/>
      <dgm:t>
        <a:bodyPr/>
        <a:lstStyle/>
        <a:p>
          <a:endParaRPr lang="en-US"/>
        </a:p>
      </dgm:t>
    </dgm:pt>
    <dgm:pt modelId="{F51EE5F8-8D4C-4D09-951A-46E034AB6629}">
      <dgm:prSet/>
      <dgm:spPr/>
      <dgm:t>
        <a:bodyPr/>
        <a:lstStyle/>
        <a:p>
          <a:pPr>
            <a:defRPr b="1"/>
          </a:pPr>
          <a:r>
            <a:rPr lang="en-US" b="0" i="0" dirty="0">
              <a:latin typeface="Arial" panose="020B0604020202020204" pitchFamily="34" charset="0"/>
              <a:cs typeface="Arial" panose="020B0604020202020204" pitchFamily="34" charset="0"/>
            </a:rPr>
            <a:t>If investigators exceed 45 days, include approval in case file</a:t>
          </a:r>
          <a:endParaRPr lang="en-US" dirty="0">
            <a:latin typeface="Arial" panose="020B0604020202020204" pitchFamily="34" charset="0"/>
            <a:cs typeface="Arial" panose="020B0604020202020204" pitchFamily="34" charset="0"/>
          </a:endParaRPr>
        </a:p>
      </dgm:t>
    </dgm:pt>
    <dgm:pt modelId="{16D33271-0506-4C4B-822A-56D2597F1091}" type="parTrans" cxnId="{9E8DCF86-0944-4CB2-976E-3EC770CFC56F}">
      <dgm:prSet/>
      <dgm:spPr/>
      <dgm:t>
        <a:bodyPr/>
        <a:lstStyle/>
        <a:p>
          <a:endParaRPr lang="en-US"/>
        </a:p>
      </dgm:t>
    </dgm:pt>
    <dgm:pt modelId="{820BE07D-B695-4055-9D5C-F48AF4DC007F}" type="sibTrans" cxnId="{9E8DCF86-0944-4CB2-976E-3EC770CFC56F}">
      <dgm:prSet/>
      <dgm:spPr/>
      <dgm:t>
        <a:bodyPr/>
        <a:lstStyle/>
        <a:p>
          <a:endParaRPr lang="en-US"/>
        </a:p>
      </dgm:t>
    </dgm:pt>
    <dgm:pt modelId="{FFB38D07-E273-4893-83F6-C79E98277156}">
      <dgm:prSet/>
      <dgm:spPr/>
      <dgm:t>
        <a:bodyPr/>
        <a:lstStyle/>
        <a:p>
          <a:pPr>
            <a:defRPr b="1"/>
          </a:pPr>
          <a:r>
            <a:rPr lang="en-US" b="0" i="0" dirty="0">
              <a:latin typeface="Arial" panose="020B0604020202020204" pitchFamily="34" charset="0"/>
              <a:cs typeface="Arial" panose="020B0604020202020204" pitchFamily="34" charset="0"/>
            </a:rPr>
            <a:t>Agencies are required to reimburse impartial investigators for travel </a:t>
          </a:r>
          <a:endParaRPr lang="en-US" dirty="0">
            <a:latin typeface="Arial" panose="020B0604020202020204" pitchFamily="34" charset="0"/>
            <a:cs typeface="Arial" panose="020B0604020202020204" pitchFamily="34" charset="0"/>
          </a:endParaRPr>
        </a:p>
      </dgm:t>
    </dgm:pt>
    <dgm:pt modelId="{8339D6B0-D4A9-45A7-A25A-0EC4CE71365C}" type="parTrans" cxnId="{CEDC10E2-1079-4F2A-8474-CF5C32D5DA4B}">
      <dgm:prSet/>
      <dgm:spPr/>
      <dgm:t>
        <a:bodyPr/>
        <a:lstStyle/>
        <a:p>
          <a:endParaRPr lang="en-US"/>
        </a:p>
      </dgm:t>
    </dgm:pt>
    <dgm:pt modelId="{A27B1172-65FA-4512-8442-E5475D2F68B1}" type="sibTrans" cxnId="{CEDC10E2-1079-4F2A-8474-CF5C32D5DA4B}">
      <dgm:prSet/>
      <dgm:spPr/>
      <dgm:t>
        <a:bodyPr/>
        <a:lstStyle/>
        <a:p>
          <a:endParaRPr lang="en-US"/>
        </a:p>
      </dgm:t>
    </dgm:pt>
    <dgm:pt modelId="{863D72DB-C033-4573-8AD9-D8C9E4E14792}">
      <dgm:prSet/>
      <dgm:spPr/>
      <dgm:t>
        <a:bodyPr/>
        <a:lstStyle/>
        <a:p>
          <a:pPr>
            <a:defRPr b="1"/>
          </a:pPr>
          <a:r>
            <a:rPr lang="en-US" b="0" i="0" dirty="0">
              <a:latin typeface="Arial" panose="020B0604020202020204" pitchFamily="34" charset="0"/>
              <a:cs typeface="Arial" panose="020B0604020202020204" pitchFamily="34" charset="0"/>
            </a:rPr>
            <a:t>If you’re unsure about whether you need an impartial investigator, please call us</a:t>
          </a:r>
          <a:endParaRPr lang="en-US" dirty="0">
            <a:latin typeface="Arial" panose="020B0604020202020204" pitchFamily="34" charset="0"/>
            <a:cs typeface="Arial" panose="020B0604020202020204" pitchFamily="34" charset="0"/>
          </a:endParaRPr>
        </a:p>
      </dgm:t>
    </dgm:pt>
    <dgm:pt modelId="{78EB61A4-1E7B-453A-8A63-9563F361390A}" type="parTrans" cxnId="{3E2294BA-995F-4937-B55B-BE58F229E199}">
      <dgm:prSet/>
      <dgm:spPr/>
      <dgm:t>
        <a:bodyPr/>
        <a:lstStyle/>
        <a:p>
          <a:endParaRPr lang="en-US"/>
        </a:p>
      </dgm:t>
    </dgm:pt>
    <dgm:pt modelId="{09258D9B-CEEF-4193-92CD-F861204D7FA4}" type="sibTrans" cxnId="{3E2294BA-995F-4937-B55B-BE58F229E199}">
      <dgm:prSet/>
      <dgm:spPr/>
      <dgm:t>
        <a:bodyPr/>
        <a:lstStyle/>
        <a:p>
          <a:endParaRPr lang="en-US"/>
        </a:p>
      </dgm:t>
    </dgm:pt>
    <dgm:pt modelId="{0FCA598B-69A9-4557-849A-E4FB93417F67}" type="pres">
      <dgm:prSet presAssocID="{54C87D6F-0ABA-4715-82C8-735C06E05425}" presName="root" presStyleCnt="0">
        <dgm:presLayoutVars>
          <dgm:dir/>
          <dgm:resizeHandles val="exact"/>
        </dgm:presLayoutVars>
      </dgm:prSet>
      <dgm:spPr/>
    </dgm:pt>
    <dgm:pt modelId="{ECA7652D-E7F2-4FA1-B4DF-1C3C1CC34C87}" type="pres">
      <dgm:prSet presAssocID="{FCC4D70D-A703-401F-AEDA-8866C635BAE0}" presName="compNode" presStyleCnt="0"/>
      <dgm:spPr/>
    </dgm:pt>
    <dgm:pt modelId="{86D97F97-C195-466B-8C15-7B32CAC269EE}" type="pres">
      <dgm:prSet presAssocID="{FCC4D70D-A703-401F-AEDA-8866C635BAE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list"/>
        </a:ext>
      </dgm:extLst>
    </dgm:pt>
    <dgm:pt modelId="{D0985B00-87E0-44FB-890A-FB0C7A292264}" type="pres">
      <dgm:prSet presAssocID="{FCC4D70D-A703-401F-AEDA-8866C635BAE0}" presName="iconSpace" presStyleCnt="0"/>
      <dgm:spPr/>
    </dgm:pt>
    <dgm:pt modelId="{E102E0DE-38FC-4DBC-8112-1C4CAD9596CA}" type="pres">
      <dgm:prSet presAssocID="{FCC4D70D-A703-401F-AEDA-8866C635BAE0}" presName="parTx" presStyleLbl="revTx" presStyleIdx="0" presStyleCnt="8">
        <dgm:presLayoutVars>
          <dgm:chMax val="0"/>
          <dgm:chPref val="0"/>
        </dgm:presLayoutVars>
      </dgm:prSet>
      <dgm:spPr/>
    </dgm:pt>
    <dgm:pt modelId="{B88E618B-EFBE-43D5-944A-9CE1B088430B}" type="pres">
      <dgm:prSet presAssocID="{FCC4D70D-A703-401F-AEDA-8866C635BAE0}" presName="txSpace" presStyleCnt="0"/>
      <dgm:spPr/>
    </dgm:pt>
    <dgm:pt modelId="{2A853F31-939E-4E4B-8210-03DD7D699306}" type="pres">
      <dgm:prSet presAssocID="{FCC4D70D-A703-401F-AEDA-8866C635BAE0}" presName="desTx" presStyleLbl="revTx" presStyleIdx="1" presStyleCnt="8">
        <dgm:presLayoutVars/>
      </dgm:prSet>
      <dgm:spPr/>
    </dgm:pt>
    <dgm:pt modelId="{8233DB4E-5253-4616-A3F5-D77DBE70265D}" type="pres">
      <dgm:prSet presAssocID="{F5BC9BAA-C76E-4E9C-8FEB-F137C0E27DC0}" presName="sibTrans" presStyleCnt="0"/>
      <dgm:spPr/>
    </dgm:pt>
    <dgm:pt modelId="{AE36AA67-3ED3-4C57-84F8-EBDBEA839A41}" type="pres">
      <dgm:prSet presAssocID="{F51EE5F8-8D4C-4D09-951A-46E034AB6629}" presName="compNode" presStyleCnt="0"/>
      <dgm:spPr/>
    </dgm:pt>
    <dgm:pt modelId="{17F8372A-A63D-4CDB-B27C-6AFC2F4A3722}" type="pres">
      <dgm:prSet presAssocID="{F51EE5F8-8D4C-4D09-951A-46E034AB662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Folder"/>
        </a:ext>
      </dgm:extLst>
    </dgm:pt>
    <dgm:pt modelId="{6DB7CAC0-F240-4457-A64A-000C7C979891}" type="pres">
      <dgm:prSet presAssocID="{F51EE5F8-8D4C-4D09-951A-46E034AB6629}" presName="iconSpace" presStyleCnt="0"/>
      <dgm:spPr/>
    </dgm:pt>
    <dgm:pt modelId="{69153907-4F0C-4C42-8886-2D0CB2574303}" type="pres">
      <dgm:prSet presAssocID="{F51EE5F8-8D4C-4D09-951A-46E034AB6629}" presName="parTx" presStyleLbl="revTx" presStyleIdx="2" presStyleCnt="8">
        <dgm:presLayoutVars>
          <dgm:chMax val="0"/>
          <dgm:chPref val="0"/>
        </dgm:presLayoutVars>
      </dgm:prSet>
      <dgm:spPr/>
    </dgm:pt>
    <dgm:pt modelId="{8D8A3A9B-37A3-413F-BE66-73A8D128DE93}" type="pres">
      <dgm:prSet presAssocID="{F51EE5F8-8D4C-4D09-951A-46E034AB6629}" presName="txSpace" presStyleCnt="0"/>
      <dgm:spPr/>
    </dgm:pt>
    <dgm:pt modelId="{D771A6BA-67EE-49A7-BBC5-508E9A33093F}" type="pres">
      <dgm:prSet presAssocID="{F51EE5F8-8D4C-4D09-951A-46E034AB6629}" presName="desTx" presStyleLbl="revTx" presStyleIdx="3" presStyleCnt="8">
        <dgm:presLayoutVars/>
      </dgm:prSet>
      <dgm:spPr/>
    </dgm:pt>
    <dgm:pt modelId="{497670DC-63E1-4B98-BEDF-EC4921405E39}" type="pres">
      <dgm:prSet presAssocID="{820BE07D-B695-4055-9D5C-F48AF4DC007F}" presName="sibTrans" presStyleCnt="0"/>
      <dgm:spPr/>
    </dgm:pt>
    <dgm:pt modelId="{C2CF462B-FC4F-4B43-AEE7-6DEB7FEEFA5B}" type="pres">
      <dgm:prSet presAssocID="{FFB38D07-E273-4893-83F6-C79E98277156}" presName="compNode" presStyleCnt="0"/>
      <dgm:spPr/>
    </dgm:pt>
    <dgm:pt modelId="{EE8D10DE-7009-43D5-887B-689790DD19FA}" type="pres">
      <dgm:prSet presAssocID="{FFB38D07-E273-4893-83F6-C79E98277156}" presName="iconRect" presStyleLbl="node1" presStyleIdx="2" presStyleCnt="4" custLinFactNeighborX="-25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ilot"/>
        </a:ext>
      </dgm:extLst>
    </dgm:pt>
    <dgm:pt modelId="{08A7591A-34AD-4F2F-A93B-E6C8A57E9E6E}" type="pres">
      <dgm:prSet presAssocID="{FFB38D07-E273-4893-83F6-C79E98277156}" presName="iconSpace" presStyleCnt="0"/>
      <dgm:spPr/>
    </dgm:pt>
    <dgm:pt modelId="{2A2A9A91-EC29-41BF-816E-492DEBE54A36}" type="pres">
      <dgm:prSet presAssocID="{FFB38D07-E273-4893-83F6-C79E98277156}" presName="parTx" presStyleLbl="revTx" presStyleIdx="4" presStyleCnt="8" custLinFactNeighborX="-8750" custLinFactNeighborY="-1506">
        <dgm:presLayoutVars>
          <dgm:chMax val="0"/>
          <dgm:chPref val="0"/>
        </dgm:presLayoutVars>
      </dgm:prSet>
      <dgm:spPr/>
    </dgm:pt>
    <dgm:pt modelId="{1365C11A-56BF-48C3-B53D-81BA74FDBF24}" type="pres">
      <dgm:prSet presAssocID="{FFB38D07-E273-4893-83F6-C79E98277156}" presName="txSpace" presStyleCnt="0"/>
      <dgm:spPr/>
    </dgm:pt>
    <dgm:pt modelId="{12D3D0E9-1F6D-4EED-BB63-124BE9378F51}" type="pres">
      <dgm:prSet presAssocID="{FFB38D07-E273-4893-83F6-C79E98277156}" presName="desTx" presStyleLbl="revTx" presStyleIdx="5" presStyleCnt="8">
        <dgm:presLayoutVars/>
      </dgm:prSet>
      <dgm:spPr/>
    </dgm:pt>
    <dgm:pt modelId="{88D882CE-4FE6-43FB-A378-B2841DBA5452}" type="pres">
      <dgm:prSet presAssocID="{A27B1172-65FA-4512-8442-E5475D2F68B1}" presName="sibTrans" presStyleCnt="0"/>
      <dgm:spPr/>
    </dgm:pt>
    <dgm:pt modelId="{40E78465-8D41-47F7-9B47-6D74C867CFA2}" type="pres">
      <dgm:prSet presAssocID="{863D72DB-C033-4573-8AD9-D8C9E4E14792}" presName="compNode" presStyleCnt="0"/>
      <dgm:spPr/>
    </dgm:pt>
    <dgm:pt modelId="{81E1B940-F00B-48E9-BCA9-819F1D413C27}" type="pres">
      <dgm:prSet presAssocID="{863D72DB-C033-4573-8AD9-D8C9E4E1479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06F726F4-1A58-4AB1-B95B-E87A2A8540F5}" type="pres">
      <dgm:prSet presAssocID="{863D72DB-C033-4573-8AD9-D8C9E4E14792}" presName="iconSpace" presStyleCnt="0"/>
      <dgm:spPr/>
    </dgm:pt>
    <dgm:pt modelId="{705E1F19-5C65-4BE3-8470-2FD8091AB522}" type="pres">
      <dgm:prSet presAssocID="{863D72DB-C033-4573-8AD9-D8C9E4E14792}" presName="parTx" presStyleLbl="revTx" presStyleIdx="6" presStyleCnt="8">
        <dgm:presLayoutVars>
          <dgm:chMax val="0"/>
          <dgm:chPref val="0"/>
        </dgm:presLayoutVars>
      </dgm:prSet>
      <dgm:spPr/>
    </dgm:pt>
    <dgm:pt modelId="{04920E99-30BA-40F7-B046-706D3422E525}" type="pres">
      <dgm:prSet presAssocID="{863D72DB-C033-4573-8AD9-D8C9E4E14792}" presName="txSpace" presStyleCnt="0"/>
      <dgm:spPr/>
    </dgm:pt>
    <dgm:pt modelId="{4D6B5A27-F88D-46A6-90CA-0D1498090CD7}" type="pres">
      <dgm:prSet presAssocID="{863D72DB-C033-4573-8AD9-D8C9E4E14792}" presName="desTx" presStyleLbl="revTx" presStyleIdx="7" presStyleCnt="8">
        <dgm:presLayoutVars/>
      </dgm:prSet>
      <dgm:spPr/>
    </dgm:pt>
  </dgm:ptLst>
  <dgm:cxnLst>
    <dgm:cxn modelId="{7568020B-06C6-48BA-8627-7C319755FE32}" type="presOf" srcId="{54C87D6F-0ABA-4715-82C8-735C06E05425}" destId="{0FCA598B-69A9-4557-849A-E4FB93417F67}" srcOrd="0" destOrd="0" presId="urn:microsoft.com/office/officeart/2018/2/layout/IconLabelDescriptionList"/>
    <dgm:cxn modelId="{45E67B0F-3727-4614-8090-3E1D2F5D9A46}" type="presOf" srcId="{F51EE5F8-8D4C-4D09-951A-46E034AB6629}" destId="{69153907-4F0C-4C42-8886-2D0CB2574303}" srcOrd="0" destOrd="0" presId="urn:microsoft.com/office/officeart/2018/2/layout/IconLabelDescriptionList"/>
    <dgm:cxn modelId="{0F971415-0265-4E11-9EAD-EB28299F4C02}" srcId="{54C87D6F-0ABA-4715-82C8-735C06E05425}" destId="{FCC4D70D-A703-401F-AEDA-8866C635BAE0}" srcOrd="0" destOrd="0" parTransId="{90C5905B-D544-4904-A837-DABAE503A386}" sibTransId="{F5BC9BAA-C76E-4E9C-8FEB-F137C0E27DC0}"/>
    <dgm:cxn modelId="{5691871E-7267-4CE1-8BA7-759A69C999F1}" srcId="{FCC4D70D-A703-401F-AEDA-8866C635BAE0}" destId="{B27C293E-9D28-4F74-9D06-AC5021CABC16}" srcOrd="0" destOrd="0" parTransId="{9AC0AEEE-CF71-4F39-9D0D-DC78E8895169}" sibTransId="{B2E05A97-1510-4D77-8B7D-4684EFC9DBE8}"/>
    <dgm:cxn modelId="{549C3635-2844-4743-845D-84CE2AB61D72}" type="presOf" srcId="{FFB38D07-E273-4893-83F6-C79E98277156}" destId="{2A2A9A91-EC29-41BF-816E-492DEBE54A36}" srcOrd="0" destOrd="0" presId="urn:microsoft.com/office/officeart/2018/2/layout/IconLabelDescriptionList"/>
    <dgm:cxn modelId="{39611B4C-20B5-4C1E-B02F-F7D9302EA004}" type="presOf" srcId="{B27C293E-9D28-4F74-9D06-AC5021CABC16}" destId="{2A853F31-939E-4E4B-8210-03DD7D699306}" srcOrd="0" destOrd="0" presId="urn:microsoft.com/office/officeart/2018/2/layout/IconLabelDescriptionList"/>
    <dgm:cxn modelId="{9E8DCF86-0944-4CB2-976E-3EC770CFC56F}" srcId="{54C87D6F-0ABA-4715-82C8-735C06E05425}" destId="{F51EE5F8-8D4C-4D09-951A-46E034AB6629}" srcOrd="1" destOrd="0" parTransId="{16D33271-0506-4C4B-822A-56D2597F1091}" sibTransId="{820BE07D-B695-4055-9D5C-F48AF4DC007F}"/>
    <dgm:cxn modelId="{3E2294BA-995F-4937-B55B-BE58F229E199}" srcId="{54C87D6F-0ABA-4715-82C8-735C06E05425}" destId="{863D72DB-C033-4573-8AD9-D8C9E4E14792}" srcOrd="3" destOrd="0" parTransId="{78EB61A4-1E7B-453A-8A63-9563F361390A}" sibTransId="{09258D9B-CEEF-4193-92CD-F861204D7FA4}"/>
    <dgm:cxn modelId="{AE8B99BD-E541-40A1-A5D9-53ACC5105126}" type="presOf" srcId="{FCC4D70D-A703-401F-AEDA-8866C635BAE0}" destId="{E102E0DE-38FC-4DBC-8112-1C4CAD9596CA}" srcOrd="0" destOrd="0" presId="urn:microsoft.com/office/officeart/2018/2/layout/IconLabelDescriptionList"/>
    <dgm:cxn modelId="{4A0F28C0-AAFE-4990-8253-DC665B6BED9B}" type="presOf" srcId="{863D72DB-C033-4573-8AD9-D8C9E4E14792}" destId="{705E1F19-5C65-4BE3-8470-2FD8091AB522}" srcOrd="0" destOrd="0" presId="urn:microsoft.com/office/officeart/2018/2/layout/IconLabelDescriptionList"/>
    <dgm:cxn modelId="{CEDC10E2-1079-4F2A-8474-CF5C32D5DA4B}" srcId="{54C87D6F-0ABA-4715-82C8-735C06E05425}" destId="{FFB38D07-E273-4893-83F6-C79E98277156}" srcOrd="2" destOrd="0" parTransId="{8339D6B0-D4A9-45A7-A25A-0EC4CE71365C}" sibTransId="{A27B1172-65FA-4512-8442-E5475D2F68B1}"/>
    <dgm:cxn modelId="{87D17655-5A8D-46AF-94DA-379EA20794E0}" type="presParOf" srcId="{0FCA598B-69A9-4557-849A-E4FB93417F67}" destId="{ECA7652D-E7F2-4FA1-B4DF-1C3C1CC34C87}" srcOrd="0" destOrd="0" presId="urn:microsoft.com/office/officeart/2018/2/layout/IconLabelDescriptionList"/>
    <dgm:cxn modelId="{B68F1846-5AA8-43FB-856F-5DB80E1DCE11}" type="presParOf" srcId="{ECA7652D-E7F2-4FA1-B4DF-1C3C1CC34C87}" destId="{86D97F97-C195-466B-8C15-7B32CAC269EE}" srcOrd="0" destOrd="0" presId="urn:microsoft.com/office/officeart/2018/2/layout/IconLabelDescriptionList"/>
    <dgm:cxn modelId="{0047AEC0-2AEF-46DA-B4F8-03F4AEA4F62E}" type="presParOf" srcId="{ECA7652D-E7F2-4FA1-B4DF-1C3C1CC34C87}" destId="{D0985B00-87E0-44FB-890A-FB0C7A292264}" srcOrd="1" destOrd="0" presId="urn:microsoft.com/office/officeart/2018/2/layout/IconLabelDescriptionList"/>
    <dgm:cxn modelId="{5D623CD5-914C-465C-803B-4E6E6827AB33}" type="presParOf" srcId="{ECA7652D-E7F2-4FA1-B4DF-1C3C1CC34C87}" destId="{E102E0DE-38FC-4DBC-8112-1C4CAD9596CA}" srcOrd="2" destOrd="0" presId="urn:microsoft.com/office/officeart/2018/2/layout/IconLabelDescriptionList"/>
    <dgm:cxn modelId="{AE8E3908-B25F-41B6-83D2-078EC2D794AB}" type="presParOf" srcId="{ECA7652D-E7F2-4FA1-B4DF-1C3C1CC34C87}" destId="{B88E618B-EFBE-43D5-944A-9CE1B088430B}" srcOrd="3" destOrd="0" presId="urn:microsoft.com/office/officeart/2018/2/layout/IconLabelDescriptionList"/>
    <dgm:cxn modelId="{D89E77D4-82EB-4F79-BB56-1C300FD7F5F0}" type="presParOf" srcId="{ECA7652D-E7F2-4FA1-B4DF-1C3C1CC34C87}" destId="{2A853F31-939E-4E4B-8210-03DD7D699306}" srcOrd="4" destOrd="0" presId="urn:microsoft.com/office/officeart/2018/2/layout/IconLabelDescriptionList"/>
    <dgm:cxn modelId="{EC68DFB8-EA0D-4061-9E19-51B3131F695B}" type="presParOf" srcId="{0FCA598B-69A9-4557-849A-E4FB93417F67}" destId="{8233DB4E-5253-4616-A3F5-D77DBE70265D}" srcOrd="1" destOrd="0" presId="urn:microsoft.com/office/officeart/2018/2/layout/IconLabelDescriptionList"/>
    <dgm:cxn modelId="{E84BF98E-3EDD-4FFB-BB65-B1713FAF835A}" type="presParOf" srcId="{0FCA598B-69A9-4557-849A-E4FB93417F67}" destId="{AE36AA67-3ED3-4C57-84F8-EBDBEA839A41}" srcOrd="2" destOrd="0" presId="urn:microsoft.com/office/officeart/2018/2/layout/IconLabelDescriptionList"/>
    <dgm:cxn modelId="{65864CF3-4799-4F2A-8356-26E6CF0BF2B6}" type="presParOf" srcId="{AE36AA67-3ED3-4C57-84F8-EBDBEA839A41}" destId="{17F8372A-A63D-4CDB-B27C-6AFC2F4A3722}" srcOrd="0" destOrd="0" presId="urn:microsoft.com/office/officeart/2018/2/layout/IconLabelDescriptionList"/>
    <dgm:cxn modelId="{053C8496-7EA9-4866-A3EB-1A9D4AC9950C}" type="presParOf" srcId="{AE36AA67-3ED3-4C57-84F8-EBDBEA839A41}" destId="{6DB7CAC0-F240-4457-A64A-000C7C979891}" srcOrd="1" destOrd="0" presId="urn:microsoft.com/office/officeart/2018/2/layout/IconLabelDescriptionList"/>
    <dgm:cxn modelId="{0354A03D-DA28-45A7-9AFE-3432E752245F}" type="presParOf" srcId="{AE36AA67-3ED3-4C57-84F8-EBDBEA839A41}" destId="{69153907-4F0C-4C42-8886-2D0CB2574303}" srcOrd="2" destOrd="0" presId="urn:microsoft.com/office/officeart/2018/2/layout/IconLabelDescriptionList"/>
    <dgm:cxn modelId="{A96F5E59-06DB-4C86-8C44-3B6272790ADC}" type="presParOf" srcId="{AE36AA67-3ED3-4C57-84F8-EBDBEA839A41}" destId="{8D8A3A9B-37A3-413F-BE66-73A8D128DE93}" srcOrd="3" destOrd="0" presId="urn:microsoft.com/office/officeart/2018/2/layout/IconLabelDescriptionList"/>
    <dgm:cxn modelId="{E022E572-37EE-4CD8-BFF6-20FBED7F4CB2}" type="presParOf" srcId="{AE36AA67-3ED3-4C57-84F8-EBDBEA839A41}" destId="{D771A6BA-67EE-49A7-BBC5-508E9A33093F}" srcOrd="4" destOrd="0" presId="urn:microsoft.com/office/officeart/2018/2/layout/IconLabelDescriptionList"/>
    <dgm:cxn modelId="{6278F718-EA4C-4B60-ADF1-B376D0D153A0}" type="presParOf" srcId="{0FCA598B-69A9-4557-849A-E4FB93417F67}" destId="{497670DC-63E1-4B98-BEDF-EC4921405E39}" srcOrd="3" destOrd="0" presId="urn:microsoft.com/office/officeart/2018/2/layout/IconLabelDescriptionList"/>
    <dgm:cxn modelId="{C9F0D6AE-20D1-4C45-B23F-05C985F96CF4}" type="presParOf" srcId="{0FCA598B-69A9-4557-849A-E4FB93417F67}" destId="{C2CF462B-FC4F-4B43-AEE7-6DEB7FEEFA5B}" srcOrd="4" destOrd="0" presId="urn:microsoft.com/office/officeart/2018/2/layout/IconLabelDescriptionList"/>
    <dgm:cxn modelId="{B038683A-C45C-4B42-A814-343155FE40DE}" type="presParOf" srcId="{C2CF462B-FC4F-4B43-AEE7-6DEB7FEEFA5B}" destId="{EE8D10DE-7009-43D5-887B-689790DD19FA}" srcOrd="0" destOrd="0" presId="urn:microsoft.com/office/officeart/2018/2/layout/IconLabelDescriptionList"/>
    <dgm:cxn modelId="{95E5047A-22C2-49F2-A81C-5CBADCE697D6}" type="presParOf" srcId="{C2CF462B-FC4F-4B43-AEE7-6DEB7FEEFA5B}" destId="{08A7591A-34AD-4F2F-A93B-E6C8A57E9E6E}" srcOrd="1" destOrd="0" presId="urn:microsoft.com/office/officeart/2018/2/layout/IconLabelDescriptionList"/>
    <dgm:cxn modelId="{0DA2590A-FF72-4C79-9681-B1DF6DD76014}" type="presParOf" srcId="{C2CF462B-FC4F-4B43-AEE7-6DEB7FEEFA5B}" destId="{2A2A9A91-EC29-41BF-816E-492DEBE54A36}" srcOrd="2" destOrd="0" presId="urn:microsoft.com/office/officeart/2018/2/layout/IconLabelDescriptionList"/>
    <dgm:cxn modelId="{A9858AEF-6330-493A-995F-A2A56FB9172F}" type="presParOf" srcId="{C2CF462B-FC4F-4B43-AEE7-6DEB7FEEFA5B}" destId="{1365C11A-56BF-48C3-B53D-81BA74FDBF24}" srcOrd="3" destOrd="0" presId="urn:microsoft.com/office/officeart/2018/2/layout/IconLabelDescriptionList"/>
    <dgm:cxn modelId="{5DC9CE0B-3C60-4AF7-B0D5-2408944FDDB4}" type="presParOf" srcId="{C2CF462B-FC4F-4B43-AEE7-6DEB7FEEFA5B}" destId="{12D3D0E9-1F6D-4EED-BB63-124BE9378F51}" srcOrd="4" destOrd="0" presId="urn:microsoft.com/office/officeart/2018/2/layout/IconLabelDescriptionList"/>
    <dgm:cxn modelId="{5A957A89-3D80-4239-898C-C2EB6392C593}" type="presParOf" srcId="{0FCA598B-69A9-4557-849A-E4FB93417F67}" destId="{88D882CE-4FE6-43FB-A378-B2841DBA5452}" srcOrd="5" destOrd="0" presId="urn:microsoft.com/office/officeart/2018/2/layout/IconLabelDescriptionList"/>
    <dgm:cxn modelId="{53913C07-56E1-4DC0-A327-AE5AD360E22A}" type="presParOf" srcId="{0FCA598B-69A9-4557-849A-E4FB93417F67}" destId="{40E78465-8D41-47F7-9B47-6D74C867CFA2}" srcOrd="6" destOrd="0" presId="urn:microsoft.com/office/officeart/2018/2/layout/IconLabelDescriptionList"/>
    <dgm:cxn modelId="{09E611A2-3984-4623-A2A2-B1FFD2D712C5}" type="presParOf" srcId="{40E78465-8D41-47F7-9B47-6D74C867CFA2}" destId="{81E1B940-F00B-48E9-BCA9-819F1D413C27}" srcOrd="0" destOrd="0" presId="urn:microsoft.com/office/officeart/2018/2/layout/IconLabelDescriptionList"/>
    <dgm:cxn modelId="{B9B0DEDA-5FE7-4052-B26A-3074302C1925}" type="presParOf" srcId="{40E78465-8D41-47F7-9B47-6D74C867CFA2}" destId="{06F726F4-1A58-4AB1-B95B-E87A2A8540F5}" srcOrd="1" destOrd="0" presId="urn:microsoft.com/office/officeart/2018/2/layout/IconLabelDescriptionList"/>
    <dgm:cxn modelId="{5386CA4D-002C-4F0E-91EF-16E6F823D2F9}" type="presParOf" srcId="{40E78465-8D41-47F7-9B47-6D74C867CFA2}" destId="{705E1F19-5C65-4BE3-8470-2FD8091AB522}" srcOrd="2" destOrd="0" presId="urn:microsoft.com/office/officeart/2018/2/layout/IconLabelDescriptionList"/>
    <dgm:cxn modelId="{2611843F-1668-4057-9117-6FCB019E3C13}" type="presParOf" srcId="{40E78465-8D41-47F7-9B47-6D74C867CFA2}" destId="{04920E99-30BA-40F7-B046-706D3422E525}" srcOrd="3" destOrd="0" presId="urn:microsoft.com/office/officeart/2018/2/layout/IconLabelDescriptionList"/>
    <dgm:cxn modelId="{6B580A52-A574-45A7-B987-6DE133A220A5}" type="presParOf" srcId="{40E78465-8D41-47F7-9B47-6D74C867CFA2}" destId="{4D6B5A27-F88D-46A6-90CA-0D1498090CD7}"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F57ED6-72E7-4878-B2CD-45009FA48D1F}"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89D75E4-6676-4EF1-B42F-C3755CEFA310}">
      <dgm:prSet/>
      <dgm:spPr/>
      <dgm:t>
        <a:bodyPr/>
        <a:lstStyle/>
        <a:p>
          <a:pPr>
            <a:defRPr b="1"/>
          </a:pPr>
          <a:r>
            <a:rPr lang="en-US" b="1" dirty="0"/>
            <a:t>Training Completion Rates</a:t>
          </a:r>
          <a:endParaRPr lang="en-US" dirty="0"/>
        </a:p>
      </dgm:t>
    </dgm:pt>
    <dgm:pt modelId="{AB29BD84-70E2-415D-833D-FDDE08CEA133}" type="parTrans" cxnId="{7F9557F3-84EB-4D89-9B2D-F95D82BB15EB}">
      <dgm:prSet/>
      <dgm:spPr/>
      <dgm:t>
        <a:bodyPr/>
        <a:lstStyle/>
        <a:p>
          <a:endParaRPr lang="en-US"/>
        </a:p>
      </dgm:t>
    </dgm:pt>
    <dgm:pt modelId="{2CC43DA2-125B-434E-A246-34BE688ABC47}" type="sibTrans" cxnId="{7F9557F3-84EB-4D89-9B2D-F95D82BB15EB}">
      <dgm:prSet/>
      <dgm:spPr/>
      <dgm:t>
        <a:bodyPr/>
        <a:lstStyle/>
        <a:p>
          <a:endParaRPr lang="en-US"/>
        </a:p>
      </dgm:t>
    </dgm:pt>
    <dgm:pt modelId="{387D34B2-0DA8-4239-B773-2348C40D5495}">
      <dgm:prSet custT="1"/>
      <dgm:spPr/>
      <dgm:t>
        <a:bodyPr/>
        <a:lstStyle/>
        <a:p>
          <a:r>
            <a:rPr lang="en-US" sz="1400" b="1" dirty="0">
              <a:latin typeface="Arial" panose="020B0604020202020204" pitchFamily="34" charset="0"/>
              <a:cs typeface="Arial" panose="020B0604020202020204" pitchFamily="34" charset="0"/>
            </a:rPr>
            <a:t>68,943 of 77,745 employees (88.7%)</a:t>
          </a:r>
          <a:endParaRPr lang="en-US" sz="1400" dirty="0">
            <a:latin typeface="Arial" panose="020B0604020202020204" pitchFamily="34" charset="0"/>
            <a:cs typeface="Arial" panose="020B0604020202020204" pitchFamily="34" charset="0"/>
          </a:endParaRPr>
        </a:p>
      </dgm:t>
    </dgm:pt>
    <dgm:pt modelId="{8DE4C09B-945F-4A46-BE30-DB2EED6F280E}" type="parTrans" cxnId="{721FA6F0-6AEE-48EE-9BC2-0907B324E392}">
      <dgm:prSet/>
      <dgm:spPr/>
      <dgm:t>
        <a:bodyPr/>
        <a:lstStyle/>
        <a:p>
          <a:endParaRPr lang="en-US"/>
        </a:p>
      </dgm:t>
    </dgm:pt>
    <dgm:pt modelId="{34FCE438-6E0B-4EC6-9A10-74DEC4E6C6F0}" type="sibTrans" cxnId="{721FA6F0-6AEE-48EE-9BC2-0907B324E392}">
      <dgm:prSet/>
      <dgm:spPr/>
      <dgm:t>
        <a:bodyPr/>
        <a:lstStyle/>
        <a:p>
          <a:endParaRPr lang="en-US"/>
        </a:p>
      </dgm:t>
    </dgm:pt>
    <dgm:pt modelId="{AA01F85F-0177-4809-AF66-F3B2C0A8F4D8}">
      <dgm:prSet custT="1"/>
      <dgm:spPr/>
      <dgm:t>
        <a:bodyPr/>
        <a:lstStyle/>
        <a:p>
          <a:r>
            <a:rPr lang="en-US" sz="1400" b="1" dirty="0">
              <a:latin typeface="Arial" panose="020B0604020202020204" pitchFamily="34" charset="0"/>
              <a:cs typeface="Arial" panose="020B0604020202020204" pitchFamily="34" charset="0"/>
            </a:rPr>
            <a:t>13,705 of 15,322 managers/supervisors (89%)</a:t>
          </a:r>
          <a:endParaRPr lang="en-US" sz="1400" dirty="0">
            <a:latin typeface="Arial" panose="020B0604020202020204" pitchFamily="34" charset="0"/>
            <a:cs typeface="Arial" panose="020B0604020202020204" pitchFamily="34" charset="0"/>
          </a:endParaRPr>
        </a:p>
      </dgm:t>
    </dgm:pt>
    <dgm:pt modelId="{0C5D5912-F8AE-4FBA-8F10-18E70E7E79BE}" type="parTrans" cxnId="{5DCA6DBB-D3B7-4DB9-A70D-E4BEF85C50CD}">
      <dgm:prSet/>
      <dgm:spPr/>
      <dgm:t>
        <a:bodyPr/>
        <a:lstStyle/>
        <a:p>
          <a:endParaRPr lang="en-US"/>
        </a:p>
      </dgm:t>
    </dgm:pt>
    <dgm:pt modelId="{24B13FB0-1709-43EC-9EC7-E43CC282503F}" type="sibTrans" cxnId="{5DCA6DBB-D3B7-4DB9-A70D-E4BEF85C50CD}">
      <dgm:prSet/>
      <dgm:spPr/>
      <dgm:t>
        <a:bodyPr/>
        <a:lstStyle/>
        <a:p>
          <a:endParaRPr lang="en-US"/>
        </a:p>
      </dgm:t>
    </dgm:pt>
    <dgm:pt modelId="{F1E1CA28-469C-4519-B5EF-1F9BB2C1A80C}">
      <dgm:prSet/>
      <dgm:spPr/>
      <dgm:t>
        <a:bodyPr/>
        <a:lstStyle/>
        <a:p>
          <a:pPr>
            <a:defRPr b="1"/>
          </a:pPr>
          <a:r>
            <a:rPr lang="en-US" b="1"/>
            <a:t>Continuing Process	</a:t>
          </a:r>
          <a:endParaRPr lang="en-US"/>
        </a:p>
      </dgm:t>
    </dgm:pt>
    <dgm:pt modelId="{D6D03EB6-F50E-4906-9135-16D3B6A6D8DF}" type="parTrans" cxnId="{807F414A-70C6-4EFD-B5EB-65E148BE17F5}">
      <dgm:prSet/>
      <dgm:spPr/>
      <dgm:t>
        <a:bodyPr/>
        <a:lstStyle/>
        <a:p>
          <a:endParaRPr lang="en-US"/>
        </a:p>
      </dgm:t>
    </dgm:pt>
    <dgm:pt modelId="{DEA35A60-B907-43D1-BD35-B06CBE620A2E}" type="sibTrans" cxnId="{807F414A-70C6-4EFD-B5EB-65E148BE17F5}">
      <dgm:prSet/>
      <dgm:spPr/>
      <dgm:t>
        <a:bodyPr/>
        <a:lstStyle/>
        <a:p>
          <a:endParaRPr lang="en-US"/>
        </a:p>
      </dgm:t>
    </dgm:pt>
    <dgm:pt modelId="{C491EE36-0041-4CBF-8A7C-98434AC1FE09}">
      <dgm:prSet custT="1"/>
      <dgm:spPr/>
      <dgm:t>
        <a:bodyPr/>
        <a:lstStyle/>
        <a:p>
          <a:r>
            <a:rPr lang="en-US" sz="1400" b="1" dirty="0">
              <a:latin typeface="Arial" panose="020B0604020202020204" pitchFamily="34" charset="0"/>
              <a:cs typeface="Arial" panose="020B0604020202020204" pitchFamily="34" charset="0"/>
            </a:rPr>
            <a:t>Will use same program and timeframes next year	 (complete by July 1)</a:t>
          </a:r>
          <a:endParaRPr lang="en-US" sz="1400" dirty="0">
            <a:latin typeface="Arial" panose="020B0604020202020204" pitchFamily="34" charset="0"/>
            <a:cs typeface="Arial" panose="020B0604020202020204" pitchFamily="34" charset="0"/>
          </a:endParaRPr>
        </a:p>
      </dgm:t>
    </dgm:pt>
    <dgm:pt modelId="{B03B7822-9FBD-43DB-94B9-24B58F035785}" type="parTrans" cxnId="{C696A05E-F029-4C35-82E5-0AC1F73339CE}">
      <dgm:prSet/>
      <dgm:spPr/>
      <dgm:t>
        <a:bodyPr/>
        <a:lstStyle/>
        <a:p>
          <a:endParaRPr lang="en-US"/>
        </a:p>
      </dgm:t>
    </dgm:pt>
    <dgm:pt modelId="{BD4288E2-8E53-449F-9D9A-CCDDFB564B41}" type="sibTrans" cxnId="{C696A05E-F029-4C35-82E5-0AC1F73339CE}">
      <dgm:prSet/>
      <dgm:spPr/>
      <dgm:t>
        <a:bodyPr/>
        <a:lstStyle/>
        <a:p>
          <a:endParaRPr lang="en-US"/>
        </a:p>
      </dgm:t>
    </dgm:pt>
    <dgm:pt modelId="{F98CBEF6-0E78-4867-B0F2-2FADBD2B67E0}">
      <dgm:prSet custT="1"/>
      <dgm:spPr/>
      <dgm:t>
        <a:bodyPr/>
        <a:lstStyle/>
        <a:p>
          <a:r>
            <a:rPr lang="en-US" sz="1400" b="1" dirty="0">
              <a:latin typeface="Arial" panose="020B0604020202020204" pitchFamily="34" charset="0"/>
              <a:cs typeface="Arial" panose="020B0604020202020204" pitchFamily="34" charset="0"/>
            </a:rPr>
            <a:t>Remember that all new employees must be trained within 30 days, and newly promoted supervisors/managers must be trained within 30 days.</a:t>
          </a:r>
          <a:endParaRPr lang="en-US" sz="1400" dirty="0">
            <a:latin typeface="Arial" panose="020B0604020202020204" pitchFamily="34" charset="0"/>
            <a:cs typeface="Arial" panose="020B0604020202020204" pitchFamily="34" charset="0"/>
          </a:endParaRPr>
        </a:p>
      </dgm:t>
    </dgm:pt>
    <dgm:pt modelId="{2BB1EC17-E18A-4596-9117-50C4BCABB88E}" type="parTrans" cxnId="{D0C33330-2E87-4824-B5D4-7201F73B4E69}">
      <dgm:prSet/>
      <dgm:spPr/>
      <dgm:t>
        <a:bodyPr/>
        <a:lstStyle/>
        <a:p>
          <a:endParaRPr lang="en-US"/>
        </a:p>
      </dgm:t>
    </dgm:pt>
    <dgm:pt modelId="{64CEC069-B42D-4142-8391-0DB81A8A3C65}" type="sibTrans" cxnId="{D0C33330-2E87-4824-B5D4-7201F73B4E69}">
      <dgm:prSet/>
      <dgm:spPr/>
      <dgm:t>
        <a:bodyPr/>
        <a:lstStyle/>
        <a:p>
          <a:endParaRPr lang="en-US"/>
        </a:p>
      </dgm:t>
    </dgm:pt>
    <dgm:pt modelId="{DE7DEF92-2A94-42B1-94A2-A0F62A1F56AE}">
      <dgm:prSet/>
      <dgm:spPr/>
      <dgm:t>
        <a:bodyPr/>
        <a:lstStyle/>
        <a:p>
          <a:pPr>
            <a:defRPr b="1"/>
          </a:pPr>
          <a:r>
            <a:rPr lang="en-US" b="1"/>
            <a:t>Other Tools</a:t>
          </a:r>
          <a:endParaRPr lang="en-US"/>
        </a:p>
      </dgm:t>
    </dgm:pt>
    <dgm:pt modelId="{106CA66D-E6C1-4B65-9BFB-CF7CD74C2D97}" type="parTrans" cxnId="{9FDE6B83-C9B3-4F9C-97CE-6D58B9B281F0}">
      <dgm:prSet/>
      <dgm:spPr/>
      <dgm:t>
        <a:bodyPr/>
        <a:lstStyle/>
        <a:p>
          <a:endParaRPr lang="en-US"/>
        </a:p>
      </dgm:t>
    </dgm:pt>
    <dgm:pt modelId="{4AE74EB5-A483-4423-A8B2-41130740DE43}" type="sibTrans" cxnId="{9FDE6B83-C9B3-4F9C-97CE-6D58B9B281F0}">
      <dgm:prSet/>
      <dgm:spPr/>
      <dgm:t>
        <a:bodyPr/>
        <a:lstStyle/>
        <a:p>
          <a:endParaRPr lang="en-US"/>
        </a:p>
      </dgm:t>
    </dgm:pt>
    <dgm:pt modelId="{EFC507F4-9CB7-43E9-AD10-320600CBAADE}">
      <dgm:prSet custT="1"/>
      <dgm:spPr/>
      <dgm:t>
        <a:bodyPr/>
        <a:lstStyle/>
        <a:p>
          <a:r>
            <a:rPr lang="en-US" sz="1400" b="1" dirty="0">
              <a:latin typeface="Arial" panose="020B0604020202020204" pitchFamily="34" charset="0"/>
              <a:cs typeface="Arial" panose="020B0604020202020204" pitchFamily="34" charset="0"/>
            </a:rPr>
            <a:t>Decision Guide by September 2019</a:t>
          </a:r>
          <a:endParaRPr lang="en-US" sz="1400" dirty="0">
            <a:latin typeface="Arial" panose="020B0604020202020204" pitchFamily="34" charset="0"/>
            <a:cs typeface="Arial" panose="020B0604020202020204" pitchFamily="34" charset="0"/>
          </a:endParaRPr>
        </a:p>
      </dgm:t>
    </dgm:pt>
    <dgm:pt modelId="{BAE974E7-2B86-4335-8302-5A4CBE665932}" type="parTrans" cxnId="{16CEA7D5-E5B4-4286-BF71-0E070C20AAAE}">
      <dgm:prSet/>
      <dgm:spPr/>
      <dgm:t>
        <a:bodyPr/>
        <a:lstStyle/>
        <a:p>
          <a:endParaRPr lang="en-US"/>
        </a:p>
      </dgm:t>
    </dgm:pt>
    <dgm:pt modelId="{18025D1C-4EDB-45FF-A3D3-B2FE2BC2A259}" type="sibTrans" cxnId="{16CEA7D5-E5B4-4286-BF71-0E070C20AAAE}">
      <dgm:prSet/>
      <dgm:spPr/>
      <dgm:t>
        <a:bodyPr/>
        <a:lstStyle/>
        <a:p>
          <a:endParaRPr lang="en-US"/>
        </a:p>
      </dgm:t>
    </dgm:pt>
    <dgm:pt modelId="{604AC625-8764-4AA3-B51A-886F4F0374E8}">
      <dgm:prSet custT="1"/>
      <dgm:spPr/>
      <dgm:t>
        <a:bodyPr/>
        <a:lstStyle/>
        <a:p>
          <a:r>
            <a:rPr lang="en-US" sz="1400" b="1" dirty="0">
              <a:latin typeface="Arial" panose="020B0604020202020204" pitchFamily="34" charset="0"/>
              <a:cs typeface="Arial" panose="020B0604020202020204" pitchFamily="34" charset="0"/>
            </a:rPr>
            <a:t>Policy Update by January 2020</a:t>
          </a:r>
          <a:endParaRPr lang="en-US" sz="1400" dirty="0">
            <a:latin typeface="Arial" panose="020B0604020202020204" pitchFamily="34" charset="0"/>
            <a:cs typeface="Arial" panose="020B0604020202020204" pitchFamily="34" charset="0"/>
          </a:endParaRPr>
        </a:p>
      </dgm:t>
    </dgm:pt>
    <dgm:pt modelId="{25313657-DF1D-4F32-A3EF-D521127B6CE5}" type="parTrans" cxnId="{99502475-1BCC-4CE0-80CD-83E224F8A96D}">
      <dgm:prSet/>
      <dgm:spPr/>
      <dgm:t>
        <a:bodyPr/>
        <a:lstStyle/>
        <a:p>
          <a:endParaRPr lang="en-US"/>
        </a:p>
      </dgm:t>
    </dgm:pt>
    <dgm:pt modelId="{45FD0669-60BE-4197-B837-40B00B343210}" type="sibTrans" cxnId="{99502475-1BCC-4CE0-80CD-83E224F8A96D}">
      <dgm:prSet/>
      <dgm:spPr/>
      <dgm:t>
        <a:bodyPr/>
        <a:lstStyle/>
        <a:p>
          <a:endParaRPr lang="en-US"/>
        </a:p>
      </dgm:t>
    </dgm:pt>
    <dgm:pt modelId="{FA91502F-12BC-4D1C-B549-72792961BC36}" type="pres">
      <dgm:prSet presAssocID="{08F57ED6-72E7-4878-B2CD-45009FA48D1F}" presName="root" presStyleCnt="0">
        <dgm:presLayoutVars>
          <dgm:dir/>
          <dgm:resizeHandles val="exact"/>
        </dgm:presLayoutVars>
      </dgm:prSet>
      <dgm:spPr/>
    </dgm:pt>
    <dgm:pt modelId="{F3990607-C151-49C7-A68A-4626F380A23B}" type="pres">
      <dgm:prSet presAssocID="{D89D75E4-6676-4EF1-B42F-C3755CEFA310}" presName="compNode" presStyleCnt="0"/>
      <dgm:spPr/>
    </dgm:pt>
    <dgm:pt modelId="{5147D942-30BB-48DD-9A41-3CA91D27D4EB}" type="pres">
      <dgm:prSet presAssocID="{D89D75E4-6676-4EF1-B42F-C3755CEFA310}" presName="iconRect" presStyleLbl="node1" presStyleIdx="0" presStyleCnt="3"/>
      <dgm:spPr>
        <a:blipFill>
          <a:blip xmlns:r="http://schemas.openxmlformats.org/officeDocument/2006/relationships" r:embed="rId1">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976FB597-7730-454F-A17A-F9F5BDFA3DB7}" type="pres">
      <dgm:prSet presAssocID="{D89D75E4-6676-4EF1-B42F-C3755CEFA310}" presName="iconSpace" presStyleCnt="0"/>
      <dgm:spPr/>
    </dgm:pt>
    <dgm:pt modelId="{BADDB034-7484-4B73-BB26-BE4BB2A42703}" type="pres">
      <dgm:prSet presAssocID="{D89D75E4-6676-4EF1-B42F-C3755CEFA310}" presName="parTx" presStyleLbl="revTx" presStyleIdx="0" presStyleCnt="6">
        <dgm:presLayoutVars>
          <dgm:chMax val="0"/>
          <dgm:chPref val="0"/>
        </dgm:presLayoutVars>
      </dgm:prSet>
      <dgm:spPr/>
    </dgm:pt>
    <dgm:pt modelId="{9439C1D9-FB80-4ED0-9416-7ABA21F46120}" type="pres">
      <dgm:prSet presAssocID="{D89D75E4-6676-4EF1-B42F-C3755CEFA310}" presName="txSpace" presStyleCnt="0"/>
      <dgm:spPr/>
    </dgm:pt>
    <dgm:pt modelId="{4E139C6E-3B1D-44EE-BFFD-14441BD62266}" type="pres">
      <dgm:prSet presAssocID="{D89D75E4-6676-4EF1-B42F-C3755CEFA310}" presName="desTx" presStyleLbl="revTx" presStyleIdx="1" presStyleCnt="6">
        <dgm:presLayoutVars/>
      </dgm:prSet>
      <dgm:spPr/>
    </dgm:pt>
    <dgm:pt modelId="{35F47EE7-9D46-4AF4-8582-6102AE8EFDD2}" type="pres">
      <dgm:prSet presAssocID="{2CC43DA2-125B-434E-A246-34BE688ABC47}" presName="sibTrans" presStyleCnt="0"/>
      <dgm:spPr/>
    </dgm:pt>
    <dgm:pt modelId="{ACE133A4-C424-47DD-BC7A-0B43728E07D9}" type="pres">
      <dgm:prSet presAssocID="{F1E1CA28-469C-4519-B5EF-1F9BB2C1A80C}" presName="compNode" presStyleCnt="0"/>
      <dgm:spPr/>
    </dgm:pt>
    <dgm:pt modelId="{B872035F-1B8F-4E8C-BC57-30A3805968A3}" type="pres">
      <dgm:prSet presAssocID="{F1E1CA28-469C-4519-B5EF-1F9BB2C1A80C}" presName="iconRect" presStyleLbl="node1" presStyleIdx="1" presStyleCnt="3"/>
      <dgm:spPr>
        <a:blipFill>
          <a:blip xmlns:r="http://schemas.openxmlformats.org/officeDocument/2006/relationships" r:embed="rId3">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C775C845-7FCB-4361-A7CE-18BD6C09BEB3}" type="pres">
      <dgm:prSet presAssocID="{F1E1CA28-469C-4519-B5EF-1F9BB2C1A80C}" presName="iconSpace" presStyleCnt="0"/>
      <dgm:spPr/>
    </dgm:pt>
    <dgm:pt modelId="{25F47DE4-9694-4032-B45B-6AE15027CF95}" type="pres">
      <dgm:prSet presAssocID="{F1E1CA28-469C-4519-B5EF-1F9BB2C1A80C}" presName="parTx" presStyleLbl="revTx" presStyleIdx="2" presStyleCnt="6">
        <dgm:presLayoutVars>
          <dgm:chMax val="0"/>
          <dgm:chPref val="0"/>
        </dgm:presLayoutVars>
      </dgm:prSet>
      <dgm:spPr/>
    </dgm:pt>
    <dgm:pt modelId="{04A5A341-53B5-477A-A160-2EEA03302706}" type="pres">
      <dgm:prSet presAssocID="{F1E1CA28-469C-4519-B5EF-1F9BB2C1A80C}" presName="txSpace" presStyleCnt="0"/>
      <dgm:spPr/>
    </dgm:pt>
    <dgm:pt modelId="{14B571DE-13BF-4416-97F7-462233634815}" type="pres">
      <dgm:prSet presAssocID="{F1E1CA28-469C-4519-B5EF-1F9BB2C1A80C}" presName="desTx" presStyleLbl="revTx" presStyleIdx="3" presStyleCnt="6">
        <dgm:presLayoutVars/>
      </dgm:prSet>
      <dgm:spPr/>
    </dgm:pt>
    <dgm:pt modelId="{26487BB0-0645-4EAD-97D6-987E4529C609}" type="pres">
      <dgm:prSet presAssocID="{DEA35A60-B907-43D1-BD35-B06CBE620A2E}" presName="sibTrans" presStyleCnt="0"/>
      <dgm:spPr/>
    </dgm:pt>
    <dgm:pt modelId="{16E4992C-7A4C-4DC0-A7C6-BB7020348D8E}" type="pres">
      <dgm:prSet presAssocID="{DE7DEF92-2A94-42B1-94A2-A0F62A1F56AE}" presName="compNode" presStyleCnt="0"/>
      <dgm:spPr/>
    </dgm:pt>
    <dgm:pt modelId="{FCC83D7D-B535-4157-A382-134C2BF5B0B5}" type="pres">
      <dgm:prSet presAssocID="{DE7DEF92-2A94-42B1-94A2-A0F62A1F56A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4E070B61-1344-455D-AE64-30F6B1CBB268}" type="pres">
      <dgm:prSet presAssocID="{DE7DEF92-2A94-42B1-94A2-A0F62A1F56AE}" presName="iconSpace" presStyleCnt="0"/>
      <dgm:spPr/>
    </dgm:pt>
    <dgm:pt modelId="{5D031F0D-ADCD-4945-AF3E-BE4A1B118C62}" type="pres">
      <dgm:prSet presAssocID="{DE7DEF92-2A94-42B1-94A2-A0F62A1F56AE}" presName="parTx" presStyleLbl="revTx" presStyleIdx="4" presStyleCnt="6">
        <dgm:presLayoutVars>
          <dgm:chMax val="0"/>
          <dgm:chPref val="0"/>
        </dgm:presLayoutVars>
      </dgm:prSet>
      <dgm:spPr/>
    </dgm:pt>
    <dgm:pt modelId="{B90B88F0-D740-43F9-8212-11FF1CA73008}" type="pres">
      <dgm:prSet presAssocID="{DE7DEF92-2A94-42B1-94A2-A0F62A1F56AE}" presName="txSpace" presStyleCnt="0"/>
      <dgm:spPr/>
    </dgm:pt>
    <dgm:pt modelId="{53AB181B-6593-4F27-9C5D-A3AAC22C7CEE}" type="pres">
      <dgm:prSet presAssocID="{DE7DEF92-2A94-42B1-94A2-A0F62A1F56AE}" presName="desTx" presStyleLbl="revTx" presStyleIdx="5" presStyleCnt="6">
        <dgm:presLayoutVars/>
      </dgm:prSet>
      <dgm:spPr/>
    </dgm:pt>
  </dgm:ptLst>
  <dgm:cxnLst>
    <dgm:cxn modelId="{9B25B509-0EDD-4B28-B94D-20C9CC5DA97F}" type="presOf" srcId="{F1E1CA28-469C-4519-B5EF-1F9BB2C1A80C}" destId="{25F47DE4-9694-4032-B45B-6AE15027CF95}" srcOrd="0" destOrd="0" presId="urn:microsoft.com/office/officeart/2018/2/layout/IconLabelDescriptionList"/>
    <dgm:cxn modelId="{142AB716-AF5F-4E31-A762-028DC1E7468A}" type="presOf" srcId="{387D34B2-0DA8-4239-B773-2348C40D5495}" destId="{4E139C6E-3B1D-44EE-BFFD-14441BD62266}" srcOrd="0" destOrd="0" presId="urn:microsoft.com/office/officeart/2018/2/layout/IconLabelDescriptionList"/>
    <dgm:cxn modelId="{D0C33330-2E87-4824-B5D4-7201F73B4E69}" srcId="{F1E1CA28-469C-4519-B5EF-1F9BB2C1A80C}" destId="{F98CBEF6-0E78-4867-B0F2-2FADBD2B67E0}" srcOrd="1" destOrd="0" parTransId="{2BB1EC17-E18A-4596-9117-50C4BCABB88E}" sibTransId="{64CEC069-B42D-4142-8391-0DB81A8A3C65}"/>
    <dgm:cxn modelId="{C696A05E-F029-4C35-82E5-0AC1F73339CE}" srcId="{F1E1CA28-469C-4519-B5EF-1F9BB2C1A80C}" destId="{C491EE36-0041-4CBF-8A7C-98434AC1FE09}" srcOrd="0" destOrd="0" parTransId="{B03B7822-9FBD-43DB-94B9-24B58F035785}" sibTransId="{BD4288E2-8E53-449F-9D9A-CCDDFB564B41}"/>
    <dgm:cxn modelId="{8889B365-948C-4286-926F-203C0EE9950A}" type="presOf" srcId="{EFC507F4-9CB7-43E9-AD10-320600CBAADE}" destId="{53AB181B-6593-4F27-9C5D-A3AAC22C7CEE}" srcOrd="0" destOrd="0" presId="urn:microsoft.com/office/officeart/2018/2/layout/IconLabelDescriptionList"/>
    <dgm:cxn modelId="{807F414A-70C6-4EFD-B5EB-65E148BE17F5}" srcId="{08F57ED6-72E7-4878-B2CD-45009FA48D1F}" destId="{F1E1CA28-469C-4519-B5EF-1F9BB2C1A80C}" srcOrd="1" destOrd="0" parTransId="{D6D03EB6-F50E-4906-9135-16D3B6A6D8DF}" sibTransId="{DEA35A60-B907-43D1-BD35-B06CBE620A2E}"/>
    <dgm:cxn modelId="{C3BB4B6E-C0E9-4F38-B3EA-DF11B6093E39}" type="presOf" srcId="{D89D75E4-6676-4EF1-B42F-C3755CEFA310}" destId="{BADDB034-7484-4B73-BB26-BE4BB2A42703}" srcOrd="0" destOrd="0" presId="urn:microsoft.com/office/officeart/2018/2/layout/IconLabelDescriptionList"/>
    <dgm:cxn modelId="{99502475-1BCC-4CE0-80CD-83E224F8A96D}" srcId="{DE7DEF92-2A94-42B1-94A2-A0F62A1F56AE}" destId="{604AC625-8764-4AA3-B51A-886F4F0374E8}" srcOrd="1" destOrd="0" parTransId="{25313657-DF1D-4F32-A3EF-D521127B6CE5}" sibTransId="{45FD0669-60BE-4197-B837-40B00B343210}"/>
    <dgm:cxn modelId="{BB351177-27FD-493B-A563-C648CADDF415}" type="presOf" srcId="{604AC625-8764-4AA3-B51A-886F4F0374E8}" destId="{53AB181B-6593-4F27-9C5D-A3AAC22C7CEE}" srcOrd="0" destOrd="1" presId="urn:microsoft.com/office/officeart/2018/2/layout/IconLabelDescriptionList"/>
    <dgm:cxn modelId="{9FDE6B83-C9B3-4F9C-97CE-6D58B9B281F0}" srcId="{08F57ED6-72E7-4878-B2CD-45009FA48D1F}" destId="{DE7DEF92-2A94-42B1-94A2-A0F62A1F56AE}" srcOrd="2" destOrd="0" parTransId="{106CA66D-E6C1-4B65-9BFB-CF7CD74C2D97}" sibTransId="{4AE74EB5-A483-4423-A8B2-41130740DE43}"/>
    <dgm:cxn modelId="{1392CC95-9537-4D26-B399-984B8A1C5F52}" type="presOf" srcId="{F98CBEF6-0E78-4867-B0F2-2FADBD2B67E0}" destId="{14B571DE-13BF-4416-97F7-462233634815}" srcOrd="0" destOrd="1" presId="urn:microsoft.com/office/officeart/2018/2/layout/IconLabelDescriptionList"/>
    <dgm:cxn modelId="{17C32B98-EC0C-413D-9EAB-33A788CE575F}" type="presOf" srcId="{AA01F85F-0177-4809-AF66-F3B2C0A8F4D8}" destId="{4E139C6E-3B1D-44EE-BFFD-14441BD62266}" srcOrd="0" destOrd="1" presId="urn:microsoft.com/office/officeart/2018/2/layout/IconLabelDescriptionList"/>
    <dgm:cxn modelId="{FB0B3FB0-FADF-4CE0-BFF7-3BF418CA193E}" type="presOf" srcId="{DE7DEF92-2A94-42B1-94A2-A0F62A1F56AE}" destId="{5D031F0D-ADCD-4945-AF3E-BE4A1B118C62}" srcOrd="0" destOrd="0" presId="urn:microsoft.com/office/officeart/2018/2/layout/IconLabelDescriptionList"/>
    <dgm:cxn modelId="{328FF5B1-B580-4816-8A41-FA8CB48AD398}" type="presOf" srcId="{C491EE36-0041-4CBF-8A7C-98434AC1FE09}" destId="{14B571DE-13BF-4416-97F7-462233634815}" srcOrd="0" destOrd="0" presId="urn:microsoft.com/office/officeart/2018/2/layout/IconLabelDescriptionList"/>
    <dgm:cxn modelId="{5DCA6DBB-D3B7-4DB9-A70D-E4BEF85C50CD}" srcId="{D89D75E4-6676-4EF1-B42F-C3755CEFA310}" destId="{AA01F85F-0177-4809-AF66-F3B2C0A8F4D8}" srcOrd="1" destOrd="0" parTransId="{0C5D5912-F8AE-4FBA-8F10-18E70E7E79BE}" sibTransId="{24B13FB0-1709-43EC-9EC7-E43CC282503F}"/>
    <dgm:cxn modelId="{16CEA7D5-E5B4-4286-BF71-0E070C20AAAE}" srcId="{DE7DEF92-2A94-42B1-94A2-A0F62A1F56AE}" destId="{EFC507F4-9CB7-43E9-AD10-320600CBAADE}" srcOrd="0" destOrd="0" parTransId="{BAE974E7-2B86-4335-8302-5A4CBE665932}" sibTransId="{18025D1C-4EDB-45FF-A3D3-B2FE2BC2A259}"/>
    <dgm:cxn modelId="{22C70DD9-13BC-4FE8-BC7B-9A0482FA70EE}" type="presOf" srcId="{08F57ED6-72E7-4878-B2CD-45009FA48D1F}" destId="{FA91502F-12BC-4D1C-B549-72792961BC36}" srcOrd="0" destOrd="0" presId="urn:microsoft.com/office/officeart/2018/2/layout/IconLabelDescriptionList"/>
    <dgm:cxn modelId="{721FA6F0-6AEE-48EE-9BC2-0907B324E392}" srcId="{D89D75E4-6676-4EF1-B42F-C3755CEFA310}" destId="{387D34B2-0DA8-4239-B773-2348C40D5495}" srcOrd="0" destOrd="0" parTransId="{8DE4C09B-945F-4A46-BE30-DB2EED6F280E}" sibTransId="{34FCE438-6E0B-4EC6-9A10-74DEC4E6C6F0}"/>
    <dgm:cxn modelId="{7F9557F3-84EB-4D89-9B2D-F95D82BB15EB}" srcId="{08F57ED6-72E7-4878-B2CD-45009FA48D1F}" destId="{D89D75E4-6676-4EF1-B42F-C3755CEFA310}" srcOrd="0" destOrd="0" parTransId="{AB29BD84-70E2-415D-833D-FDDE08CEA133}" sibTransId="{2CC43DA2-125B-434E-A246-34BE688ABC47}"/>
    <dgm:cxn modelId="{3F2492EB-83C9-4805-AE1E-921E4AD2FC32}" type="presParOf" srcId="{FA91502F-12BC-4D1C-B549-72792961BC36}" destId="{F3990607-C151-49C7-A68A-4626F380A23B}" srcOrd="0" destOrd="0" presId="urn:microsoft.com/office/officeart/2018/2/layout/IconLabelDescriptionList"/>
    <dgm:cxn modelId="{CCEE2C05-A71D-4252-B2E3-5AB8891B876E}" type="presParOf" srcId="{F3990607-C151-49C7-A68A-4626F380A23B}" destId="{5147D942-30BB-48DD-9A41-3CA91D27D4EB}" srcOrd="0" destOrd="0" presId="urn:microsoft.com/office/officeart/2018/2/layout/IconLabelDescriptionList"/>
    <dgm:cxn modelId="{E2E9E477-91EC-4A57-9BBE-F0273E75D546}" type="presParOf" srcId="{F3990607-C151-49C7-A68A-4626F380A23B}" destId="{976FB597-7730-454F-A17A-F9F5BDFA3DB7}" srcOrd="1" destOrd="0" presId="urn:microsoft.com/office/officeart/2018/2/layout/IconLabelDescriptionList"/>
    <dgm:cxn modelId="{9AE521C8-8DE0-44C5-91FC-A4A809E7D774}" type="presParOf" srcId="{F3990607-C151-49C7-A68A-4626F380A23B}" destId="{BADDB034-7484-4B73-BB26-BE4BB2A42703}" srcOrd="2" destOrd="0" presId="urn:microsoft.com/office/officeart/2018/2/layout/IconLabelDescriptionList"/>
    <dgm:cxn modelId="{84B9DDCF-7B4B-44AE-9194-5E6EE872557A}" type="presParOf" srcId="{F3990607-C151-49C7-A68A-4626F380A23B}" destId="{9439C1D9-FB80-4ED0-9416-7ABA21F46120}" srcOrd="3" destOrd="0" presId="urn:microsoft.com/office/officeart/2018/2/layout/IconLabelDescriptionList"/>
    <dgm:cxn modelId="{055E7DE0-156D-4A55-9AA5-1F4BF6705586}" type="presParOf" srcId="{F3990607-C151-49C7-A68A-4626F380A23B}" destId="{4E139C6E-3B1D-44EE-BFFD-14441BD62266}" srcOrd="4" destOrd="0" presId="urn:microsoft.com/office/officeart/2018/2/layout/IconLabelDescriptionList"/>
    <dgm:cxn modelId="{35683AF8-9578-48BA-B678-8E32D5244094}" type="presParOf" srcId="{FA91502F-12BC-4D1C-B549-72792961BC36}" destId="{35F47EE7-9D46-4AF4-8582-6102AE8EFDD2}" srcOrd="1" destOrd="0" presId="urn:microsoft.com/office/officeart/2018/2/layout/IconLabelDescriptionList"/>
    <dgm:cxn modelId="{5FA77569-838B-44E7-99CB-1C042C10981F}" type="presParOf" srcId="{FA91502F-12BC-4D1C-B549-72792961BC36}" destId="{ACE133A4-C424-47DD-BC7A-0B43728E07D9}" srcOrd="2" destOrd="0" presId="urn:microsoft.com/office/officeart/2018/2/layout/IconLabelDescriptionList"/>
    <dgm:cxn modelId="{2094E463-3B03-4051-973E-93502415D72D}" type="presParOf" srcId="{ACE133A4-C424-47DD-BC7A-0B43728E07D9}" destId="{B872035F-1B8F-4E8C-BC57-30A3805968A3}" srcOrd="0" destOrd="0" presId="urn:microsoft.com/office/officeart/2018/2/layout/IconLabelDescriptionList"/>
    <dgm:cxn modelId="{36A26ECE-8535-4009-A44C-F2D053396A58}" type="presParOf" srcId="{ACE133A4-C424-47DD-BC7A-0B43728E07D9}" destId="{C775C845-7FCB-4361-A7CE-18BD6C09BEB3}" srcOrd="1" destOrd="0" presId="urn:microsoft.com/office/officeart/2018/2/layout/IconLabelDescriptionList"/>
    <dgm:cxn modelId="{D5D69003-35F6-49BC-AEA0-38B34CE4B9FE}" type="presParOf" srcId="{ACE133A4-C424-47DD-BC7A-0B43728E07D9}" destId="{25F47DE4-9694-4032-B45B-6AE15027CF95}" srcOrd="2" destOrd="0" presId="urn:microsoft.com/office/officeart/2018/2/layout/IconLabelDescriptionList"/>
    <dgm:cxn modelId="{00BE14B6-A6E6-432A-962F-48B913F66F27}" type="presParOf" srcId="{ACE133A4-C424-47DD-BC7A-0B43728E07D9}" destId="{04A5A341-53B5-477A-A160-2EEA03302706}" srcOrd="3" destOrd="0" presId="urn:microsoft.com/office/officeart/2018/2/layout/IconLabelDescriptionList"/>
    <dgm:cxn modelId="{43736A9D-2EBC-4F31-912C-5CA9E8A952FE}" type="presParOf" srcId="{ACE133A4-C424-47DD-BC7A-0B43728E07D9}" destId="{14B571DE-13BF-4416-97F7-462233634815}" srcOrd="4" destOrd="0" presId="urn:microsoft.com/office/officeart/2018/2/layout/IconLabelDescriptionList"/>
    <dgm:cxn modelId="{2D665DFA-3E93-4CD5-90B7-2EA12E89A507}" type="presParOf" srcId="{FA91502F-12BC-4D1C-B549-72792961BC36}" destId="{26487BB0-0645-4EAD-97D6-987E4529C609}" srcOrd="3" destOrd="0" presId="urn:microsoft.com/office/officeart/2018/2/layout/IconLabelDescriptionList"/>
    <dgm:cxn modelId="{A1413EB4-1A32-49C2-A435-6916CF48875B}" type="presParOf" srcId="{FA91502F-12BC-4D1C-B549-72792961BC36}" destId="{16E4992C-7A4C-4DC0-A7C6-BB7020348D8E}" srcOrd="4" destOrd="0" presId="urn:microsoft.com/office/officeart/2018/2/layout/IconLabelDescriptionList"/>
    <dgm:cxn modelId="{69EEA2E0-FA4B-4D62-9F40-D0AC044109A7}" type="presParOf" srcId="{16E4992C-7A4C-4DC0-A7C6-BB7020348D8E}" destId="{FCC83D7D-B535-4157-A382-134C2BF5B0B5}" srcOrd="0" destOrd="0" presId="urn:microsoft.com/office/officeart/2018/2/layout/IconLabelDescriptionList"/>
    <dgm:cxn modelId="{531C51E5-F8F4-4C96-99B3-05EF806A153C}" type="presParOf" srcId="{16E4992C-7A4C-4DC0-A7C6-BB7020348D8E}" destId="{4E070B61-1344-455D-AE64-30F6B1CBB268}" srcOrd="1" destOrd="0" presId="urn:microsoft.com/office/officeart/2018/2/layout/IconLabelDescriptionList"/>
    <dgm:cxn modelId="{90B40EB5-EEBF-4655-B798-7DB16995C6B0}" type="presParOf" srcId="{16E4992C-7A4C-4DC0-A7C6-BB7020348D8E}" destId="{5D031F0D-ADCD-4945-AF3E-BE4A1B118C62}" srcOrd="2" destOrd="0" presId="urn:microsoft.com/office/officeart/2018/2/layout/IconLabelDescriptionList"/>
    <dgm:cxn modelId="{FA4342C1-24B1-48D2-A5C4-A20DCC087F45}" type="presParOf" srcId="{16E4992C-7A4C-4DC0-A7C6-BB7020348D8E}" destId="{B90B88F0-D740-43F9-8212-11FF1CA73008}" srcOrd="3" destOrd="0" presId="urn:microsoft.com/office/officeart/2018/2/layout/IconLabelDescriptionList"/>
    <dgm:cxn modelId="{E60E6411-3248-40BE-AEB9-10115B6675E6}" type="presParOf" srcId="{16E4992C-7A4C-4DC0-A7C6-BB7020348D8E}" destId="{53AB181B-6593-4F27-9C5D-A3AAC22C7CEE}"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AFDC3-60D5-43D2-A474-2DAA50813D88}">
      <dsp:nvSpPr>
        <dsp:cNvPr id="0" name=""/>
        <dsp:cNvSpPr/>
      </dsp:nvSpPr>
      <dsp:spPr>
        <a:xfrm>
          <a:off x="1297" y="244897"/>
          <a:ext cx="609820" cy="609820"/>
        </a:xfrm>
        <a:prstGeom prst="rect">
          <a:avLst/>
        </a:prstGeom>
        <a:blipFill>
          <a:blip xmlns:r="http://schemas.openxmlformats.org/officeDocument/2006/relationships" r:embed="rId1">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4869BB-D034-490F-901B-40667A797736}">
      <dsp:nvSpPr>
        <dsp:cNvPr id="0" name=""/>
        <dsp:cNvSpPr/>
      </dsp:nvSpPr>
      <dsp:spPr>
        <a:xfrm>
          <a:off x="1297" y="1020764"/>
          <a:ext cx="1742343" cy="187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kern="1200" dirty="0">
              <a:latin typeface="Arial" panose="020B0604020202020204" pitchFamily="34" charset="0"/>
              <a:cs typeface="Arial" panose="020B0604020202020204" pitchFamily="34" charset="0"/>
            </a:rPr>
            <a:t>First Lady spoke at May HR Community Meeting</a:t>
          </a:r>
          <a:endParaRPr lang="en-US" sz="1400" kern="1200" dirty="0">
            <a:latin typeface="Arial" panose="020B0604020202020204" pitchFamily="34" charset="0"/>
            <a:cs typeface="Arial" panose="020B0604020202020204" pitchFamily="34" charset="0"/>
          </a:endParaRPr>
        </a:p>
      </dsp:txBody>
      <dsp:txXfrm>
        <a:off x="1297" y="1020764"/>
        <a:ext cx="1742343" cy="1875656"/>
      </dsp:txXfrm>
    </dsp:sp>
    <dsp:sp modelId="{A33A3954-2EE0-42D0-B1FE-8B60AC13C2D7}">
      <dsp:nvSpPr>
        <dsp:cNvPr id="0" name=""/>
        <dsp:cNvSpPr/>
      </dsp:nvSpPr>
      <dsp:spPr>
        <a:xfrm>
          <a:off x="1297" y="2973651"/>
          <a:ext cx="1742343" cy="1132789"/>
        </a:xfrm>
        <a:prstGeom prst="rect">
          <a:avLst/>
        </a:prstGeom>
        <a:noFill/>
        <a:ln>
          <a:noFill/>
        </a:ln>
        <a:effectLst/>
      </dsp:spPr>
      <dsp:style>
        <a:lnRef idx="0">
          <a:scrgbClr r="0" g="0" b="0"/>
        </a:lnRef>
        <a:fillRef idx="0">
          <a:scrgbClr r="0" g="0" b="0"/>
        </a:fillRef>
        <a:effectRef idx="0">
          <a:scrgbClr r="0" g="0" b="0"/>
        </a:effectRef>
        <a:fontRef idx="minor"/>
      </dsp:style>
    </dsp:sp>
    <dsp:sp modelId="{072C294A-52FA-46CB-9EEA-2297383B4905}">
      <dsp:nvSpPr>
        <dsp:cNvPr id="0" name=""/>
        <dsp:cNvSpPr/>
      </dsp:nvSpPr>
      <dsp:spPr>
        <a:xfrm>
          <a:off x="2048551" y="244897"/>
          <a:ext cx="609820" cy="609820"/>
        </a:xfrm>
        <a:prstGeom prst="rect">
          <a:avLst/>
        </a:prstGeom>
        <a:blipFill>
          <a:blip xmlns:r="http://schemas.openxmlformats.org/officeDocument/2006/relationships" r:embed="rId3">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59D777-4E68-41AD-90F7-E9B866A792AE}">
      <dsp:nvSpPr>
        <dsp:cNvPr id="0" name=""/>
        <dsp:cNvSpPr/>
      </dsp:nvSpPr>
      <dsp:spPr>
        <a:xfrm>
          <a:off x="2048551" y="1020764"/>
          <a:ext cx="1742343" cy="187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kern="1200" dirty="0">
              <a:latin typeface="Arial" panose="020B0604020202020204" pitchFamily="34" charset="0"/>
              <a:cs typeface="Arial" panose="020B0604020202020204" pitchFamily="34" charset="0"/>
            </a:rPr>
            <a:t>Video from First Family of Georgia introduces training currently being developed</a:t>
          </a:r>
        </a:p>
      </dsp:txBody>
      <dsp:txXfrm>
        <a:off x="2048551" y="1020764"/>
        <a:ext cx="1742343" cy="1875656"/>
      </dsp:txXfrm>
    </dsp:sp>
    <dsp:sp modelId="{82EF7194-90F1-43BE-965C-C04731DDC026}">
      <dsp:nvSpPr>
        <dsp:cNvPr id="0" name=""/>
        <dsp:cNvSpPr/>
      </dsp:nvSpPr>
      <dsp:spPr>
        <a:xfrm>
          <a:off x="2048551" y="2973651"/>
          <a:ext cx="1742343" cy="1132789"/>
        </a:xfrm>
        <a:prstGeom prst="rect">
          <a:avLst/>
        </a:prstGeom>
        <a:noFill/>
        <a:ln>
          <a:noFill/>
        </a:ln>
        <a:effectLst/>
      </dsp:spPr>
      <dsp:style>
        <a:lnRef idx="0">
          <a:scrgbClr r="0" g="0" b="0"/>
        </a:lnRef>
        <a:fillRef idx="0">
          <a:scrgbClr r="0" g="0" b="0"/>
        </a:fillRef>
        <a:effectRef idx="0">
          <a:scrgbClr r="0" g="0" b="0"/>
        </a:effectRef>
        <a:fontRef idx="minor"/>
      </dsp:style>
    </dsp:sp>
    <dsp:sp modelId="{BDF65686-CFAB-4D1B-BEFD-94FE5A8E5DAD}">
      <dsp:nvSpPr>
        <dsp:cNvPr id="0" name=""/>
        <dsp:cNvSpPr/>
      </dsp:nvSpPr>
      <dsp:spPr>
        <a:xfrm>
          <a:off x="4095805" y="244897"/>
          <a:ext cx="609820" cy="6098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B0BB38-3379-4C0B-98B2-CAE2ACDFAA7E}">
      <dsp:nvSpPr>
        <dsp:cNvPr id="0" name=""/>
        <dsp:cNvSpPr/>
      </dsp:nvSpPr>
      <dsp:spPr>
        <a:xfrm>
          <a:off x="4095805" y="1020764"/>
          <a:ext cx="1742343" cy="187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kern="1200" dirty="0">
              <a:latin typeface="Arial" panose="020B0604020202020204" pitchFamily="34" charset="0"/>
              <a:cs typeface="Arial" panose="020B0604020202020204" pitchFamily="34" charset="0"/>
            </a:rPr>
            <a:t>Full training video will debut at Grace Commission on August 29</a:t>
          </a:r>
        </a:p>
        <a:p>
          <a:pPr marL="0" lvl="0" indent="0" algn="l" defTabSz="622300">
            <a:lnSpc>
              <a:spcPct val="90000"/>
            </a:lnSpc>
            <a:spcBef>
              <a:spcPct val="0"/>
            </a:spcBef>
            <a:spcAft>
              <a:spcPct val="35000"/>
            </a:spcAft>
            <a:buNone/>
            <a:defRPr b="1"/>
          </a:pPr>
          <a:endParaRPr lang="en-US" sz="1400" b="1"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None/>
            <a:defRPr b="1"/>
          </a:pPr>
          <a:r>
            <a:rPr lang="en-US" sz="1400" b="1" kern="1200" dirty="0">
              <a:latin typeface="Arial" panose="020B0604020202020204" pitchFamily="34" charset="0"/>
              <a:cs typeface="Arial" panose="020B0604020202020204" pitchFamily="34" charset="0"/>
            </a:rPr>
            <a:t>First Lady will narrate the training video</a:t>
          </a:r>
        </a:p>
        <a:p>
          <a:pPr marL="0" lvl="0" indent="0" algn="l" defTabSz="622300">
            <a:lnSpc>
              <a:spcPct val="90000"/>
            </a:lnSpc>
            <a:spcBef>
              <a:spcPct val="0"/>
            </a:spcBef>
            <a:spcAft>
              <a:spcPct val="35000"/>
            </a:spcAft>
            <a:buNone/>
            <a:defRPr b="1"/>
          </a:pPr>
          <a:endParaRPr lang="en-US" sz="1400" b="1" kern="1200" dirty="0">
            <a:latin typeface="Arial" panose="020B0604020202020204" pitchFamily="34" charset="0"/>
            <a:cs typeface="Arial" panose="020B0604020202020204" pitchFamily="34" charset="0"/>
          </a:endParaRPr>
        </a:p>
      </dsp:txBody>
      <dsp:txXfrm>
        <a:off x="4095805" y="1020764"/>
        <a:ext cx="1742343" cy="1875656"/>
      </dsp:txXfrm>
    </dsp:sp>
    <dsp:sp modelId="{56A620F4-3EC3-4CEF-9CF5-EC4761D90647}">
      <dsp:nvSpPr>
        <dsp:cNvPr id="0" name=""/>
        <dsp:cNvSpPr/>
      </dsp:nvSpPr>
      <dsp:spPr>
        <a:xfrm>
          <a:off x="4095805" y="2973651"/>
          <a:ext cx="1742343" cy="1132789"/>
        </a:xfrm>
        <a:prstGeom prst="rect">
          <a:avLst/>
        </a:prstGeom>
        <a:noFill/>
        <a:ln>
          <a:noFill/>
        </a:ln>
        <a:effectLst/>
      </dsp:spPr>
      <dsp:style>
        <a:lnRef idx="0">
          <a:scrgbClr r="0" g="0" b="0"/>
        </a:lnRef>
        <a:fillRef idx="0">
          <a:scrgbClr r="0" g="0" b="0"/>
        </a:fillRef>
        <a:effectRef idx="0">
          <a:scrgbClr r="0" g="0" b="0"/>
        </a:effectRef>
        <a:fontRef idx="minor"/>
      </dsp:style>
    </dsp:sp>
    <dsp:sp modelId="{D30BF88D-6D06-4AF5-AD15-18D1EEE93C16}">
      <dsp:nvSpPr>
        <dsp:cNvPr id="0" name=""/>
        <dsp:cNvSpPr/>
      </dsp:nvSpPr>
      <dsp:spPr>
        <a:xfrm>
          <a:off x="6143058" y="244897"/>
          <a:ext cx="609820" cy="609820"/>
        </a:xfrm>
        <a:prstGeom prst="rect">
          <a:avLst/>
        </a:prstGeom>
        <a:blipFill>
          <a:blip xmlns:r="http://schemas.openxmlformats.org/officeDocument/2006/relationships" r:embed="rId7">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9D58B8-94FF-422E-944C-062410ECB3D7}">
      <dsp:nvSpPr>
        <dsp:cNvPr id="0" name=""/>
        <dsp:cNvSpPr/>
      </dsp:nvSpPr>
      <dsp:spPr>
        <a:xfrm>
          <a:off x="6143058" y="1020764"/>
          <a:ext cx="1742343" cy="1875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kern="1200" dirty="0">
              <a:latin typeface="Arial" panose="020B0604020202020204" pitchFamily="34" charset="0"/>
              <a:cs typeface="Arial" panose="020B0604020202020204" pitchFamily="34" charset="0"/>
            </a:rPr>
            <a:t>Training will be made available to agencies in September 17 </a:t>
          </a:r>
          <a:endParaRPr lang="en-US" sz="1400" kern="1200" dirty="0">
            <a:latin typeface="Arial" panose="020B0604020202020204" pitchFamily="34" charset="0"/>
            <a:cs typeface="Arial" panose="020B0604020202020204" pitchFamily="34" charset="0"/>
          </a:endParaRPr>
        </a:p>
      </dsp:txBody>
      <dsp:txXfrm>
        <a:off x="6143058" y="1020764"/>
        <a:ext cx="1742343" cy="1875656"/>
      </dsp:txXfrm>
    </dsp:sp>
    <dsp:sp modelId="{909AB8C9-0216-4DF9-8C4E-E86FE4C0741D}">
      <dsp:nvSpPr>
        <dsp:cNvPr id="0" name=""/>
        <dsp:cNvSpPr/>
      </dsp:nvSpPr>
      <dsp:spPr>
        <a:xfrm>
          <a:off x="6144356" y="2206515"/>
          <a:ext cx="1742343" cy="1132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Encouraged but not mandatory</a:t>
          </a:r>
          <a:endParaRPr lang="en-US" sz="1100" kern="1200" dirty="0">
            <a:latin typeface="Arial" panose="020B0604020202020204" pitchFamily="34" charset="0"/>
            <a:cs typeface="Arial" panose="020B0604020202020204" pitchFamily="34" charset="0"/>
          </a:endParaRPr>
        </a:p>
        <a:p>
          <a:pPr marL="0" lvl="0" indent="0" algn="l"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Will track number of employees trained</a:t>
          </a:r>
        </a:p>
        <a:p>
          <a:pPr marL="0" lvl="0" indent="0" algn="l" defTabSz="488950">
            <a:lnSpc>
              <a:spcPct val="90000"/>
            </a:lnSpc>
            <a:spcBef>
              <a:spcPct val="0"/>
            </a:spcBef>
            <a:spcAft>
              <a:spcPct val="35000"/>
            </a:spcAft>
            <a:buNone/>
          </a:pPr>
          <a:r>
            <a:rPr lang="en-US" sz="1100" b="1" kern="1200" dirty="0">
              <a:latin typeface="Arial" panose="020B0604020202020204" pitchFamily="34" charset="0"/>
              <a:cs typeface="Arial" panose="020B0604020202020204" pitchFamily="34" charset="0"/>
            </a:rPr>
            <a:t>Same delivery method as preventing sexual harassment training</a:t>
          </a:r>
        </a:p>
      </dsp:txBody>
      <dsp:txXfrm>
        <a:off x="6144356" y="2206515"/>
        <a:ext cx="1742343" cy="11327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1FA17-EC0B-49DB-AECE-DA75318CE9EC}">
      <dsp:nvSpPr>
        <dsp:cNvPr id="0" name=""/>
        <dsp:cNvSpPr/>
      </dsp:nvSpPr>
      <dsp:spPr>
        <a:xfrm>
          <a:off x="334403" y="2600"/>
          <a:ext cx="955560" cy="955560"/>
        </a:xfrm>
        <a:prstGeom prst="ellipse">
          <a:avLst/>
        </a:prstGeom>
        <a:solidFill>
          <a:srgbClr val="9E2482"/>
        </a:solidFill>
        <a:ln>
          <a:noFill/>
        </a:ln>
        <a:effectLst/>
      </dsp:spPr>
      <dsp:style>
        <a:lnRef idx="0">
          <a:scrgbClr r="0" g="0" b="0"/>
        </a:lnRef>
        <a:fillRef idx="1">
          <a:scrgbClr r="0" g="0" b="0"/>
        </a:fillRef>
        <a:effectRef idx="0">
          <a:scrgbClr r="0" g="0" b="0"/>
        </a:effectRef>
        <a:fontRef idx="minor"/>
      </dsp:style>
    </dsp:sp>
    <dsp:sp modelId="{40630270-956E-42F5-BFE6-48FBDE7C181F}">
      <dsp:nvSpPr>
        <dsp:cNvPr id="0" name=""/>
        <dsp:cNvSpPr/>
      </dsp:nvSpPr>
      <dsp:spPr>
        <a:xfrm>
          <a:off x="535070" y="203268"/>
          <a:ext cx="554225" cy="5542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FD8562-0489-4F01-915E-D04F8B64B5E1}">
      <dsp:nvSpPr>
        <dsp:cNvPr id="0" name=""/>
        <dsp:cNvSpPr/>
      </dsp:nvSpPr>
      <dsp:spPr>
        <a:xfrm>
          <a:off x="1494726" y="2600"/>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Name change – Annual Enrollment to Open Enrollment</a:t>
          </a:r>
        </a:p>
      </dsp:txBody>
      <dsp:txXfrm>
        <a:off x="1494726" y="2600"/>
        <a:ext cx="2252392" cy="955560"/>
      </dsp:txXfrm>
    </dsp:sp>
    <dsp:sp modelId="{F2E45CDB-ECA1-462C-92EE-B6D2E841F525}">
      <dsp:nvSpPr>
        <dsp:cNvPr id="0" name=""/>
        <dsp:cNvSpPr/>
      </dsp:nvSpPr>
      <dsp:spPr>
        <a:xfrm>
          <a:off x="4139581" y="2600"/>
          <a:ext cx="955560" cy="955560"/>
        </a:xfrm>
        <a:prstGeom prst="ellipse">
          <a:avLst/>
        </a:prstGeom>
        <a:solidFill>
          <a:srgbClr val="9E2482"/>
        </a:solidFill>
        <a:ln>
          <a:noFill/>
        </a:ln>
        <a:effectLst/>
      </dsp:spPr>
      <dsp:style>
        <a:lnRef idx="0">
          <a:scrgbClr r="0" g="0" b="0"/>
        </a:lnRef>
        <a:fillRef idx="1">
          <a:scrgbClr r="0" g="0" b="0"/>
        </a:fillRef>
        <a:effectRef idx="0">
          <a:scrgbClr r="0" g="0" b="0"/>
        </a:effectRef>
        <a:fontRef idx="minor"/>
      </dsp:style>
    </dsp:sp>
    <dsp:sp modelId="{D6C98C2A-F8E6-49C2-910A-BB058C96BF9F}">
      <dsp:nvSpPr>
        <dsp:cNvPr id="0" name=""/>
        <dsp:cNvSpPr/>
      </dsp:nvSpPr>
      <dsp:spPr>
        <a:xfrm>
          <a:off x="4340248" y="203268"/>
          <a:ext cx="554225" cy="5542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3BE789-D1F9-4A08-A7DC-C8BD19DFABE5}">
      <dsp:nvSpPr>
        <dsp:cNvPr id="0" name=""/>
        <dsp:cNvSpPr/>
      </dsp:nvSpPr>
      <dsp:spPr>
        <a:xfrm>
          <a:off x="5299904" y="2600"/>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The 2020 Health Care Flexible Spending Account (FSA) will increase to $2,652 </a:t>
          </a:r>
        </a:p>
      </dsp:txBody>
      <dsp:txXfrm>
        <a:off x="5299904" y="2600"/>
        <a:ext cx="2252392" cy="955560"/>
      </dsp:txXfrm>
    </dsp:sp>
    <dsp:sp modelId="{27B45F14-4FFF-498A-AD0F-CD7C59438925}">
      <dsp:nvSpPr>
        <dsp:cNvPr id="0" name=""/>
        <dsp:cNvSpPr/>
      </dsp:nvSpPr>
      <dsp:spPr>
        <a:xfrm>
          <a:off x="334403" y="1697888"/>
          <a:ext cx="955560" cy="955560"/>
        </a:xfrm>
        <a:prstGeom prst="ellipse">
          <a:avLst/>
        </a:prstGeom>
        <a:solidFill>
          <a:srgbClr val="9E2482"/>
        </a:solidFill>
        <a:ln>
          <a:noFill/>
        </a:ln>
        <a:effectLst/>
      </dsp:spPr>
      <dsp:style>
        <a:lnRef idx="0">
          <a:scrgbClr r="0" g="0" b="0"/>
        </a:lnRef>
        <a:fillRef idx="1">
          <a:scrgbClr r="0" g="0" b="0"/>
        </a:fillRef>
        <a:effectRef idx="0">
          <a:scrgbClr r="0" g="0" b="0"/>
        </a:effectRef>
        <a:fontRef idx="minor"/>
      </dsp:style>
    </dsp:sp>
    <dsp:sp modelId="{4839BD42-96E1-464C-8E12-6C011A5D589F}">
      <dsp:nvSpPr>
        <dsp:cNvPr id="0" name=""/>
        <dsp:cNvSpPr/>
      </dsp:nvSpPr>
      <dsp:spPr>
        <a:xfrm>
          <a:off x="535070" y="1898556"/>
          <a:ext cx="554225" cy="5542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241F23-9EB0-4684-89DC-7974169ACF36}">
      <dsp:nvSpPr>
        <dsp:cNvPr id="0" name=""/>
        <dsp:cNvSpPr/>
      </dsp:nvSpPr>
      <dsp:spPr>
        <a:xfrm>
          <a:off x="1494726" y="1697888"/>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No Changes to the Flexible Benefits Program plan designs</a:t>
          </a:r>
        </a:p>
      </dsp:txBody>
      <dsp:txXfrm>
        <a:off x="1494726" y="1697888"/>
        <a:ext cx="2252392" cy="955560"/>
      </dsp:txXfrm>
    </dsp:sp>
    <dsp:sp modelId="{43A4D35A-BB02-45DF-98F2-1D2555438546}">
      <dsp:nvSpPr>
        <dsp:cNvPr id="0" name=""/>
        <dsp:cNvSpPr/>
      </dsp:nvSpPr>
      <dsp:spPr>
        <a:xfrm>
          <a:off x="4139581" y="1697888"/>
          <a:ext cx="955560" cy="955560"/>
        </a:xfrm>
        <a:prstGeom prst="ellipse">
          <a:avLst/>
        </a:prstGeom>
        <a:solidFill>
          <a:srgbClr val="9E2482"/>
        </a:solidFill>
        <a:ln>
          <a:noFill/>
        </a:ln>
        <a:effectLst/>
      </dsp:spPr>
      <dsp:style>
        <a:lnRef idx="0">
          <a:scrgbClr r="0" g="0" b="0"/>
        </a:lnRef>
        <a:fillRef idx="1">
          <a:scrgbClr r="0" g="0" b="0"/>
        </a:fillRef>
        <a:effectRef idx="0">
          <a:scrgbClr r="0" g="0" b="0"/>
        </a:effectRef>
        <a:fontRef idx="minor"/>
      </dsp:style>
    </dsp:sp>
    <dsp:sp modelId="{B37D0BD4-2C60-43C3-B3A9-E6C2CC5DD50F}">
      <dsp:nvSpPr>
        <dsp:cNvPr id="0" name=""/>
        <dsp:cNvSpPr/>
      </dsp:nvSpPr>
      <dsp:spPr>
        <a:xfrm>
          <a:off x="4340248" y="1898556"/>
          <a:ext cx="554225" cy="5542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BEE407-D259-42E4-84E2-841C04102DD2}">
      <dsp:nvSpPr>
        <dsp:cNvPr id="0" name=""/>
        <dsp:cNvSpPr/>
      </dsp:nvSpPr>
      <dsp:spPr>
        <a:xfrm>
          <a:off x="5299904" y="1697888"/>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CIGNA DHMO network will expand in the Metro-Atlanta area </a:t>
          </a:r>
        </a:p>
      </dsp:txBody>
      <dsp:txXfrm>
        <a:off x="5299904" y="1697888"/>
        <a:ext cx="2252392" cy="955560"/>
      </dsp:txXfrm>
    </dsp:sp>
    <dsp:sp modelId="{F8D7C92D-B82D-43C6-B671-768CB89C34C7}">
      <dsp:nvSpPr>
        <dsp:cNvPr id="0" name=""/>
        <dsp:cNvSpPr/>
      </dsp:nvSpPr>
      <dsp:spPr>
        <a:xfrm>
          <a:off x="334403" y="3393176"/>
          <a:ext cx="955560" cy="955560"/>
        </a:xfrm>
        <a:prstGeom prst="ellipse">
          <a:avLst/>
        </a:prstGeom>
        <a:solidFill>
          <a:srgbClr val="9E2482"/>
        </a:solidFill>
        <a:ln>
          <a:noFill/>
        </a:ln>
        <a:effectLst/>
      </dsp:spPr>
      <dsp:style>
        <a:lnRef idx="0">
          <a:scrgbClr r="0" g="0" b="0"/>
        </a:lnRef>
        <a:fillRef idx="1">
          <a:scrgbClr r="0" g="0" b="0"/>
        </a:fillRef>
        <a:effectRef idx="0">
          <a:scrgbClr r="0" g="0" b="0"/>
        </a:effectRef>
        <a:fontRef idx="minor"/>
      </dsp:style>
    </dsp:sp>
    <dsp:sp modelId="{90BE514E-86A2-4B41-AE30-9ACCA6EF7956}">
      <dsp:nvSpPr>
        <dsp:cNvPr id="0" name=""/>
        <dsp:cNvSpPr/>
      </dsp:nvSpPr>
      <dsp:spPr>
        <a:xfrm>
          <a:off x="535070" y="3593844"/>
          <a:ext cx="554225" cy="55422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779040-9860-4ED2-88EB-5ECEB88CF315}">
      <dsp:nvSpPr>
        <dsp:cNvPr id="0" name=""/>
        <dsp:cNvSpPr/>
      </dsp:nvSpPr>
      <dsp:spPr>
        <a:xfrm>
          <a:off x="1494726" y="3393176"/>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MetLife </a:t>
          </a:r>
          <a:r>
            <a:rPr lang="en-US" sz="1800" kern="1200" dirty="0" err="1">
              <a:latin typeface="Arial" panose="020B0604020202020204" pitchFamily="34" charset="0"/>
              <a:cs typeface="Arial" panose="020B0604020202020204" pitchFamily="34" charset="0"/>
            </a:rPr>
            <a:t>One-UP</a:t>
          </a:r>
          <a:r>
            <a:rPr lang="en-US" sz="1800" kern="1200" dirty="0">
              <a:latin typeface="Arial" panose="020B0604020202020204" pitchFamily="34" charset="0"/>
              <a:cs typeface="Arial" panose="020B0604020202020204" pitchFamily="34" charset="0"/>
            </a:rPr>
            <a:t> Campaign is back!</a:t>
          </a:r>
        </a:p>
      </dsp:txBody>
      <dsp:txXfrm>
        <a:off x="1494726" y="3393176"/>
        <a:ext cx="2252392" cy="955560"/>
      </dsp:txXfrm>
    </dsp:sp>
    <dsp:sp modelId="{70890AF9-0809-4F45-A201-E902503767B0}">
      <dsp:nvSpPr>
        <dsp:cNvPr id="0" name=""/>
        <dsp:cNvSpPr/>
      </dsp:nvSpPr>
      <dsp:spPr>
        <a:xfrm>
          <a:off x="4139581" y="3393176"/>
          <a:ext cx="955560" cy="955560"/>
        </a:xfrm>
        <a:prstGeom prst="ellipse">
          <a:avLst/>
        </a:prstGeom>
        <a:solidFill>
          <a:srgbClr val="9E2482"/>
        </a:solidFill>
        <a:ln>
          <a:noFill/>
        </a:ln>
        <a:effectLst/>
      </dsp:spPr>
      <dsp:style>
        <a:lnRef idx="0">
          <a:scrgbClr r="0" g="0" b="0"/>
        </a:lnRef>
        <a:fillRef idx="1">
          <a:scrgbClr r="0" g="0" b="0"/>
        </a:fillRef>
        <a:effectRef idx="0">
          <a:scrgbClr r="0" g="0" b="0"/>
        </a:effectRef>
        <a:fontRef idx="minor"/>
      </dsp:style>
    </dsp:sp>
    <dsp:sp modelId="{986B09A9-1FCF-433A-BD6D-33DDA4B896FE}">
      <dsp:nvSpPr>
        <dsp:cNvPr id="0" name=""/>
        <dsp:cNvSpPr/>
      </dsp:nvSpPr>
      <dsp:spPr>
        <a:xfrm>
          <a:off x="4340248" y="3593844"/>
          <a:ext cx="554225" cy="55422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1E31BA-0960-44C1-AD2E-89F734061629}">
      <dsp:nvSpPr>
        <dsp:cNvPr id="0" name=""/>
        <dsp:cNvSpPr/>
      </dsp:nvSpPr>
      <dsp:spPr>
        <a:xfrm>
          <a:off x="5299904" y="3393176"/>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Spouse age will be used to calculate Spouse Life premiums </a:t>
          </a:r>
        </a:p>
      </dsp:txBody>
      <dsp:txXfrm>
        <a:off x="5299904" y="3393176"/>
        <a:ext cx="2252392" cy="955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97F97-C195-466B-8C15-7B32CAC269EE}">
      <dsp:nvSpPr>
        <dsp:cNvPr id="0" name=""/>
        <dsp:cNvSpPr/>
      </dsp:nvSpPr>
      <dsp:spPr>
        <a:xfrm>
          <a:off x="1297" y="1196617"/>
          <a:ext cx="609820" cy="6098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102E0DE-38FC-4DBC-8112-1C4CAD9596CA}">
      <dsp:nvSpPr>
        <dsp:cNvPr id="0" name=""/>
        <dsp:cNvSpPr/>
      </dsp:nvSpPr>
      <dsp:spPr>
        <a:xfrm>
          <a:off x="1297" y="1890636"/>
          <a:ext cx="1742343" cy="74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0" i="0" kern="1200" dirty="0">
              <a:latin typeface="Arial" panose="020B0604020202020204" pitchFamily="34" charset="0"/>
              <a:cs typeface="Arial" panose="020B0604020202020204" pitchFamily="34" charset="0"/>
            </a:rPr>
            <a:t>Don’t submit investigative reports to OIG</a:t>
          </a:r>
          <a:endParaRPr lang="en-US" sz="1400" kern="1200" dirty="0">
            <a:latin typeface="Arial" panose="020B0604020202020204" pitchFamily="34" charset="0"/>
            <a:cs typeface="Arial" panose="020B0604020202020204" pitchFamily="34" charset="0"/>
          </a:endParaRPr>
        </a:p>
      </dsp:txBody>
      <dsp:txXfrm>
        <a:off x="1297" y="1890636"/>
        <a:ext cx="1742343" cy="740315"/>
      </dsp:txXfrm>
    </dsp:sp>
    <dsp:sp modelId="{2A853F31-939E-4E4B-8210-03DD7D699306}">
      <dsp:nvSpPr>
        <dsp:cNvPr id="0" name=""/>
        <dsp:cNvSpPr/>
      </dsp:nvSpPr>
      <dsp:spPr>
        <a:xfrm>
          <a:off x="1297" y="2670114"/>
          <a:ext cx="1742343" cy="484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We only need the conclusion</a:t>
          </a:r>
          <a:endParaRPr lang="en-US" sz="1200" kern="1200" dirty="0">
            <a:latin typeface="Arial" panose="020B0604020202020204" pitchFamily="34" charset="0"/>
            <a:cs typeface="Arial" panose="020B0604020202020204" pitchFamily="34" charset="0"/>
          </a:endParaRPr>
        </a:p>
      </dsp:txBody>
      <dsp:txXfrm>
        <a:off x="1297" y="2670114"/>
        <a:ext cx="1742343" cy="484606"/>
      </dsp:txXfrm>
    </dsp:sp>
    <dsp:sp modelId="{17F8372A-A63D-4CDB-B27C-6AFC2F4A3722}">
      <dsp:nvSpPr>
        <dsp:cNvPr id="0" name=""/>
        <dsp:cNvSpPr/>
      </dsp:nvSpPr>
      <dsp:spPr>
        <a:xfrm>
          <a:off x="2048551" y="1196617"/>
          <a:ext cx="609820" cy="6098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153907-4F0C-4C42-8886-2D0CB2574303}">
      <dsp:nvSpPr>
        <dsp:cNvPr id="0" name=""/>
        <dsp:cNvSpPr/>
      </dsp:nvSpPr>
      <dsp:spPr>
        <a:xfrm>
          <a:off x="2048551" y="1890636"/>
          <a:ext cx="1742343" cy="74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0" i="0" kern="1200" dirty="0">
              <a:latin typeface="Arial" panose="020B0604020202020204" pitchFamily="34" charset="0"/>
              <a:cs typeface="Arial" panose="020B0604020202020204" pitchFamily="34" charset="0"/>
            </a:rPr>
            <a:t>If investigators exceed 45 days, include approval in case file</a:t>
          </a:r>
          <a:endParaRPr lang="en-US" sz="1400" kern="1200" dirty="0">
            <a:latin typeface="Arial" panose="020B0604020202020204" pitchFamily="34" charset="0"/>
            <a:cs typeface="Arial" panose="020B0604020202020204" pitchFamily="34" charset="0"/>
          </a:endParaRPr>
        </a:p>
      </dsp:txBody>
      <dsp:txXfrm>
        <a:off x="2048551" y="1890636"/>
        <a:ext cx="1742343" cy="740315"/>
      </dsp:txXfrm>
    </dsp:sp>
    <dsp:sp modelId="{D771A6BA-67EE-49A7-BBC5-508E9A33093F}">
      <dsp:nvSpPr>
        <dsp:cNvPr id="0" name=""/>
        <dsp:cNvSpPr/>
      </dsp:nvSpPr>
      <dsp:spPr>
        <a:xfrm>
          <a:off x="2048551" y="2670114"/>
          <a:ext cx="1742343" cy="484606"/>
        </a:xfrm>
        <a:prstGeom prst="rect">
          <a:avLst/>
        </a:prstGeom>
        <a:noFill/>
        <a:ln>
          <a:noFill/>
        </a:ln>
        <a:effectLst/>
      </dsp:spPr>
      <dsp:style>
        <a:lnRef idx="0">
          <a:scrgbClr r="0" g="0" b="0"/>
        </a:lnRef>
        <a:fillRef idx="0">
          <a:scrgbClr r="0" g="0" b="0"/>
        </a:fillRef>
        <a:effectRef idx="0">
          <a:scrgbClr r="0" g="0" b="0"/>
        </a:effectRef>
        <a:fontRef idx="minor"/>
      </dsp:style>
    </dsp:sp>
    <dsp:sp modelId="{EE8D10DE-7009-43D5-887B-689790DD19FA}">
      <dsp:nvSpPr>
        <dsp:cNvPr id="0" name=""/>
        <dsp:cNvSpPr/>
      </dsp:nvSpPr>
      <dsp:spPr>
        <a:xfrm>
          <a:off x="3943350" y="1196617"/>
          <a:ext cx="609820" cy="6098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A2A9A91-EC29-41BF-816E-492DEBE54A36}">
      <dsp:nvSpPr>
        <dsp:cNvPr id="0" name=""/>
        <dsp:cNvSpPr/>
      </dsp:nvSpPr>
      <dsp:spPr>
        <a:xfrm>
          <a:off x="3943350" y="1879487"/>
          <a:ext cx="1742343" cy="74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0" i="0" kern="1200" dirty="0">
              <a:latin typeface="Arial" panose="020B0604020202020204" pitchFamily="34" charset="0"/>
              <a:cs typeface="Arial" panose="020B0604020202020204" pitchFamily="34" charset="0"/>
            </a:rPr>
            <a:t>Agencies are required to reimburse impartial investigators for travel </a:t>
          </a:r>
          <a:endParaRPr lang="en-US" sz="1400" kern="1200" dirty="0">
            <a:latin typeface="Arial" panose="020B0604020202020204" pitchFamily="34" charset="0"/>
            <a:cs typeface="Arial" panose="020B0604020202020204" pitchFamily="34" charset="0"/>
          </a:endParaRPr>
        </a:p>
      </dsp:txBody>
      <dsp:txXfrm>
        <a:off x="3943350" y="1879487"/>
        <a:ext cx="1742343" cy="740315"/>
      </dsp:txXfrm>
    </dsp:sp>
    <dsp:sp modelId="{12D3D0E9-1F6D-4EED-BB63-124BE9378F51}">
      <dsp:nvSpPr>
        <dsp:cNvPr id="0" name=""/>
        <dsp:cNvSpPr/>
      </dsp:nvSpPr>
      <dsp:spPr>
        <a:xfrm>
          <a:off x="4095805" y="2670114"/>
          <a:ext cx="1742343" cy="484606"/>
        </a:xfrm>
        <a:prstGeom prst="rect">
          <a:avLst/>
        </a:prstGeom>
        <a:noFill/>
        <a:ln>
          <a:noFill/>
        </a:ln>
        <a:effectLst/>
      </dsp:spPr>
      <dsp:style>
        <a:lnRef idx="0">
          <a:scrgbClr r="0" g="0" b="0"/>
        </a:lnRef>
        <a:fillRef idx="0">
          <a:scrgbClr r="0" g="0" b="0"/>
        </a:fillRef>
        <a:effectRef idx="0">
          <a:scrgbClr r="0" g="0" b="0"/>
        </a:effectRef>
        <a:fontRef idx="minor"/>
      </dsp:style>
    </dsp:sp>
    <dsp:sp modelId="{81E1B940-F00B-48E9-BCA9-819F1D413C27}">
      <dsp:nvSpPr>
        <dsp:cNvPr id="0" name=""/>
        <dsp:cNvSpPr/>
      </dsp:nvSpPr>
      <dsp:spPr>
        <a:xfrm>
          <a:off x="6143058" y="1196617"/>
          <a:ext cx="609820" cy="6098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5E1F19-5C65-4BE3-8470-2FD8091AB522}">
      <dsp:nvSpPr>
        <dsp:cNvPr id="0" name=""/>
        <dsp:cNvSpPr/>
      </dsp:nvSpPr>
      <dsp:spPr>
        <a:xfrm>
          <a:off x="6143058" y="1890636"/>
          <a:ext cx="1742343" cy="74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0" i="0" kern="1200" dirty="0">
              <a:latin typeface="Arial" panose="020B0604020202020204" pitchFamily="34" charset="0"/>
              <a:cs typeface="Arial" panose="020B0604020202020204" pitchFamily="34" charset="0"/>
            </a:rPr>
            <a:t>If you’re unsure about whether you need an impartial investigator, please call us</a:t>
          </a:r>
          <a:endParaRPr lang="en-US" sz="1400" kern="1200" dirty="0">
            <a:latin typeface="Arial" panose="020B0604020202020204" pitchFamily="34" charset="0"/>
            <a:cs typeface="Arial" panose="020B0604020202020204" pitchFamily="34" charset="0"/>
          </a:endParaRPr>
        </a:p>
      </dsp:txBody>
      <dsp:txXfrm>
        <a:off x="6143058" y="1890636"/>
        <a:ext cx="1742343" cy="740315"/>
      </dsp:txXfrm>
    </dsp:sp>
    <dsp:sp modelId="{4D6B5A27-F88D-46A6-90CA-0D1498090CD7}">
      <dsp:nvSpPr>
        <dsp:cNvPr id="0" name=""/>
        <dsp:cNvSpPr/>
      </dsp:nvSpPr>
      <dsp:spPr>
        <a:xfrm>
          <a:off x="6143058" y="2670114"/>
          <a:ext cx="1742343" cy="48460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7D942-30BB-48DD-9A41-3CA91D27D4EB}">
      <dsp:nvSpPr>
        <dsp:cNvPr id="0" name=""/>
        <dsp:cNvSpPr/>
      </dsp:nvSpPr>
      <dsp:spPr>
        <a:xfrm>
          <a:off x="295" y="508879"/>
          <a:ext cx="823921" cy="823921"/>
        </a:xfrm>
        <a:prstGeom prst="rect">
          <a:avLst/>
        </a:prstGeom>
        <a:blipFill>
          <a:blip xmlns:r="http://schemas.openxmlformats.org/officeDocument/2006/relationships" r:embed="rId1">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DDB034-7484-4B73-BB26-BE4BB2A42703}">
      <dsp:nvSpPr>
        <dsp:cNvPr id="0" name=""/>
        <dsp:cNvSpPr/>
      </dsp:nvSpPr>
      <dsp:spPr>
        <a:xfrm>
          <a:off x="295" y="1476144"/>
          <a:ext cx="2354062" cy="35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defRPr b="1"/>
          </a:pPr>
          <a:r>
            <a:rPr lang="en-US" sz="1700" b="1" kern="1200" dirty="0"/>
            <a:t>Training Completion Rates</a:t>
          </a:r>
          <a:endParaRPr lang="en-US" sz="1700" kern="1200" dirty="0"/>
        </a:p>
      </dsp:txBody>
      <dsp:txXfrm>
        <a:off x="295" y="1476144"/>
        <a:ext cx="2354062" cy="353109"/>
      </dsp:txXfrm>
    </dsp:sp>
    <dsp:sp modelId="{4E139C6E-3B1D-44EE-BFFD-14441BD62266}">
      <dsp:nvSpPr>
        <dsp:cNvPr id="0" name=""/>
        <dsp:cNvSpPr/>
      </dsp:nvSpPr>
      <dsp:spPr>
        <a:xfrm>
          <a:off x="295" y="1895925"/>
          <a:ext cx="2354062" cy="1946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68,943 of 77,745 employees (88.7%)</a:t>
          </a:r>
          <a:endParaRPr lang="en-US" sz="1400"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13,705 of 15,322 managers/supervisors (89%)</a:t>
          </a:r>
          <a:endParaRPr lang="en-US" sz="1400" kern="1200" dirty="0">
            <a:latin typeface="Arial" panose="020B0604020202020204" pitchFamily="34" charset="0"/>
            <a:cs typeface="Arial" panose="020B0604020202020204" pitchFamily="34" charset="0"/>
          </a:endParaRPr>
        </a:p>
      </dsp:txBody>
      <dsp:txXfrm>
        <a:off x="295" y="1895925"/>
        <a:ext cx="2354062" cy="1946533"/>
      </dsp:txXfrm>
    </dsp:sp>
    <dsp:sp modelId="{B872035F-1B8F-4E8C-BC57-30A3805968A3}">
      <dsp:nvSpPr>
        <dsp:cNvPr id="0" name=""/>
        <dsp:cNvSpPr/>
      </dsp:nvSpPr>
      <dsp:spPr>
        <a:xfrm>
          <a:off x="2766318" y="508879"/>
          <a:ext cx="823921" cy="823921"/>
        </a:xfrm>
        <a:prstGeom prst="rect">
          <a:avLst/>
        </a:prstGeom>
        <a:blipFill>
          <a:blip xmlns:r="http://schemas.openxmlformats.org/officeDocument/2006/relationships" r:embed="rId3">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F47DE4-9694-4032-B45B-6AE15027CF95}">
      <dsp:nvSpPr>
        <dsp:cNvPr id="0" name=""/>
        <dsp:cNvSpPr/>
      </dsp:nvSpPr>
      <dsp:spPr>
        <a:xfrm>
          <a:off x="2766318" y="1476144"/>
          <a:ext cx="2354062" cy="35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defRPr b="1"/>
          </a:pPr>
          <a:r>
            <a:rPr lang="en-US" sz="1700" b="1" kern="1200"/>
            <a:t>Continuing Process	</a:t>
          </a:r>
          <a:endParaRPr lang="en-US" sz="1700" kern="1200"/>
        </a:p>
      </dsp:txBody>
      <dsp:txXfrm>
        <a:off x="2766318" y="1476144"/>
        <a:ext cx="2354062" cy="353109"/>
      </dsp:txXfrm>
    </dsp:sp>
    <dsp:sp modelId="{14B571DE-13BF-4416-97F7-462233634815}">
      <dsp:nvSpPr>
        <dsp:cNvPr id="0" name=""/>
        <dsp:cNvSpPr/>
      </dsp:nvSpPr>
      <dsp:spPr>
        <a:xfrm>
          <a:off x="2766318" y="1895925"/>
          <a:ext cx="2354062" cy="1946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Will use same program and timeframes next year	 (complete by July 1)</a:t>
          </a:r>
          <a:endParaRPr lang="en-US" sz="1400"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Remember that all new employees must be trained within 30 days, and newly promoted supervisors/managers must be trained within 30 days.</a:t>
          </a:r>
          <a:endParaRPr lang="en-US" sz="1400" kern="1200" dirty="0">
            <a:latin typeface="Arial" panose="020B0604020202020204" pitchFamily="34" charset="0"/>
            <a:cs typeface="Arial" panose="020B0604020202020204" pitchFamily="34" charset="0"/>
          </a:endParaRPr>
        </a:p>
      </dsp:txBody>
      <dsp:txXfrm>
        <a:off x="2766318" y="1895925"/>
        <a:ext cx="2354062" cy="1946533"/>
      </dsp:txXfrm>
    </dsp:sp>
    <dsp:sp modelId="{FCC83D7D-B535-4157-A382-134C2BF5B0B5}">
      <dsp:nvSpPr>
        <dsp:cNvPr id="0" name=""/>
        <dsp:cNvSpPr/>
      </dsp:nvSpPr>
      <dsp:spPr>
        <a:xfrm>
          <a:off x="5532342" y="508879"/>
          <a:ext cx="823921" cy="8239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031F0D-ADCD-4945-AF3E-BE4A1B118C62}">
      <dsp:nvSpPr>
        <dsp:cNvPr id="0" name=""/>
        <dsp:cNvSpPr/>
      </dsp:nvSpPr>
      <dsp:spPr>
        <a:xfrm>
          <a:off x="5532342" y="1476144"/>
          <a:ext cx="2354062" cy="35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defRPr b="1"/>
          </a:pPr>
          <a:r>
            <a:rPr lang="en-US" sz="1700" b="1" kern="1200"/>
            <a:t>Other Tools</a:t>
          </a:r>
          <a:endParaRPr lang="en-US" sz="1700" kern="1200"/>
        </a:p>
      </dsp:txBody>
      <dsp:txXfrm>
        <a:off x="5532342" y="1476144"/>
        <a:ext cx="2354062" cy="353109"/>
      </dsp:txXfrm>
    </dsp:sp>
    <dsp:sp modelId="{53AB181B-6593-4F27-9C5D-A3AAC22C7CEE}">
      <dsp:nvSpPr>
        <dsp:cNvPr id="0" name=""/>
        <dsp:cNvSpPr/>
      </dsp:nvSpPr>
      <dsp:spPr>
        <a:xfrm>
          <a:off x="5532342" y="1895925"/>
          <a:ext cx="2354062" cy="1946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Decision Guide by September 2019</a:t>
          </a:r>
          <a:endParaRPr lang="en-US" sz="1400" kern="1200" dirty="0">
            <a:latin typeface="Arial" panose="020B0604020202020204" pitchFamily="34" charset="0"/>
            <a:cs typeface="Arial" panose="020B0604020202020204" pitchFamily="34" charset="0"/>
          </a:endParaRPr>
        </a:p>
        <a:p>
          <a:pPr marL="0" lvl="0" indent="0" algn="l"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Policy Update by January 2020</a:t>
          </a:r>
          <a:endParaRPr lang="en-US" sz="1400" kern="1200" dirty="0">
            <a:latin typeface="Arial" panose="020B0604020202020204" pitchFamily="34" charset="0"/>
            <a:cs typeface="Arial" panose="020B0604020202020204" pitchFamily="34" charset="0"/>
          </a:endParaRPr>
        </a:p>
      </dsp:txBody>
      <dsp:txXfrm>
        <a:off x="5532342" y="1895925"/>
        <a:ext cx="2354062" cy="194653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6" tIns="46653" rIns="93306" bIns="46653" rtlCol="0"/>
          <a:lstStyle>
            <a:lvl1pPr algn="l">
              <a:defRPr sz="1200"/>
            </a:lvl1pPr>
          </a:lstStyle>
          <a:p>
            <a:endParaRPr lang="en-US" dirty="0"/>
          </a:p>
        </p:txBody>
      </p:sp>
      <p:sp>
        <p:nvSpPr>
          <p:cNvPr id="3" name="Date Placeholder 2"/>
          <p:cNvSpPr>
            <a:spLocks noGrp="1"/>
          </p:cNvSpPr>
          <p:nvPr>
            <p:ph type="dt" sz="quarter" idx="1"/>
          </p:nvPr>
        </p:nvSpPr>
        <p:spPr>
          <a:xfrm>
            <a:off x="3978133" y="0"/>
            <a:ext cx="3043343" cy="465455"/>
          </a:xfrm>
          <a:prstGeom prst="rect">
            <a:avLst/>
          </a:prstGeom>
        </p:spPr>
        <p:txBody>
          <a:bodyPr vert="horz" lIns="93306" tIns="46653" rIns="93306" bIns="46653" rtlCol="0"/>
          <a:lstStyle>
            <a:lvl1pPr algn="r">
              <a:defRPr sz="1200"/>
            </a:lvl1pPr>
          </a:lstStyle>
          <a:p>
            <a:fld id="{2079D0A4-7D98-1C48-B9FA-6DCCA070DEA6}" type="datetimeFigureOut">
              <a:rPr lang="en-US" smtClean="0"/>
              <a:pPr/>
              <a:t>8/21/2019</a:t>
            </a:fld>
            <a:endParaRPr lang="en-US" dirty="0"/>
          </a:p>
        </p:txBody>
      </p:sp>
      <p:sp>
        <p:nvSpPr>
          <p:cNvPr id="4" name="Footer Placeholder 3"/>
          <p:cNvSpPr>
            <a:spLocks noGrp="1"/>
          </p:cNvSpPr>
          <p:nvPr>
            <p:ph type="ftr" sz="quarter" idx="2"/>
          </p:nvPr>
        </p:nvSpPr>
        <p:spPr>
          <a:xfrm>
            <a:off x="0" y="8842031"/>
            <a:ext cx="3043343" cy="465455"/>
          </a:xfrm>
          <a:prstGeom prst="rect">
            <a:avLst/>
          </a:prstGeom>
        </p:spPr>
        <p:txBody>
          <a:bodyPr vert="horz" lIns="93306" tIns="46653" rIns="93306" bIns="4665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3" y="8842031"/>
            <a:ext cx="3043343" cy="465455"/>
          </a:xfrm>
          <a:prstGeom prst="rect">
            <a:avLst/>
          </a:prstGeom>
        </p:spPr>
        <p:txBody>
          <a:bodyPr vert="horz" lIns="93306" tIns="46653" rIns="93306" bIns="46653" rtlCol="0" anchor="b"/>
          <a:lstStyle>
            <a:lvl1pPr algn="r">
              <a:defRPr sz="1200"/>
            </a:lvl1pPr>
          </a:lstStyle>
          <a:p>
            <a:fld id="{0A75CF02-2566-FA41-A327-CD098FDF944F}" type="slidenum">
              <a:rPr lang="en-US" smtClean="0"/>
              <a:pPr/>
              <a:t>‹#›</a:t>
            </a:fld>
            <a:endParaRPr lang="en-US" dirty="0"/>
          </a:p>
        </p:txBody>
      </p:sp>
    </p:spTree>
    <p:extLst>
      <p:ext uri="{BB962C8B-B14F-4D97-AF65-F5344CB8AC3E}">
        <p14:creationId xmlns:p14="http://schemas.microsoft.com/office/powerpoint/2010/main" val="21488067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6" tIns="46653" rIns="93306" bIns="46653" rtlCol="0"/>
          <a:lstStyle>
            <a:lvl1pPr algn="l">
              <a:defRPr sz="1200"/>
            </a:lvl1pPr>
          </a:lstStyle>
          <a:p>
            <a:endParaRPr lang="en-US" dirty="0"/>
          </a:p>
        </p:txBody>
      </p:sp>
      <p:sp>
        <p:nvSpPr>
          <p:cNvPr id="3" name="Date Placeholder 2"/>
          <p:cNvSpPr>
            <a:spLocks noGrp="1"/>
          </p:cNvSpPr>
          <p:nvPr>
            <p:ph type="dt" idx="1"/>
          </p:nvPr>
        </p:nvSpPr>
        <p:spPr>
          <a:xfrm>
            <a:off x="3978133" y="0"/>
            <a:ext cx="3043343" cy="465455"/>
          </a:xfrm>
          <a:prstGeom prst="rect">
            <a:avLst/>
          </a:prstGeom>
        </p:spPr>
        <p:txBody>
          <a:bodyPr vert="horz" lIns="93306" tIns="46653" rIns="93306" bIns="46653" rtlCol="0"/>
          <a:lstStyle>
            <a:lvl1pPr algn="r">
              <a:defRPr sz="1200"/>
            </a:lvl1pPr>
          </a:lstStyle>
          <a:p>
            <a:fld id="{A558212F-8AB0-924A-BD20-A658A2FDD92E}" type="datetimeFigureOut">
              <a:rPr lang="en-US" smtClean="0"/>
              <a:pPr/>
              <a:t>8/21/2019</a:t>
            </a:fld>
            <a:endParaRPr lang="en-US" dirty="0"/>
          </a:p>
        </p:txBody>
      </p:sp>
      <p:sp>
        <p:nvSpPr>
          <p:cNvPr id="4" name="Slide Image Placeholder 3"/>
          <p:cNvSpPr>
            <a:spLocks noGrp="1" noRot="1" noChangeAspect="1"/>
          </p:cNvSpPr>
          <p:nvPr>
            <p:ph type="sldImg" idx="2"/>
          </p:nvPr>
        </p:nvSpPr>
        <p:spPr>
          <a:xfrm>
            <a:off x="1185863" y="700088"/>
            <a:ext cx="4651375" cy="3489325"/>
          </a:xfrm>
          <a:prstGeom prst="rect">
            <a:avLst/>
          </a:prstGeom>
          <a:noFill/>
          <a:ln w="12700">
            <a:solidFill>
              <a:prstClr val="black"/>
            </a:solidFill>
          </a:ln>
        </p:spPr>
        <p:txBody>
          <a:bodyPr vert="horz" lIns="93306" tIns="46653" rIns="93306" bIns="46653"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6" tIns="46653" rIns="93306"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06" tIns="46653" rIns="93306"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06" tIns="46653" rIns="93306" bIns="46653" rtlCol="0" anchor="b"/>
          <a:lstStyle>
            <a:lvl1pPr algn="r">
              <a:defRPr sz="1200"/>
            </a:lvl1pPr>
          </a:lstStyle>
          <a:p>
            <a:fld id="{D1EA3627-39FC-9349-8526-678BE1F5EA5C}" type="slidenum">
              <a:rPr lang="en-US" smtClean="0"/>
              <a:pPr/>
              <a:t>‹#›</a:t>
            </a:fld>
            <a:endParaRPr lang="en-US" dirty="0"/>
          </a:p>
        </p:txBody>
      </p:sp>
    </p:spTree>
    <p:extLst>
      <p:ext uri="{BB962C8B-B14F-4D97-AF65-F5344CB8AC3E}">
        <p14:creationId xmlns:p14="http://schemas.microsoft.com/office/powerpoint/2010/main" val="13448753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1</a:t>
            </a:fld>
            <a:endParaRPr lang="en-US" dirty="0"/>
          </a:p>
        </p:txBody>
      </p:sp>
    </p:spTree>
    <p:extLst>
      <p:ext uri="{BB962C8B-B14F-4D97-AF65-F5344CB8AC3E}">
        <p14:creationId xmlns:p14="http://schemas.microsoft.com/office/powerpoint/2010/main" val="3767914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55</a:t>
            </a:fld>
            <a:endParaRPr lang="en-US" dirty="0"/>
          </a:p>
        </p:txBody>
      </p:sp>
    </p:spTree>
    <p:extLst>
      <p:ext uri="{BB962C8B-B14F-4D97-AF65-F5344CB8AC3E}">
        <p14:creationId xmlns:p14="http://schemas.microsoft.com/office/powerpoint/2010/main" val="2823147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2</a:t>
            </a:fld>
            <a:endParaRPr lang="en-US" dirty="0"/>
          </a:p>
        </p:txBody>
      </p:sp>
    </p:spTree>
    <p:extLst>
      <p:ext uri="{BB962C8B-B14F-4D97-AF65-F5344CB8AC3E}">
        <p14:creationId xmlns:p14="http://schemas.microsoft.com/office/powerpoint/2010/main" val="2465624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3</a:t>
            </a:fld>
            <a:endParaRPr lang="en-US" dirty="0"/>
          </a:p>
        </p:txBody>
      </p:sp>
    </p:spTree>
    <p:extLst>
      <p:ext uri="{BB962C8B-B14F-4D97-AF65-F5344CB8AC3E}">
        <p14:creationId xmlns:p14="http://schemas.microsoft.com/office/powerpoint/2010/main" val="3351884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20</a:t>
            </a:fld>
            <a:endParaRPr lang="en-US" dirty="0"/>
          </a:p>
        </p:txBody>
      </p:sp>
    </p:spTree>
    <p:extLst>
      <p:ext uri="{BB962C8B-B14F-4D97-AF65-F5344CB8AC3E}">
        <p14:creationId xmlns:p14="http://schemas.microsoft.com/office/powerpoint/2010/main" val="3852069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22</a:t>
            </a:fld>
            <a:endParaRPr lang="en-US" dirty="0"/>
          </a:p>
        </p:txBody>
      </p:sp>
    </p:spTree>
    <p:extLst>
      <p:ext uri="{BB962C8B-B14F-4D97-AF65-F5344CB8AC3E}">
        <p14:creationId xmlns:p14="http://schemas.microsoft.com/office/powerpoint/2010/main" val="3532667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41</a:t>
            </a:fld>
            <a:endParaRPr lang="en-US" dirty="0"/>
          </a:p>
        </p:txBody>
      </p:sp>
    </p:spTree>
    <p:extLst>
      <p:ext uri="{BB962C8B-B14F-4D97-AF65-F5344CB8AC3E}">
        <p14:creationId xmlns:p14="http://schemas.microsoft.com/office/powerpoint/2010/main" val="1589893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48</a:t>
            </a:fld>
            <a:endParaRPr lang="en-US" dirty="0"/>
          </a:p>
        </p:txBody>
      </p:sp>
    </p:spTree>
    <p:extLst>
      <p:ext uri="{BB962C8B-B14F-4D97-AF65-F5344CB8AC3E}">
        <p14:creationId xmlns:p14="http://schemas.microsoft.com/office/powerpoint/2010/main" val="2733444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50</a:t>
            </a:fld>
            <a:endParaRPr lang="en-US" dirty="0"/>
          </a:p>
        </p:txBody>
      </p:sp>
    </p:spTree>
    <p:extLst>
      <p:ext uri="{BB962C8B-B14F-4D97-AF65-F5344CB8AC3E}">
        <p14:creationId xmlns:p14="http://schemas.microsoft.com/office/powerpoint/2010/main" val="3937249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EA3627-39FC-9349-8526-678BE1F5EA5C}" type="slidenum">
              <a:rPr lang="en-US" smtClean="0"/>
              <a:pPr/>
              <a:t>52</a:t>
            </a:fld>
            <a:endParaRPr lang="en-US" dirty="0"/>
          </a:p>
        </p:txBody>
      </p:sp>
    </p:spTree>
    <p:extLst>
      <p:ext uri="{BB962C8B-B14F-4D97-AF65-F5344CB8AC3E}">
        <p14:creationId xmlns:p14="http://schemas.microsoft.com/office/powerpoint/2010/main" val="4147561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r="6086"/>
          <a:stretch/>
        </p:blipFill>
        <p:spPr>
          <a:xfrm>
            <a:off x="-1" y="0"/>
            <a:ext cx="9144001" cy="6858000"/>
          </a:xfrm>
          <a:prstGeom prst="rect">
            <a:avLst/>
          </a:prstGeom>
        </p:spPr>
      </p:pic>
      <p:pic>
        <p:nvPicPr>
          <p:cNvPr id="8" name="Picture 7" descr="division-bar-title.jpg"/>
          <p:cNvPicPr>
            <a:picLocks noChangeAspect="1"/>
          </p:cNvPicPr>
          <p:nvPr userDrawn="1"/>
        </p:nvPicPr>
        <p:blipFill>
          <a:blip r:embed="rId3"/>
          <a:stretch>
            <a:fillRect/>
          </a:stretch>
        </p:blipFill>
        <p:spPr>
          <a:xfrm>
            <a:off x="5334000" y="2492375"/>
            <a:ext cx="3810000" cy="76200"/>
          </a:xfrm>
          <a:prstGeom prst="rect">
            <a:avLst/>
          </a:prstGeom>
        </p:spPr>
      </p:pic>
      <p:sp>
        <p:nvSpPr>
          <p:cNvPr id="18" name="Text Placeholder 17"/>
          <p:cNvSpPr>
            <a:spLocks noGrp="1"/>
          </p:cNvSpPr>
          <p:nvPr>
            <p:ph type="body" sz="quarter" idx="10" hasCustomPrompt="1"/>
          </p:nvPr>
        </p:nvSpPr>
        <p:spPr>
          <a:xfrm>
            <a:off x="4416425" y="3162300"/>
            <a:ext cx="3995738" cy="406400"/>
          </a:xfrm>
        </p:spPr>
        <p:txBody>
          <a:bodyPr anchor="t"/>
          <a:lstStyle>
            <a:lvl1pPr algn="r">
              <a:buNone/>
              <a:defRPr sz="1400"/>
            </a:lvl1pPr>
          </a:lstStyle>
          <a:p>
            <a:pPr lvl="0"/>
            <a:r>
              <a:rPr lang="en-US" sz="1800" dirty="0">
                <a:solidFill>
                  <a:srgbClr val="897865"/>
                </a:solidFill>
                <a:latin typeface="Helvetica"/>
                <a:cs typeface="Helvetica"/>
              </a:rPr>
              <a:t>May 18, 2039</a:t>
            </a:r>
            <a:endParaRPr lang="en-US" dirty="0"/>
          </a:p>
        </p:txBody>
      </p:sp>
      <p:sp>
        <p:nvSpPr>
          <p:cNvPr id="19" name="Title 18"/>
          <p:cNvSpPr>
            <a:spLocks noGrp="1"/>
          </p:cNvSpPr>
          <p:nvPr>
            <p:ph type="title" hasCustomPrompt="1"/>
          </p:nvPr>
        </p:nvSpPr>
        <p:spPr>
          <a:xfrm>
            <a:off x="457200" y="2593975"/>
            <a:ext cx="7954963" cy="542925"/>
          </a:xfrm>
        </p:spPr>
        <p:txBody>
          <a:bodyPr anchor="t"/>
          <a:lstStyle>
            <a:lvl1pPr algn="r">
              <a:defRPr/>
            </a:lvl1pPr>
          </a:lstStyle>
          <a:p>
            <a:r>
              <a:rPr lang="en-US" sz="3000" dirty="0">
                <a:solidFill>
                  <a:srgbClr val="897865"/>
                </a:solidFill>
                <a:latin typeface="Helvetica"/>
                <a:cs typeface="Helvetica"/>
              </a:rPr>
              <a:t>Title of Presentation</a:t>
            </a:r>
            <a:br>
              <a:rPr lang="en-US" sz="1800" dirty="0">
                <a:solidFill>
                  <a:srgbClr val="897865"/>
                </a:solidFill>
                <a:latin typeface="Helvetica"/>
                <a:cs typeface="Helvetica"/>
              </a:rPr>
            </a:br>
            <a:endParaRPr lang="en-US" dirty="0"/>
          </a:p>
        </p:txBody>
      </p:sp>
      <p:sp>
        <p:nvSpPr>
          <p:cNvPr id="13" name="Text Placeholder 17"/>
          <p:cNvSpPr>
            <a:spLocks noGrp="1"/>
          </p:cNvSpPr>
          <p:nvPr>
            <p:ph type="body" sz="quarter" idx="11" hasCustomPrompt="1"/>
          </p:nvPr>
        </p:nvSpPr>
        <p:spPr>
          <a:xfrm>
            <a:off x="4398968" y="2070101"/>
            <a:ext cx="3995738" cy="371474"/>
          </a:xfrm>
        </p:spPr>
        <p:txBody>
          <a:bodyPr anchor="t">
            <a:normAutofit/>
          </a:bodyPr>
          <a:lstStyle>
            <a:lvl1pPr algn="r">
              <a:buNone/>
              <a:defRPr sz="1400" baseline="0">
                <a:solidFill>
                  <a:schemeClr val="tx1">
                    <a:lumMod val="50000"/>
                    <a:lumOff val="50000"/>
                  </a:schemeClr>
                </a:solidFill>
              </a:defRPr>
            </a:lvl1pPr>
          </a:lstStyle>
          <a:p>
            <a:pPr algn="r"/>
            <a:r>
              <a:rPr lang="en-US" sz="1400" dirty="0">
                <a:solidFill>
                  <a:srgbClr val="5A5B5C"/>
                </a:solidFill>
                <a:latin typeface="Helvetica"/>
                <a:cs typeface="Helvetica"/>
              </a:rPr>
              <a:t>Human Resources Administration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4" name="Holder 4"/>
          <p:cNvSpPr>
            <a:spLocks noGrp="1"/>
          </p:cNvSpPr>
          <p:nvPr>
            <p:ph type="sldNum" sz="quarter" idx="7"/>
          </p:nvPr>
        </p:nvSpPr>
        <p:spPr/>
        <p:txBody>
          <a:bodyPr lIns="0" tIns="0" rIns="0" bIns="0"/>
          <a:lstStyle>
            <a:lvl1pPr>
              <a:defRPr sz="1400" b="0" i="0">
                <a:solidFill>
                  <a:srgbClr val="887864"/>
                </a:solidFill>
                <a:latin typeface="Arial"/>
                <a:cs typeface="Arial"/>
              </a:defRPr>
            </a:lvl1pPr>
          </a:lstStyle>
          <a:p>
            <a:pPr marL="25400">
              <a:lnSpc>
                <a:spcPts val="1650"/>
              </a:lnSpc>
            </a:pPr>
            <a:fld id="{81D60167-4931-47E6-BA6A-407CBD079E47}" type="slidenum">
              <a:rPr dirty="0"/>
              <a:t>‹#›</a:t>
            </a:fld>
            <a:endParaRPr dirty="0"/>
          </a:p>
        </p:txBody>
      </p:sp>
    </p:spTree>
    <p:extLst>
      <p:ext uri="{BB962C8B-B14F-4D97-AF65-F5344CB8AC3E}">
        <p14:creationId xmlns:p14="http://schemas.microsoft.com/office/powerpoint/2010/main" val="1091326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EDB64-E875-4013-A4F1-2CAA1AB33AF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46D567F-BF9A-4EFE-8AB2-246078758F9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8473B2C-7D82-4A93-BDAF-6CC0EED652FF}"/>
              </a:ext>
            </a:extLst>
          </p:cNvPr>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8AF83CE1-E98C-4BAD-9FBF-91F55E7F613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38217877-E956-4E55-9308-C54669ED6CE8}"/>
              </a:ext>
            </a:extLst>
          </p:cNvPr>
          <p:cNvSpPr>
            <a:spLocks noGrp="1"/>
          </p:cNvSpPr>
          <p:nvPr>
            <p:ph type="sldNum" sz="quarter" idx="12"/>
          </p:nvPr>
        </p:nvSpPr>
        <p:spPr/>
        <p:txBody>
          <a:bodyPr/>
          <a:lstStyle/>
          <a:p>
            <a:fld id="{42F278E8-EAD3-4AF6-88BB-46BDB459C264}" type="slidenum">
              <a:rPr lang="en-US" smtClean="0">
                <a:solidFill>
                  <a:prstClr val="black">
                    <a:tint val="75000"/>
                  </a:prstClr>
                </a:solidFill>
              </a:rPr>
              <a:pPr/>
              <a:t>‹#›</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157711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2"/>
        <p:cNvGrpSpPr/>
        <p:nvPr/>
      </p:nvGrpSpPr>
      <p:grpSpPr>
        <a:xfrm>
          <a:off x="0" y="0"/>
          <a:ext cx="0" cy="0"/>
          <a:chOff x="0" y="0"/>
          <a:chExt cx="0" cy="0"/>
        </a:xfrm>
      </p:grpSpPr>
      <p:sp>
        <p:nvSpPr>
          <p:cNvPr id="33" name="Google Shape;33;p5"/>
          <p:cNvSpPr/>
          <p:nvPr/>
        </p:nvSpPr>
        <p:spPr>
          <a:xfrm>
            <a:off x="-89288" y="-97200"/>
            <a:ext cx="9287775" cy="7052400"/>
          </a:xfrm>
          <a:prstGeom prst="rect">
            <a:avLst/>
          </a:prstGeom>
          <a:solidFill>
            <a:schemeClr val="bg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dirty="0"/>
          </a:p>
        </p:txBody>
      </p:sp>
      <p:sp>
        <p:nvSpPr>
          <p:cNvPr id="35" name="Google Shape;35;p5"/>
          <p:cNvSpPr txBox="1">
            <a:spLocks noGrp="1"/>
          </p:cNvSpPr>
          <p:nvPr>
            <p:ph type="body" idx="1"/>
          </p:nvPr>
        </p:nvSpPr>
        <p:spPr>
          <a:xfrm>
            <a:off x="307613" y="5248653"/>
            <a:ext cx="6934275" cy="1129800"/>
          </a:xfrm>
          <a:prstGeom prst="rect">
            <a:avLst/>
          </a:prstGeom>
          <a:noFill/>
          <a:ln>
            <a:noFill/>
          </a:ln>
        </p:spPr>
        <p:txBody>
          <a:bodyPr spcFirstLastPara="1" wrap="square" lIns="91425" tIns="91425" rIns="91425" bIns="91425" anchor="t" anchorCtr="0"/>
          <a:lstStyle>
            <a:lvl1pPr marL="66675" lvl="0" indent="0" rtl="0">
              <a:lnSpc>
                <a:spcPct val="115000"/>
              </a:lnSpc>
              <a:spcBef>
                <a:spcPts val="0"/>
              </a:spcBef>
              <a:spcAft>
                <a:spcPts val="0"/>
              </a:spcAft>
              <a:buClr>
                <a:srgbClr val="08473D"/>
              </a:buClr>
              <a:buSzPts val="2200"/>
              <a:buFont typeface="Georgia"/>
              <a:buNone/>
              <a:defRPr sz="1650" i="1">
                <a:solidFill>
                  <a:srgbClr val="08473D"/>
                </a:solidFill>
                <a:latin typeface="Georgia"/>
                <a:ea typeface="Georgia"/>
                <a:cs typeface="Georgia"/>
                <a:sym typeface="Georgia"/>
              </a:defRPr>
            </a:lvl1pPr>
            <a:lvl2pPr marL="685800" lvl="1" indent="-276225" rtl="0">
              <a:lnSpc>
                <a:spcPct val="115000"/>
              </a:lnSpc>
              <a:spcBef>
                <a:spcPts val="0"/>
              </a:spcBef>
              <a:spcAft>
                <a:spcPts val="0"/>
              </a:spcAft>
              <a:buClr>
                <a:srgbClr val="08473D"/>
              </a:buClr>
              <a:buSzPts val="2200"/>
              <a:buFont typeface="Georgia"/>
              <a:buChar char="○"/>
              <a:defRPr sz="1650" i="1">
                <a:solidFill>
                  <a:srgbClr val="08473D"/>
                </a:solidFill>
                <a:latin typeface="Georgia"/>
                <a:ea typeface="Georgia"/>
                <a:cs typeface="Georgia"/>
                <a:sym typeface="Georgia"/>
              </a:defRPr>
            </a:lvl2pPr>
            <a:lvl3pPr marL="1028700" lvl="2" indent="-276225" rtl="0">
              <a:lnSpc>
                <a:spcPct val="115000"/>
              </a:lnSpc>
              <a:spcBef>
                <a:spcPts val="0"/>
              </a:spcBef>
              <a:spcAft>
                <a:spcPts val="0"/>
              </a:spcAft>
              <a:buClr>
                <a:srgbClr val="08473D"/>
              </a:buClr>
              <a:buSzPts val="2200"/>
              <a:buFont typeface="Georgia"/>
              <a:buChar char="■"/>
              <a:defRPr sz="1650" i="1">
                <a:solidFill>
                  <a:srgbClr val="08473D"/>
                </a:solidFill>
                <a:latin typeface="Georgia"/>
                <a:ea typeface="Georgia"/>
                <a:cs typeface="Georgia"/>
                <a:sym typeface="Georgia"/>
              </a:defRPr>
            </a:lvl3pPr>
            <a:lvl4pPr marL="1371600" lvl="3" indent="-276225" rtl="0">
              <a:lnSpc>
                <a:spcPct val="115000"/>
              </a:lnSpc>
              <a:spcBef>
                <a:spcPts val="0"/>
              </a:spcBef>
              <a:spcAft>
                <a:spcPts val="0"/>
              </a:spcAft>
              <a:buClr>
                <a:srgbClr val="08473D"/>
              </a:buClr>
              <a:buSzPts val="2200"/>
              <a:buFont typeface="Georgia"/>
              <a:buChar char="●"/>
              <a:defRPr sz="1650" i="1">
                <a:solidFill>
                  <a:srgbClr val="08473D"/>
                </a:solidFill>
                <a:latin typeface="Georgia"/>
                <a:ea typeface="Georgia"/>
                <a:cs typeface="Georgia"/>
                <a:sym typeface="Georgia"/>
              </a:defRPr>
            </a:lvl4pPr>
            <a:lvl5pPr marL="1714500" lvl="4" indent="-276225" rtl="0">
              <a:lnSpc>
                <a:spcPct val="115000"/>
              </a:lnSpc>
              <a:spcBef>
                <a:spcPts val="0"/>
              </a:spcBef>
              <a:spcAft>
                <a:spcPts val="0"/>
              </a:spcAft>
              <a:buClr>
                <a:srgbClr val="08473D"/>
              </a:buClr>
              <a:buSzPts val="2200"/>
              <a:buFont typeface="Georgia"/>
              <a:buChar char="○"/>
              <a:defRPr sz="1650" i="1">
                <a:solidFill>
                  <a:srgbClr val="08473D"/>
                </a:solidFill>
                <a:latin typeface="Georgia"/>
                <a:ea typeface="Georgia"/>
                <a:cs typeface="Georgia"/>
                <a:sym typeface="Georgia"/>
              </a:defRPr>
            </a:lvl5pPr>
            <a:lvl6pPr marL="2057400" lvl="5" indent="-276225" rtl="0">
              <a:lnSpc>
                <a:spcPct val="115000"/>
              </a:lnSpc>
              <a:spcBef>
                <a:spcPts val="0"/>
              </a:spcBef>
              <a:spcAft>
                <a:spcPts val="0"/>
              </a:spcAft>
              <a:buClr>
                <a:srgbClr val="08473D"/>
              </a:buClr>
              <a:buSzPts val="2200"/>
              <a:buFont typeface="Georgia"/>
              <a:buChar char="■"/>
              <a:defRPr sz="1650" i="1">
                <a:solidFill>
                  <a:srgbClr val="08473D"/>
                </a:solidFill>
                <a:latin typeface="Georgia"/>
                <a:ea typeface="Georgia"/>
                <a:cs typeface="Georgia"/>
                <a:sym typeface="Georgia"/>
              </a:defRPr>
            </a:lvl6pPr>
            <a:lvl7pPr marL="2400300" lvl="6" indent="-276225" rtl="0">
              <a:lnSpc>
                <a:spcPct val="115000"/>
              </a:lnSpc>
              <a:spcBef>
                <a:spcPts val="0"/>
              </a:spcBef>
              <a:spcAft>
                <a:spcPts val="0"/>
              </a:spcAft>
              <a:buClr>
                <a:srgbClr val="08473D"/>
              </a:buClr>
              <a:buSzPts val="2200"/>
              <a:buFont typeface="Georgia"/>
              <a:buChar char="●"/>
              <a:defRPr sz="1650" i="1">
                <a:solidFill>
                  <a:srgbClr val="08473D"/>
                </a:solidFill>
                <a:latin typeface="Georgia"/>
                <a:ea typeface="Georgia"/>
                <a:cs typeface="Georgia"/>
                <a:sym typeface="Georgia"/>
              </a:defRPr>
            </a:lvl7pPr>
            <a:lvl8pPr marL="2743200" lvl="7" indent="-276225" rtl="0">
              <a:lnSpc>
                <a:spcPct val="115000"/>
              </a:lnSpc>
              <a:spcBef>
                <a:spcPts val="0"/>
              </a:spcBef>
              <a:spcAft>
                <a:spcPts val="0"/>
              </a:spcAft>
              <a:buClr>
                <a:srgbClr val="08473D"/>
              </a:buClr>
              <a:buSzPts val="2200"/>
              <a:buFont typeface="Georgia"/>
              <a:buChar char="○"/>
              <a:defRPr sz="1650" i="1">
                <a:solidFill>
                  <a:srgbClr val="08473D"/>
                </a:solidFill>
                <a:latin typeface="Georgia"/>
                <a:ea typeface="Georgia"/>
                <a:cs typeface="Georgia"/>
                <a:sym typeface="Georgia"/>
              </a:defRPr>
            </a:lvl8pPr>
            <a:lvl9pPr marL="3086100" lvl="8" indent="-276225" rtl="0">
              <a:lnSpc>
                <a:spcPct val="115000"/>
              </a:lnSpc>
              <a:spcBef>
                <a:spcPts val="0"/>
              </a:spcBef>
              <a:spcAft>
                <a:spcPts val="0"/>
              </a:spcAft>
              <a:buClr>
                <a:srgbClr val="08473D"/>
              </a:buClr>
              <a:buSzPts val="2200"/>
              <a:buFont typeface="Georgia"/>
              <a:buChar char="■"/>
              <a:defRPr sz="1650" i="1">
                <a:solidFill>
                  <a:srgbClr val="08473D"/>
                </a:solidFill>
                <a:latin typeface="Georgia"/>
                <a:ea typeface="Georgia"/>
                <a:cs typeface="Georgia"/>
                <a:sym typeface="Georgia"/>
              </a:defRPr>
            </a:lvl9pPr>
          </a:lstStyle>
          <a:p>
            <a:endParaRPr dirty="0"/>
          </a:p>
        </p:txBody>
      </p:sp>
      <p:sp>
        <p:nvSpPr>
          <p:cNvPr id="36" name="Google Shape;36;p5"/>
          <p:cNvSpPr txBox="1">
            <a:spLocks noGrp="1"/>
          </p:cNvSpPr>
          <p:nvPr>
            <p:ph type="title"/>
          </p:nvPr>
        </p:nvSpPr>
        <p:spPr>
          <a:xfrm>
            <a:off x="307613" y="1938524"/>
            <a:ext cx="6933375" cy="3081600"/>
          </a:xfrm>
          <a:prstGeom prst="rect">
            <a:avLst/>
          </a:prstGeom>
          <a:noFill/>
          <a:ln>
            <a:noFill/>
          </a:ln>
        </p:spPr>
        <p:txBody>
          <a:bodyPr spcFirstLastPara="1" wrap="square" lIns="73150" tIns="91425" rIns="91425" bIns="91425" anchor="b" anchorCtr="0"/>
          <a:lstStyle>
            <a:lvl1pPr lvl="0" rtl="0">
              <a:spcBef>
                <a:spcPts val="0"/>
              </a:spcBef>
              <a:spcAft>
                <a:spcPts val="0"/>
              </a:spcAft>
              <a:buNone/>
              <a:defRPr sz="4500">
                <a:solidFill>
                  <a:srgbClr val="08473D"/>
                </a:solidFill>
                <a:latin typeface="Georgia"/>
                <a:ea typeface="Georgia"/>
                <a:cs typeface="Georgia"/>
                <a:sym typeface="Georgia"/>
              </a:defRPr>
            </a:lvl1pPr>
            <a:lvl2pPr lvl="1" rtl="0">
              <a:spcBef>
                <a:spcPts val="0"/>
              </a:spcBef>
              <a:spcAft>
                <a:spcPts val="0"/>
              </a:spcAft>
              <a:buNone/>
              <a:defRPr sz="4500">
                <a:solidFill>
                  <a:srgbClr val="08473D"/>
                </a:solidFill>
                <a:latin typeface="Georgia"/>
                <a:ea typeface="Georgia"/>
                <a:cs typeface="Georgia"/>
                <a:sym typeface="Georgia"/>
              </a:defRPr>
            </a:lvl2pPr>
            <a:lvl3pPr lvl="2" rtl="0">
              <a:spcBef>
                <a:spcPts val="0"/>
              </a:spcBef>
              <a:spcAft>
                <a:spcPts val="0"/>
              </a:spcAft>
              <a:buNone/>
              <a:defRPr sz="4500">
                <a:solidFill>
                  <a:srgbClr val="08473D"/>
                </a:solidFill>
                <a:latin typeface="Georgia"/>
                <a:ea typeface="Georgia"/>
                <a:cs typeface="Georgia"/>
                <a:sym typeface="Georgia"/>
              </a:defRPr>
            </a:lvl3pPr>
            <a:lvl4pPr lvl="3" rtl="0">
              <a:spcBef>
                <a:spcPts val="0"/>
              </a:spcBef>
              <a:spcAft>
                <a:spcPts val="0"/>
              </a:spcAft>
              <a:buNone/>
              <a:defRPr sz="4500">
                <a:solidFill>
                  <a:srgbClr val="08473D"/>
                </a:solidFill>
                <a:latin typeface="Georgia"/>
                <a:ea typeface="Georgia"/>
                <a:cs typeface="Georgia"/>
                <a:sym typeface="Georgia"/>
              </a:defRPr>
            </a:lvl4pPr>
            <a:lvl5pPr lvl="4" rtl="0">
              <a:spcBef>
                <a:spcPts val="0"/>
              </a:spcBef>
              <a:spcAft>
                <a:spcPts val="0"/>
              </a:spcAft>
              <a:buNone/>
              <a:defRPr sz="4500">
                <a:solidFill>
                  <a:srgbClr val="08473D"/>
                </a:solidFill>
                <a:latin typeface="Georgia"/>
                <a:ea typeface="Georgia"/>
                <a:cs typeface="Georgia"/>
                <a:sym typeface="Georgia"/>
              </a:defRPr>
            </a:lvl5pPr>
            <a:lvl6pPr lvl="5" rtl="0">
              <a:spcBef>
                <a:spcPts val="0"/>
              </a:spcBef>
              <a:spcAft>
                <a:spcPts val="0"/>
              </a:spcAft>
              <a:buNone/>
              <a:defRPr sz="4500">
                <a:solidFill>
                  <a:srgbClr val="08473D"/>
                </a:solidFill>
                <a:latin typeface="Georgia"/>
                <a:ea typeface="Georgia"/>
                <a:cs typeface="Georgia"/>
                <a:sym typeface="Georgia"/>
              </a:defRPr>
            </a:lvl6pPr>
            <a:lvl7pPr lvl="6" rtl="0">
              <a:spcBef>
                <a:spcPts val="0"/>
              </a:spcBef>
              <a:spcAft>
                <a:spcPts val="0"/>
              </a:spcAft>
              <a:buNone/>
              <a:defRPr sz="4500">
                <a:solidFill>
                  <a:srgbClr val="08473D"/>
                </a:solidFill>
                <a:latin typeface="Georgia"/>
                <a:ea typeface="Georgia"/>
                <a:cs typeface="Georgia"/>
                <a:sym typeface="Georgia"/>
              </a:defRPr>
            </a:lvl7pPr>
            <a:lvl8pPr lvl="7" rtl="0">
              <a:spcBef>
                <a:spcPts val="0"/>
              </a:spcBef>
              <a:spcAft>
                <a:spcPts val="0"/>
              </a:spcAft>
              <a:buNone/>
              <a:defRPr sz="4500">
                <a:solidFill>
                  <a:srgbClr val="08473D"/>
                </a:solidFill>
                <a:latin typeface="Georgia"/>
                <a:ea typeface="Georgia"/>
                <a:cs typeface="Georgia"/>
                <a:sym typeface="Georgia"/>
              </a:defRPr>
            </a:lvl8pPr>
            <a:lvl9pPr lvl="8" rtl="0">
              <a:spcBef>
                <a:spcPts val="0"/>
              </a:spcBef>
              <a:spcAft>
                <a:spcPts val="0"/>
              </a:spcAft>
              <a:buNone/>
              <a:defRPr sz="4500">
                <a:solidFill>
                  <a:srgbClr val="08473D"/>
                </a:solidFill>
                <a:latin typeface="Georgia"/>
                <a:ea typeface="Georgia"/>
                <a:cs typeface="Georgia"/>
                <a:sym typeface="Georgia"/>
              </a:defRPr>
            </a:lvl9pPr>
          </a:lstStyle>
          <a:p>
            <a:endParaRPr/>
          </a:p>
        </p:txBody>
      </p:sp>
      <p:sp>
        <p:nvSpPr>
          <p:cNvPr id="37" name="Google Shape;37;p5"/>
          <p:cNvSpPr txBox="1">
            <a:spLocks noGrp="1"/>
          </p:cNvSpPr>
          <p:nvPr>
            <p:ph type="subTitle" idx="2"/>
          </p:nvPr>
        </p:nvSpPr>
        <p:spPr>
          <a:xfrm>
            <a:off x="364763" y="914400"/>
            <a:ext cx="2722725" cy="422400"/>
          </a:xfrm>
          <a:prstGeom prst="rect">
            <a:avLst/>
          </a:prstGeom>
        </p:spPr>
        <p:txBody>
          <a:bodyPr spcFirstLastPara="1" wrap="square" lIns="91425" tIns="91425" rIns="91425" bIns="91425" anchor="t" anchorCtr="0"/>
          <a:lstStyle>
            <a:lvl1pPr lvl="0" algn="l" rtl="0">
              <a:spcBef>
                <a:spcPts val="0"/>
              </a:spcBef>
              <a:spcAft>
                <a:spcPts val="0"/>
              </a:spcAft>
              <a:buNone/>
              <a:defRPr sz="1050" b="1">
                <a:solidFill>
                  <a:srgbClr val="C25421"/>
                </a:solidFill>
                <a:latin typeface="Verdana"/>
                <a:ea typeface="Verdana"/>
                <a:cs typeface="Verdana"/>
                <a:sym typeface="Verdana"/>
              </a:defRPr>
            </a:lvl1pPr>
            <a:lvl2pPr lvl="1" algn="l" rtl="0">
              <a:spcBef>
                <a:spcPts val="0"/>
              </a:spcBef>
              <a:spcAft>
                <a:spcPts val="0"/>
              </a:spcAft>
              <a:buNone/>
              <a:defRPr sz="1050" i="0"/>
            </a:lvl2pPr>
            <a:lvl3pPr lvl="2" algn="l" rtl="0">
              <a:spcBef>
                <a:spcPts val="0"/>
              </a:spcBef>
              <a:spcAft>
                <a:spcPts val="0"/>
              </a:spcAft>
              <a:buNone/>
              <a:defRPr sz="1050" i="0"/>
            </a:lvl3pPr>
            <a:lvl4pPr lvl="3" algn="l" rtl="0">
              <a:spcBef>
                <a:spcPts val="0"/>
              </a:spcBef>
              <a:spcAft>
                <a:spcPts val="0"/>
              </a:spcAft>
              <a:buNone/>
              <a:defRPr sz="1050" i="0"/>
            </a:lvl4pPr>
            <a:lvl5pPr lvl="4" algn="l" rtl="0">
              <a:spcBef>
                <a:spcPts val="0"/>
              </a:spcBef>
              <a:spcAft>
                <a:spcPts val="0"/>
              </a:spcAft>
              <a:buNone/>
              <a:defRPr sz="1050" i="0"/>
            </a:lvl5pPr>
            <a:lvl6pPr lvl="5" algn="l" rtl="0">
              <a:spcBef>
                <a:spcPts val="0"/>
              </a:spcBef>
              <a:spcAft>
                <a:spcPts val="0"/>
              </a:spcAft>
              <a:buNone/>
              <a:defRPr sz="1050" i="0"/>
            </a:lvl6pPr>
            <a:lvl7pPr lvl="6" algn="l" rtl="0">
              <a:spcBef>
                <a:spcPts val="0"/>
              </a:spcBef>
              <a:spcAft>
                <a:spcPts val="0"/>
              </a:spcAft>
              <a:buNone/>
              <a:defRPr sz="1050" i="0"/>
            </a:lvl7pPr>
            <a:lvl8pPr lvl="7" algn="l" rtl="0">
              <a:spcBef>
                <a:spcPts val="0"/>
              </a:spcBef>
              <a:spcAft>
                <a:spcPts val="0"/>
              </a:spcAft>
              <a:buNone/>
              <a:defRPr sz="1050" i="0"/>
            </a:lvl8pPr>
            <a:lvl9pPr lvl="8" algn="l" rtl="0">
              <a:spcBef>
                <a:spcPts val="0"/>
              </a:spcBef>
              <a:spcAft>
                <a:spcPts val="0"/>
              </a:spcAft>
              <a:buNone/>
              <a:defRPr sz="1050" i="0"/>
            </a:lvl9pPr>
          </a:lstStyle>
          <a:p>
            <a:endParaRPr/>
          </a:p>
        </p:txBody>
      </p:sp>
      <p:sp>
        <p:nvSpPr>
          <p:cNvPr id="9" name="Rectangle: Rounded Corners 8">
            <a:extLst>
              <a:ext uri="{FF2B5EF4-FFF2-40B4-BE49-F238E27FC236}">
                <a16:creationId xmlns:a16="http://schemas.microsoft.com/office/drawing/2014/main" id="{BAAC96AB-D2E2-4B00-A404-CE23C6C72FB7}"/>
              </a:ext>
            </a:extLst>
          </p:cNvPr>
          <p:cNvSpPr/>
          <p:nvPr userDrawn="1"/>
        </p:nvSpPr>
        <p:spPr>
          <a:xfrm>
            <a:off x="6707871" y="373238"/>
            <a:ext cx="2134047" cy="1371600"/>
          </a:xfrm>
          <a:prstGeom prst="roundRect">
            <a:avLst/>
          </a:prstGeom>
          <a:solidFill>
            <a:srgbClr val="084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4880007E-007E-4EEC-B7DA-BE3B732359CE}"/>
              </a:ext>
            </a:extLst>
          </p:cNvPr>
          <p:cNvPicPr>
            <a:picLocks noChangeAspect="1"/>
          </p:cNvPicPr>
          <p:nvPr userDrawn="1"/>
        </p:nvPicPr>
        <p:blipFill>
          <a:blip r:embed="rId2"/>
          <a:stretch>
            <a:fillRect/>
          </a:stretch>
        </p:blipFill>
        <p:spPr>
          <a:xfrm>
            <a:off x="6890211" y="621649"/>
            <a:ext cx="1769368" cy="874778"/>
          </a:xfrm>
          <a:prstGeom prst="rect">
            <a:avLst/>
          </a:prstGeom>
        </p:spPr>
      </p:pic>
    </p:spTree>
    <p:extLst>
      <p:ext uri="{BB962C8B-B14F-4D97-AF65-F5344CB8AC3E}">
        <p14:creationId xmlns:p14="http://schemas.microsoft.com/office/powerpoint/2010/main" val="2250660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orizontal title and text" type="blank">
  <p:cSld name="Horizontal title and text">
    <p:spTree>
      <p:nvGrpSpPr>
        <p:cNvPr id="1" name="Shape 22"/>
        <p:cNvGrpSpPr/>
        <p:nvPr/>
      </p:nvGrpSpPr>
      <p:grpSpPr>
        <a:xfrm>
          <a:off x="0" y="0"/>
          <a:ext cx="0" cy="0"/>
          <a:chOff x="0" y="0"/>
          <a:chExt cx="0" cy="0"/>
        </a:xfrm>
      </p:grpSpPr>
      <p:sp>
        <p:nvSpPr>
          <p:cNvPr id="23" name="Google Shape;23;p3"/>
          <p:cNvSpPr txBox="1">
            <a:spLocks noGrp="1"/>
          </p:cNvSpPr>
          <p:nvPr>
            <p:ph type="sldNum" idx="12"/>
          </p:nvPr>
        </p:nvSpPr>
        <p:spPr>
          <a:xfrm>
            <a:off x="8497062" y="32368"/>
            <a:ext cx="305775" cy="6915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b="1" i="0">
                <a:solidFill>
                  <a:srgbClr val="08473D"/>
                </a:solidFill>
                <a:latin typeface="Verdana"/>
                <a:ea typeface="Verdana"/>
                <a:cs typeface="Verdana"/>
                <a:sym typeface="Verdana"/>
              </a:defRPr>
            </a:lvl1pPr>
            <a:lvl2pPr marL="0" marR="0" lvl="1" indent="0" algn="r" rtl="0">
              <a:spcBef>
                <a:spcPts val="0"/>
              </a:spcBef>
              <a:buNone/>
              <a:defRPr sz="675" b="1" i="0">
                <a:solidFill>
                  <a:srgbClr val="08473D"/>
                </a:solidFill>
                <a:latin typeface="Verdana"/>
                <a:ea typeface="Verdana"/>
                <a:cs typeface="Verdana"/>
                <a:sym typeface="Verdana"/>
              </a:defRPr>
            </a:lvl2pPr>
            <a:lvl3pPr marL="0" marR="0" lvl="2" indent="0" algn="r" rtl="0">
              <a:spcBef>
                <a:spcPts val="0"/>
              </a:spcBef>
              <a:buNone/>
              <a:defRPr sz="675" b="1" i="0">
                <a:solidFill>
                  <a:srgbClr val="08473D"/>
                </a:solidFill>
                <a:latin typeface="Verdana"/>
                <a:ea typeface="Verdana"/>
                <a:cs typeface="Verdana"/>
                <a:sym typeface="Verdana"/>
              </a:defRPr>
            </a:lvl3pPr>
            <a:lvl4pPr marL="0" marR="0" lvl="3" indent="0" algn="r" rtl="0">
              <a:spcBef>
                <a:spcPts val="0"/>
              </a:spcBef>
              <a:buNone/>
              <a:defRPr sz="675" b="1" i="0">
                <a:solidFill>
                  <a:srgbClr val="08473D"/>
                </a:solidFill>
                <a:latin typeface="Verdana"/>
                <a:ea typeface="Verdana"/>
                <a:cs typeface="Verdana"/>
                <a:sym typeface="Verdana"/>
              </a:defRPr>
            </a:lvl4pPr>
            <a:lvl5pPr marL="0" marR="0" lvl="4" indent="0" algn="r" rtl="0">
              <a:spcBef>
                <a:spcPts val="0"/>
              </a:spcBef>
              <a:buNone/>
              <a:defRPr sz="675" b="1" i="0">
                <a:solidFill>
                  <a:srgbClr val="08473D"/>
                </a:solidFill>
                <a:latin typeface="Verdana"/>
                <a:ea typeface="Verdana"/>
                <a:cs typeface="Verdana"/>
                <a:sym typeface="Verdana"/>
              </a:defRPr>
            </a:lvl5pPr>
            <a:lvl6pPr marL="0" marR="0" lvl="5" indent="0" algn="r" rtl="0">
              <a:spcBef>
                <a:spcPts val="0"/>
              </a:spcBef>
              <a:buNone/>
              <a:defRPr sz="675" b="1" i="0">
                <a:solidFill>
                  <a:srgbClr val="08473D"/>
                </a:solidFill>
                <a:latin typeface="Verdana"/>
                <a:ea typeface="Verdana"/>
                <a:cs typeface="Verdana"/>
                <a:sym typeface="Verdana"/>
              </a:defRPr>
            </a:lvl6pPr>
            <a:lvl7pPr marL="0" marR="0" lvl="6" indent="0" algn="r" rtl="0">
              <a:spcBef>
                <a:spcPts val="0"/>
              </a:spcBef>
              <a:buNone/>
              <a:defRPr sz="675" b="1" i="0">
                <a:solidFill>
                  <a:srgbClr val="08473D"/>
                </a:solidFill>
                <a:latin typeface="Verdana"/>
                <a:ea typeface="Verdana"/>
                <a:cs typeface="Verdana"/>
                <a:sym typeface="Verdana"/>
              </a:defRPr>
            </a:lvl7pPr>
            <a:lvl8pPr marL="0" marR="0" lvl="7" indent="0" algn="r" rtl="0">
              <a:spcBef>
                <a:spcPts val="0"/>
              </a:spcBef>
              <a:buNone/>
              <a:defRPr sz="675" b="1" i="0">
                <a:solidFill>
                  <a:srgbClr val="08473D"/>
                </a:solidFill>
                <a:latin typeface="Verdana"/>
                <a:ea typeface="Verdana"/>
                <a:cs typeface="Verdana"/>
                <a:sym typeface="Verdana"/>
              </a:defRPr>
            </a:lvl8pPr>
            <a:lvl9pPr marL="0" marR="0" lvl="8" indent="0" algn="r" rtl="0">
              <a:spcBef>
                <a:spcPts val="0"/>
              </a:spcBef>
              <a:buNone/>
              <a:defRPr sz="675" b="1" i="0">
                <a:solidFill>
                  <a:srgbClr val="08473D"/>
                </a:solidFill>
                <a:latin typeface="Verdana"/>
                <a:ea typeface="Verdana"/>
                <a:cs typeface="Verdana"/>
                <a:sym typeface="Verdana"/>
              </a:defRPr>
            </a:lvl9pPr>
          </a:lstStyle>
          <a:p>
            <a:fld id="{00000000-1234-1234-1234-123412341234}" type="slidenum">
              <a:rPr lang="en-US" smtClean="0"/>
              <a:pPr/>
              <a:t>‹#›</a:t>
            </a:fld>
            <a:endParaRPr lang="en-US"/>
          </a:p>
        </p:txBody>
      </p:sp>
      <p:sp>
        <p:nvSpPr>
          <p:cNvPr id="24" name="Google Shape;24;p3"/>
          <p:cNvSpPr txBox="1">
            <a:spLocks noGrp="1"/>
          </p:cNvSpPr>
          <p:nvPr>
            <p:ph type="body" idx="1"/>
          </p:nvPr>
        </p:nvSpPr>
        <p:spPr>
          <a:xfrm>
            <a:off x="2786063" y="1490650"/>
            <a:ext cx="5978925" cy="4531500"/>
          </a:xfrm>
          <a:prstGeom prst="rect">
            <a:avLst/>
          </a:prstGeom>
          <a:noFill/>
          <a:ln>
            <a:noFill/>
          </a:ln>
        </p:spPr>
        <p:txBody>
          <a:bodyPr spcFirstLastPara="1" wrap="square" lIns="91425" tIns="91425" rIns="91425" bIns="91425" anchor="t" anchorCtr="0"/>
          <a:lstStyle>
            <a:lvl1pPr marL="0" lvl="0" indent="0">
              <a:lnSpc>
                <a:spcPct val="115000"/>
              </a:lnSpc>
              <a:spcBef>
                <a:spcPts val="0"/>
              </a:spcBef>
              <a:spcAft>
                <a:spcPts val="450"/>
              </a:spcAft>
              <a:buClr>
                <a:srgbClr val="08473D"/>
              </a:buClr>
              <a:buSzPts val="2200"/>
              <a:buFont typeface="Georgia"/>
              <a:buNone/>
              <a:defRPr sz="1650">
                <a:solidFill>
                  <a:srgbClr val="08473D"/>
                </a:solidFill>
                <a:latin typeface="Georgia"/>
                <a:ea typeface="Georgia"/>
                <a:cs typeface="Georgia"/>
                <a:sym typeface="Georgia"/>
              </a:defRPr>
            </a:lvl1pPr>
            <a:lvl2pPr marL="685800" lvl="1" indent="-276225">
              <a:lnSpc>
                <a:spcPct val="115000"/>
              </a:lnSpc>
              <a:spcBef>
                <a:spcPts val="750"/>
              </a:spcBef>
              <a:spcAft>
                <a:spcPts val="0"/>
              </a:spcAft>
              <a:buClr>
                <a:srgbClr val="08473D"/>
              </a:buClr>
              <a:buSzPts val="2200"/>
              <a:buFont typeface="Georgia"/>
              <a:buChar char="○"/>
              <a:defRPr sz="1650">
                <a:solidFill>
                  <a:srgbClr val="08473D"/>
                </a:solidFill>
                <a:latin typeface="Georgia"/>
                <a:ea typeface="Georgia"/>
                <a:cs typeface="Georgia"/>
                <a:sym typeface="Georgia"/>
              </a:defRPr>
            </a:lvl2pPr>
            <a:lvl3pPr marL="1028700" lvl="2" indent="-276225">
              <a:lnSpc>
                <a:spcPct val="115000"/>
              </a:lnSpc>
              <a:spcBef>
                <a:spcPts val="750"/>
              </a:spcBef>
              <a:spcAft>
                <a:spcPts val="0"/>
              </a:spcAft>
              <a:buClr>
                <a:srgbClr val="08473D"/>
              </a:buClr>
              <a:buSzPts val="2200"/>
              <a:buFont typeface="Georgia"/>
              <a:buChar char="■"/>
              <a:defRPr sz="1650">
                <a:solidFill>
                  <a:srgbClr val="08473D"/>
                </a:solidFill>
                <a:latin typeface="Georgia"/>
                <a:ea typeface="Georgia"/>
                <a:cs typeface="Georgia"/>
                <a:sym typeface="Georgia"/>
              </a:defRPr>
            </a:lvl3pPr>
            <a:lvl4pPr marL="1371600" lvl="3" indent="-276225">
              <a:lnSpc>
                <a:spcPct val="115000"/>
              </a:lnSpc>
              <a:spcBef>
                <a:spcPts val="750"/>
              </a:spcBef>
              <a:spcAft>
                <a:spcPts val="0"/>
              </a:spcAft>
              <a:buClr>
                <a:srgbClr val="08473D"/>
              </a:buClr>
              <a:buSzPts val="2200"/>
              <a:buFont typeface="Georgia"/>
              <a:buChar char="●"/>
              <a:defRPr sz="1650">
                <a:solidFill>
                  <a:srgbClr val="08473D"/>
                </a:solidFill>
                <a:latin typeface="Georgia"/>
                <a:ea typeface="Georgia"/>
                <a:cs typeface="Georgia"/>
                <a:sym typeface="Georgia"/>
              </a:defRPr>
            </a:lvl4pPr>
            <a:lvl5pPr marL="1714500" lvl="4" indent="-276225">
              <a:lnSpc>
                <a:spcPct val="115000"/>
              </a:lnSpc>
              <a:spcBef>
                <a:spcPts val="750"/>
              </a:spcBef>
              <a:spcAft>
                <a:spcPts val="0"/>
              </a:spcAft>
              <a:buClr>
                <a:srgbClr val="08473D"/>
              </a:buClr>
              <a:buSzPts val="2200"/>
              <a:buFont typeface="Georgia"/>
              <a:buChar char="○"/>
              <a:defRPr sz="1650">
                <a:solidFill>
                  <a:srgbClr val="08473D"/>
                </a:solidFill>
                <a:latin typeface="Georgia"/>
                <a:ea typeface="Georgia"/>
                <a:cs typeface="Georgia"/>
                <a:sym typeface="Georgia"/>
              </a:defRPr>
            </a:lvl5pPr>
            <a:lvl6pPr marL="2057400" lvl="5" indent="-276225">
              <a:lnSpc>
                <a:spcPct val="115000"/>
              </a:lnSpc>
              <a:spcBef>
                <a:spcPts val="750"/>
              </a:spcBef>
              <a:spcAft>
                <a:spcPts val="0"/>
              </a:spcAft>
              <a:buClr>
                <a:srgbClr val="08473D"/>
              </a:buClr>
              <a:buSzPts val="2200"/>
              <a:buFont typeface="Georgia"/>
              <a:buChar char="■"/>
              <a:defRPr sz="1650">
                <a:solidFill>
                  <a:srgbClr val="08473D"/>
                </a:solidFill>
                <a:latin typeface="Georgia"/>
                <a:ea typeface="Georgia"/>
                <a:cs typeface="Georgia"/>
                <a:sym typeface="Georgia"/>
              </a:defRPr>
            </a:lvl6pPr>
            <a:lvl7pPr marL="2400300" lvl="6" indent="-276225">
              <a:lnSpc>
                <a:spcPct val="115000"/>
              </a:lnSpc>
              <a:spcBef>
                <a:spcPts val="750"/>
              </a:spcBef>
              <a:spcAft>
                <a:spcPts val="0"/>
              </a:spcAft>
              <a:buClr>
                <a:srgbClr val="08473D"/>
              </a:buClr>
              <a:buSzPts val="2200"/>
              <a:buFont typeface="Georgia"/>
              <a:buChar char="●"/>
              <a:defRPr sz="1650">
                <a:solidFill>
                  <a:srgbClr val="08473D"/>
                </a:solidFill>
                <a:latin typeface="Georgia"/>
                <a:ea typeface="Georgia"/>
                <a:cs typeface="Georgia"/>
                <a:sym typeface="Georgia"/>
              </a:defRPr>
            </a:lvl7pPr>
            <a:lvl8pPr marL="2743200" lvl="7" indent="-276225">
              <a:lnSpc>
                <a:spcPct val="115000"/>
              </a:lnSpc>
              <a:spcBef>
                <a:spcPts val="750"/>
              </a:spcBef>
              <a:spcAft>
                <a:spcPts val="0"/>
              </a:spcAft>
              <a:buClr>
                <a:srgbClr val="08473D"/>
              </a:buClr>
              <a:buSzPts val="2200"/>
              <a:buFont typeface="Georgia"/>
              <a:buChar char="○"/>
              <a:defRPr sz="1650">
                <a:solidFill>
                  <a:srgbClr val="08473D"/>
                </a:solidFill>
                <a:latin typeface="Georgia"/>
                <a:ea typeface="Georgia"/>
                <a:cs typeface="Georgia"/>
                <a:sym typeface="Georgia"/>
              </a:defRPr>
            </a:lvl8pPr>
            <a:lvl9pPr marL="3086100" lvl="8" indent="-276225">
              <a:lnSpc>
                <a:spcPct val="115000"/>
              </a:lnSpc>
              <a:spcBef>
                <a:spcPts val="750"/>
              </a:spcBef>
              <a:spcAft>
                <a:spcPts val="750"/>
              </a:spcAft>
              <a:buClr>
                <a:srgbClr val="08473D"/>
              </a:buClr>
              <a:buSzPts val="2200"/>
              <a:buFont typeface="Georgia"/>
              <a:buChar char="■"/>
              <a:defRPr sz="1650">
                <a:solidFill>
                  <a:srgbClr val="08473D"/>
                </a:solidFill>
                <a:latin typeface="Georgia"/>
                <a:ea typeface="Georgia"/>
                <a:cs typeface="Georgia"/>
                <a:sym typeface="Georgia"/>
              </a:defRPr>
            </a:lvl9pPr>
          </a:lstStyle>
          <a:p>
            <a:endParaRPr dirty="0"/>
          </a:p>
        </p:txBody>
      </p:sp>
      <p:sp>
        <p:nvSpPr>
          <p:cNvPr id="25" name="Google Shape;25;p3"/>
          <p:cNvSpPr txBox="1">
            <a:spLocks noGrp="1"/>
          </p:cNvSpPr>
          <p:nvPr>
            <p:ph type="subTitle" idx="2"/>
          </p:nvPr>
        </p:nvSpPr>
        <p:spPr>
          <a:xfrm>
            <a:off x="6213319" y="32343"/>
            <a:ext cx="2348550" cy="691500"/>
          </a:xfrm>
          <a:prstGeom prst="rect">
            <a:avLst/>
          </a:prstGeom>
          <a:noFill/>
          <a:ln>
            <a:noFill/>
          </a:ln>
        </p:spPr>
        <p:txBody>
          <a:bodyPr spcFirstLastPara="1" wrap="square" lIns="91425" tIns="91425" rIns="91425" bIns="91425" anchor="ctr" anchorCtr="0"/>
          <a:lstStyle>
            <a:lvl1pPr lvl="0" algn="r">
              <a:spcBef>
                <a:spcPts val="0"/>
              </a:spcBef>
              <a:spcAft>
                <a:spcPts val="0"/>
              </a:spcAft>
              <a:buNone/>
              <a:defRPr sz="675" i="1">
                <a:solidFill>
                  <a:srgbClr val="08473D"/>
                </a:solidFill>
                <a:latin typeface="Verdana"/>
                <a:ea typeface="Verdana"/>
                <a:cs typeface="Verdana"/>
                <a:sym typeface="Verdana"/>
              </a:defRPr>
            </a:lvl1pPr>
            <a:lvl2pPr lvl="1" algn="r">
              <a:spcBef>
                <a:spcPts val="0"/>
              </a:spcBef>
              <a:spcAft>
                <a:spcPts val="0"/>
              </a:spcAft>
              <a:buNone/>
              <a:defRPr sz="675" i="1">
                <a:solidFill>
                  <a:srgbClr val="08473D"/>
                </a:solidFill>
                <a:latin typeface="Verdana"/>
                <a:ea typeface="Verdana"/>
                <a:cs typeface="Verdana"/>
                <a:sym typeface="Verdana"/>
              </a:defRPr>
            </a:lvl2pPr>
            <a:lvl3pPr lvl="2" algn="r">
              <a:spcBef>
                <a:spcPts val="0"/>
              </a:spcBef>
              <a:spcAft>
                <a:spcPts val="0"/>
              </a:spcAft>
              <a:buNone/>
              <a:defRPr sz="675" i="1">
                <a:solidFill>
                  <a:srgbClr val="08473D"/>
                </a:solidFill>
                <a:latin typeface="Verdana"/>
                <a:ea typeface="Verdana"/>
                <a:cs typeface="Verdana"/>
                <a:sym typeface="Verdana"/>
              </a:defRPr>
            </a:lvl3pPr>
            <a:lvl4pPr lvl="3" algn="r">
              <a:spcBef>
                <a:spcPts val="0"/>
              </a:spcBef>
              <a:spcAft>
                <a:spcPts val="0"/>
              </a:spcAft>
              <a:buNone/>
              <a:defRPr sz="675" i="1">
                <a:solidFill>
                  <a:srgbClr val="08473D"/>
                </a:solidFill>
                <a:latin typeface="Verdana"/>
                <a:ea typeface="Verdana"/>
                <a:cs typeface="Verdana"/>
                <a:sym typeface="Verdana"/>
              </a:defRPr>
            </a:lvl4pPr>
            <a:lvl5pPr lvl="4" algn="r">
              <a:spcBef>
                <a:spcPts val="0"/>
              </a:spcBef>
              <a:spcAft>
                <a:spcPts val="0"/>
              </a:spcAft>
              <a:buNone/>
              <a:defRPr sz="675" i="1">
                <a:solidFill>
                  <a:srgbClr val="08473D"/>
                </a:solidFill>
                <a:latin typeface="Verdana"/>
                <a:ea typeface="Verdana"/>
                <a:cs typeface="Verdana"/>
                <a:sym typeface="Verdana"/>
              </a:defRPr>
            </a:lvl5pPr>
            <a:lvl6pPr lvl="5" algn="r">
              <a:spcBef>
                <a:spcPts val="0"/>
              </a:spcBef>
              <a:spcAft>
                <a:spcPts val="0"/>
              </a:spcAft>
              <a:buNone/>
              <a:defRPr sz="675" i="1">
                <a:solidFill>
                  <a:srgbClr val="08473D"/>
                </a:solidFill>
                <a:latin typeface="Verdana"/>
                <a:ea typeface="Verdana"/>
                <a:cs typeface="Verdana"/>
                <a:sym typeface="Verdana"/>
              </a:defRPr>
            </a:lvl6pPr>
            <a:lvl7pPr lvl="6" algn="r">
              <a:spcBef>
                <a:spcPts val="0"/>
              </a:spcBef>
              <a:spcAft>
                <a:spcPts val="0"/>
              </a:spcAft>
              <a:buNone/>
              <a:defRPr sz="675" i="1">
                <a:solidFill>
                  <a:srgbClr val="08473D"/>
                </a:solidFill>
                <a:latin typeface="Verdana"/>
                <a:ea typeface="Verdana"/>
                <a:cs typeface="Verdana"/>
                <a:sym typeface="Verdana"/>
              </a:defRPr>
            </a:lvl7pPr>
            <a:lvl8pPr lvl="7" algn="r">
              <a:spcBef>
                <a:spcPts val="0"/>
              </a:spcBef>
              <a:spcAft>
                <a:spcPts val="0"/>
              </a:spcAft>
              <a:buNone/>
              <a:defRPr sz="675" i="1">
                <a:solidFill>
                  <a:srgbClr val="08473D"/>
                </a:solidFill>
                <a:latin typeface="Verdana"/>
                <a:ea typeface="Verdana"/>
                <a:cs typeface="Verdana"/>
                <a:sym typeface="Verdana"/>
              </a:defRPr>
            </a:lvl8pPr>
            <a:lvl9pPr lvl="8" algn="r">
              <a:spcBef>
                <a:spcPts val="0"/>
              </a:spcBef>
              <a:spcAft>
                <a:spcPts val="0"/>
              </a:spcAft>
              <a:buNone/>
              <a:defRPr sz="675" i="1">
                <a:solidFill>
                  <a:srgbClr val="08473D"/>
                </a:solidFill>
                <a:latin typeface="Verdana"/>
                <a:ea typeface="Verdana"/>
                <a:cs typeface="Verdana"/>
                <a:sym typeface="Verdana"/>
              </a:defRPr>
            </a:lvl9pPr>
          </a:lstStyle>
          <a:p>
            <a:endParaRPr dirty="0"/>
          </a:p>
        </p:txBody>
      </p:sp>
      <p:sp>
        <p:nvSpPr>
          <p:cNvPr id="26" name="Google Shape;26;p3"/>
          <p:cNvSpPr txBox="1">
            <a:spLocks noGrp="1"/>
          </p:cNvSpPr>
          <p:nvPr>
            <p:ph type="title"/>
          </p:nvPr>
        </p:nvSpPr>
        <p:spPr>
          <a:xfrm>
            <a:off x="307612" y="1247525"/>
            <a:ext cx="2373300" cy="2255700"/>
          </a:xfrm>
          <a:prstGeom prst="rect">
            <a:avLst/>
          </a:prstGeom>
          <a:noFill/>
          <a:ln>
            <a:noFill/>
          </a:ln>
        </p:spPr>
        <p:txBody>
          <a:bodyPr spcFirstLastPara="1" wrap="square" lIns="73150" tIns="91425" rIns="91425" bIns="91425" anchor="t" anchorCtr="0"/>
          <a:lstStyle>
            <a:lvl1pPr lvl="0" rtl="0">
              <a:spcBef>
                <a:spcPts val="0"/>
              </a:spcBef>
              <a:spcAft>
                <a:spcPts val="0"/>
              </a:spcAft>
              <a:buNone/>
              <a:defRPr sz="2700">
                <a:solidFill>
                  <a:srgbClr val="08473D"/>
                </a:solidFill>
                <a:latin typeface="Georgia"/>
                <a:ea typeface="Georgia"/>
                <a:cs typeface="Georgia"/>
                <a:sym typeface="Georgia"/>
              </a:defRPr>
            </a:lvl1pPr>
            <a:lvl2pPr lvl="1" rtl="0">
              <a:spcBef>
                <a:spcPts val="0"/>
              </a:spcBef>
              <a:spcAft>
                <a:spcPts val="0"/>
              </a:spcAft>
              <a:buNone/>
              <a:defRPr sz="2700">
                <a:solidFill>
                  <a:srgbClr val="08473D"/>
                </a:solidFill>
                <a:latin typeface="Georgia"/>
                <a:ea typeface="Georgia"/>
                <a:cs typeface="Georgia"/>
                <a:sym typeface="Georgia"/>
              </a:defRPr>
            </a:lvl2pPr>
            <a:lvl3pPr lvl="2" rtl="0">
              <a:spcBef>
                <a:spcPts val="0"/>
              </a:spcBef>
              <a:spcAft>
                <a:spcPts val="0"/>
              </a:spcAft>
              <a:buNone/>
              <a:defRPr sz="2700">
                <a:solidFill>
                  <a:srgbClr val="08473D"/>
                </a:solidFill>
                <a:latin typeface="Georgia"/>
                <a:ea typeface="Georgia"/>
                <a:cs typeface="Georgia"/>
                <a:sym typeface="Georgia"/>
              </a:defRPr>
            </a:lvl3pPr>
            <a:lvl4pPr lvl="3" rtl="0">
              <a:spcBef>
                <a:spcPts val="0"/>
              </a:spcBef>
              <a:spcAft>
                <a:spcPts val="0"/>
              </a:spcAft>
              <a:buNone/>
              <a:defRPr sz="2700">
                <a:solidFill>
                  <a:srgbClr val="08473D"/>
                </a:solidFill>
                <a:latin typeface="Georgia"/>
                <a:ea typeface="Georgia"/>
                <a:cs typeface="Georgia"/>
                <a:sym typeface="Georgia"/>
              </a:defRPr>
            </a:lvl4pPr>
            <a:lvl5pPr lvl="4" rtl="0">
              <a:spcBef>
                <a:spcPts val="0"/>
              </a:spcBef>
              <a:spcAft>
                <a:spcPts val="0"/>
              </a:spcAft>
              <a:buNone/>
              <a:defRPr sz="2700">
                <a:solidFill>
                  <a:srgbClr val="08473D"/>
                </a:solidFill>
                <a:latin typeface="Georgia"/>
                <a:ea typeface="Georgia"/>
                <a:cs typeface="Georgia"/>
                <a:sym typeface="Georgia"/>
              </a:defRPr>
            </a:lvl5pPr>
            <a:lvl6pPr lvl="5" rtl="0">
              <a:spcBef>
                <a:spcPts val="0"/>
              </a:spcBef>
              <a:spcAft>
                <a:spcPts val="0"/>
              </a:spcAft>
              <a:buNone/>
              <a:defRPr sz="2700">
                <a:solidFill>
                  <a:srgbClr val="08473D"/>
                </a:solidFill>
                <a:latin typeface="Georgia"/>
                <a:ea typeface="Georgia"/>
                <a:cs typeface="Georgia"/>
                <a:sym typeface="Georgia"/>
              </a:defRPr>
            </a:lvl6pPr>
            <a:lvl7pPr lvl="6" rtl="0">
              <a:spcBef>
                <a:spcPts val="0"/>
              </a:spcBef>
              <a:spcAft>
                <a:spcPts val="0"/>
              </a:spcAft>
              <a:buNone/>
              <a:defRPr sz="2700">
                <a:solidFill>
                  <a:srgbClr val="08473D"/>
                </a:solidFill>
                <a:latin typeface="Georgia"/>
                <a:ea typeface="Georgia"/>
                <a:cs typeface="Georgia"/>
                <a:sym typeface="Georgia"/>
              </a:defRPr>
            </a:lvl7pPr>
            <a:lvl8pPr lvl="7" rtl="0">
              <a:spcBef>
                <a:spcPts val="0"/>
              </a:spcBef>
              <a:spcAft>
                <a:spcPts val="0"/>
              </a:spcAft>
              <a:buNone/>
              <a:defRPr sz="2700">
                <a:solidFill>
                  <a:srgbClr val="08473D"/>
                </a:solidFill>
                <a:latin typeface="Georgia"/>
                <a:ea typeface="Georgia"/>
                <a:cs typeface="Georgia"/>
                <a:sym typeface="Georgia"/>
              </a:defRPr>
            </a:lvl8pPr>
            <a:lvl9pPr lvl="8" rtl="0">
              <a:spcBef>
                <a:spcPts val="0"/>
              </a:spcBef>
              <a:spcAft>
                <a:spcPts val="0"/>
              </a:spcAft>
              <a:buNone/>
              <a:defRPr sz="2700">
                <a:solidFill>
                  <a:srgbClr val="08473D"/>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3402344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9" name="Slide Number Placeholder 6"/>
          <p:cNvSpPr>
            <a:spLocks noGrp="1"/>
          </p:cNvSpPr>
          <p:nvPr>
            <p:ph type="sldNum" sz="quarter" idx="12"/>
          </p:nvPr>
        </p:nvSpPr>
        <p:spPr>
          <a:xfrm>
            <a:off x="7366000" y="6356350"/>
            <a:ext cx="1320800" cy="365125"/>
          </a:xfrm>
          <a:prstGeom prst="rect">
            <a:avLst/>
          </a:prstGeom>
        </p:spPr>
        <p:txBody>
          <a:bodyPr/>
          <a:lstStyle>
            <a:lvl1pPr algn="ctr">
              <a:defRPr sz="1400" b="0" i="0">
                <a:latin typeface="Arial" panose="020B0604020202020204" pitchFamily="34" charset="0"/>
                <a:cs typeface="Arial" panose="020B0604020202020204" pitchFamily="34" charset="0"/>
              </a:defRPr>
            </a:lvl1pPr>
          </a:lstStyle>
          <a:p>
            <a:fld id="{CCE7EACD-A346-A34B-BBAF-EF458C812BA9}" type="slidenum">
              <a:rPr lang="en-US" smtClean="0"/>
              <a:pPr/>
              <a:t>‹#›</a:t>
            </a:fld>
            <a:endParaRPr lang="en-US" dirty="0"/>
          </a:p>
        </p:txBody>
      </p:sp>
      <p:sp>
        <p:nvSpPr>
          <p:cNvPr id="11" name="Rectangle 10"/>
          <p:cNvSpPr/>
          <p:nvPr userDrawn="1"/>
        </p:nvSpPr>
        <p:spPr>
          <a:xfrm>
            <a:off x="7366000" y="6794500"/>
            <a:ext cx="1320800" cy="63500"/>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division-bar-title.jpg"/>
          <p:cNvPicPr>
            <a:picLocks noChangeAspect="1"/>
          </p:cNvPicPr>
          <p:nvPr userDrawn="1"/>
        </p:nvPicPr>
        <p:blipFill>
          <a:blip r:embed="rId2"/>
          <a:stretch>
            <a:fillRect/>
          </a:stretch>
        </p:blipFill>
        <p:spPr>
          <a:xfrm>
            <a:off x="5576" y="0"/>
            <a:ext cx="9138424" cy="4571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Content Placeholder 2"/>
          <p:cNvSpPr>
            <a:spLocks noGrp="1"/>
          </p:cNvSpPr>
          <p:nvPr>
            <p:ph idx="1"/>
          </p:nvPr>
        </p:nvSpPr>
        <p:spPr>
          <a:xfrm>
            <a:off x="3124200" y="1600200"/>
            <a:ext cx="55626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Footer Placeholder 3"/>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CCE7EACD-A346-A34B-BBAF-EF458C812BA9}" type="slidenum">
              <a:rPr lang="en-US" smtClean="0"/>
              <a:pPr/>
              <a:t>‹#›</a:t>
            </a:fld>
            <a:endParaRPr lang="en-US" dirty="0"/>
          </a:p>
        </p:txBody>
      </p:sp>
      <p:sp>
        <p:nvSpPr>
          <p:cNvPr id="11" name="Picture Placeholder 10"/>
          <p:cNvSpPr>
            <a:spLocks noGrp="1"/>
          </p:cNvSpPr>
          <p:nvPr>
            <p:ph type="pic" sz="quarter" idx="13"/>
          </p:nvPr>
        </p:nvSpPr>
        <p:spPr>
          <a:xfrm>
            <a:off x="457200" y="1600200"/>
            <a:ext cx="2476500" cy="2057400"/>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0" name="Rectangle 9"/>
          <p:cNvSpPr/>
          <p:nvPr userDrawn="1"/>
        </p:nvSpPr>
        <p:spPr>
          <a:xfrm>
            <a:off x="7366000" y="6794500"/>
            <a:ext cx="1320800" cy="63500"/>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division-bar-title.jpg"/>
          <p:cNvPicPr>
            <a:picLocks noChangeAspect="1"/>
          </p:cNvPicPr>
          <p:nvPr userDrawn="1"/>
        </p:nvPicPr>
        <p:blipFill>
          <a:blip r:embed="rId2"/>
          <a:stretch>
            <a:fillRect/>
          </a:stretch>
        </p:blipFill>
        <p:spPr>
          <a:xfrm>
            <a:off x="5576" y="0"/>
            <a:ext cx="9138424" cy="45719"/>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norm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9" name="Slide Number Placeholder 6"/>
          <p:cNvSpPr>
            <a:spLocks noGrp="1"/>
          </p:cNvSpPr>
          <p:nvPr>
            <p:ph type="sldNum" sz="quarter" idx="12"/>
          </p:nvPr>
        </p:nvSpPr>
        <p:spPr>
          <a:xfrm>
            <a:off x="7366000" y="6356350"/>
            <a:ext cx="1320800" cy="365125"/>
          </a:xfrm>
          <a:prstGeom prst="rect">
            <a:avLst/>
          </a:prstGeom>
        </p:spPr>
        <p:txBody>
          <a:bodyPr/>
          <a:lstStyle>
            <a:lvl1pPr algn="ctr">
              <a:defRPr sz="1400" b="0" i="0">
                <a:latin typeface="Arial" panose="020B0604020202020204" pitchFamily="34" charset="0"/>
                <a:cs typeface="Arial" panose="020B0604020202020204" pitchFamily="34" charset="0"/>
              </a:defRPr>
            </a:lvl1pPr>
          </a:lstStyle>
          <a:p>
            <a:fld id="{CCE7EACD-A346-A34B-BBAF-EF458C812BA9}" type="slidenum">
              <a:rPr lang="en-US" smtClean="0"/>
              <a:pPr/>
              <a:t>‹#›</a:t>
            </a:fld>
            <a:endParaRPr lang="en-US" dirty="0"/>
          </a:p>
        </p:txBody>
      </p:sp>
      <p:sp>
        <p:nvSpPr>
          <p:cNvPr id="12" name="Rectangle 11"/>
          <p:cNvSpPr/>
          <p:nvPr userDrawn="1"/>
        </p:nvSpPr>
        <p:spPr>
          <a:xfrm>
            <a:off x="7366000" y="6794500"/>
            <a:ext cx="1320800" cy="63500"/>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division-bar-title.jpg"/>
          <p:cNvPicPr>
            <a:picLocks noChangeAspect="1"/>
          </p:cNvPicPr>
          <p:nvPr userDrawn="1"/>
        </p:nvPicPr>
        <p:blipFill>
          <a:blip r:embed="rId2"/>
          <a:stretch>
            <a:fillRect/>
          </a:stretch>
        </p:blipFill>
        <p:spPr>
          <a:xfrm>
            <a:off x="5576" y="0"/>
            <a:ext cx="9138424" cy="4571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18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8" name="Footer Placeholder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1" name="Slide Number Placeholder 6"/>
          <p:cNvSpPr>
            <a:spLocks noGrp="1"/>
          </p:cNvSpPr>
          <p:nvPr>
            <p:ph type="sldNum" sz="quarter" idx="12"/>
          </p:nvPr>
        </p:nvSpPr>
        <p:spPr>
          <a:xfrm>
            <a:off x="7366000" y="6356350"/>
            <a:ext cx="1320800" cy="365125"/>
          </a:xfrm>
          <a:prstGeom prst="rect">
            <a:avLst/>
          </a:prstGeom>
        </p:spPr>
        <p:txBody>
          <a:bodyPr/>
          <a:lstStyle>
            <a:lvl1pPr algn="ctr">
              <a:defRPr sz="1400" b="0" i="0">
                <a:latin typeface="Arial" panose="020B0604020202020204" pitchFamily="34" charset="0"/>
                <a:cs typeface="Arial" panose="020B0604020202020204" pitchFamily="34" charset="0"/>
              </a:defRPr>
            </a:lvl1pPr>
          </a:lstStyle>
          <a:p>
            <a:fld id="{CCE7EACD-A346-A34B-BBAF-EF458C812BA9}" type="slidenum">
              <a:rPr lang="en-US" smtClean="0"/>
              <a:pPr/>
              <a:t>‹#›</a:t>
            </a:fld>
            <a:endParaRPr lang="en-US" dirty="0"/>
          </a:p>
        </p:txBody>
      </p:sp>
      <p:sp>
        <p:nvSpPr>
          <p:cNvPr id="14" name="Rectangle 13"/>
          <p:cNvSpPr/>
          <p:nvPr userDrawn="1"/>
        </p:nvSpPr>
        <p:spPr>
          <a:xfrm>
            <a:off x="7366000" y="6794500"/>
            <a:ext cx="1320800" cy="63500"/>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division-bar-title.jpg"/>
          <p:cNvPicPr>
            <a:picLocks noChangeAspect="1"/>
          </p:cNvPicPr>
          <p:nvPr userDrawn="1"/>
        </p:nvPicPr>
        <p:blipFill>
          <a:blip r:embed="rId2"/>
          <a:stretch>
            <a:fillRect/>
          </a:stretch>
        </p:blipFill>
        <p:spPr>
          <a:xfrm>
            <a:off x="5576" y="0"/>
            <a:ext cx="9138424" cy="45719"/>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9E248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4"/>
          <p:cNvSpPr>
            <a:spLocks noGrp="1"/>
          </p:cNvSpPr>
          <p:nvPr>
            <p:ph type="title" hasCustomPrompt="1"/>
          </p:nvPr>
        </p:nvSpPr>
        <p:spPr>
          <a:xfrm>
            <a:off x="457200" y="2768600"/>
            <a:ext cx="8229600" cy="8001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Title of Break Page</a:t>
            </a:r>
          </a:p>
        </p:txBody>
      </p:sp>
      <p:sp>
        <p:nvSpPr>
          <p:cNvPr id="9" name="Text Placeholder 8"/>
          <p:cNvSpPr>
            <a:spLocks noGrp="1"/>
          </p:cNvSpPr>
          <p:nvPr>
            <p:ph type="body" sz="quarter" idx="11" hasCustomPrompt="1"/>
          </p:nvPr>
        </p:nvSpPr>
        <p:spPr>
          <a:xfrm>
            <a:off x="457200" y="3568700"/>
            <a:ext cx="8229600" cy="431800"/>
          </a:xfrm>
        </p:spPr>
        <p:txBody>
          <a:bodyPr>
            <a:noAutofit/>
          </a:bodyPr>
          <a:lstStyle>
            <a:lvl1pPr algn="ctr">
              <a:buNone/>
              <a:defRPr sz="1800" baseline="0">
                <a:solidFill>
                  <a:srgbClr val="FFFFFF"/>
                </a:solidFill>
                <a:latin typeface="Arial" panose="020B0604020202020204" pitchFamily="34" charset="0"/>
                <a:cs typeface="Arial" panose="020B0604020202020204" pitchFamily="34" charset="0"/>
              </a:defRPr>
            </a:lvl1pPr>
            <a:lvl2pPr>
              <a:defRPr sz="1800">
                <a:solidFill>
                  <a:srgbClr val="FFFFFF"/>
                </a:solidFill>
              </a:defRPr>
            </a:lvl2pPr>
            <a:lvl3pPr>
              <a:defRPr sz="1800">
                <a:solidFill>
                  <a:srgbClr val="FFFFFF"/>
                </a:solidFill>
              </a:defRPr>
            </a:lvl3pPr>
            <a:lvl4pPr>
              <a:defRPr sz="1800">
                <a:solidFill>
                  <a:srgbClr val="FFFFFF"/>
                </a:solidFill>
              </a:defRPr>
            </a:lvl4pPr>
            <a:lvl5pPr>
              <a:defRPr sz="1800">
                <a:solidFill>
                  <a:srgbClr val="FFFFFF"/>
                </a:solidFill>
              </a:defRPr>
            </a:lvl5pPr>
          </a:lstStyle>
          <a:p>
            <a:pPr lvl="0"/>
            <a:r>
              <a:rPr lang="en-US" dirty="0"/>
              <a:t>Sub-title / Information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18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normAutofit/>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8" name="Slide Number Placeholder 6"/>
          <p:cNvSpPr>
            <a:spLocks noGrp="1"/>
          </p:cNvSpPr>
          <p:nvPr>
            <p:ph type="sldNum" sz="quarter" idx="12"/>
          </p:nvPr>
        </p:nvSpPr>
        <p:spPr>
          <a:xfrm>
            <a:off x="7366000" y="6356350"/>
            <a:ext cx="1320800" cy="365125"/>
          </a:xfrm>
          <a:prstGeom prst="rect">
            <a:avLst/>
          </a:prstGeom>
        </p:spPr>
        <p:txBody>
          <a:bodyPr/>
          <a:lstStyle>
            <a:lvl1pPr algn="ctr">
              <a:defRPr sz="1400" b="0" i="0">
                <a:latin typeface="Arial" panose="020B0604020202020204" pitchFamily="34" charset="0"/>
                <a:cs typeface="Arial" panose="020B0604020202020204" pitchFamily="34" charset="0"/>
              </a:defRPr>
            </a:lvl1pPr>
          </a:lstStyle>
          <a:p>
            <a:fld id="{CCE7EACD-A346-A34B-BBAF-EF458C812BA9}" type="slidenum">
              <a:rPr lang="en-US" smtClean="0"/>
              <a:pPr/>
              <a:t>‹#›</a:t>
            </a:fld>
            <a:endParaRPr lang="en-US" dirty="0"/>
          </a:p>
        </p:txBody>
      </p:sp>
      <p:sp>
        <p:nvSpPr>
          <p:cNvPr id="11" name="Rectangle 10"/>
          <p:cNvSpPr/>
          <p:nvPr userDrawn="1"/>
        </p:nvSpPr>
        <p:spPr>
          <a:xfrm>
            <a:off x="7366000" y="6794500"/>
            <a:ext cx="1320800" cy="63500"/>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division-bar-title.jpg"/>
          <p:cNvPicPr>
            <a:picLocks noChangeAspect="1"/>
          </p:cNvPicPr>
          <p:nvPr userDrawn="1"/>
        </p:nvPicPr>
        <p:blipFill>
          <a:blip r:embed="rId2"/>
          <a:stretch>
            <a:fillRect/>
          </a:stretch>
        </p:blipFill>
        <p:spPr>
          <a:xfrm>
            <a:off x="5576" y="0"/>
            <a:ext cx="9138424" cy="45719"/>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7366000" y="6356350"/>
            <a:ext cx="1320800" cy="365125"/>
          </a:xfrm>
          <a:prstGeom prst="rect">
            <a:avLst/>
          </a:prstGeom>
        </p:spPr>
        <p:txBody>
          <a:bodyPr/>
          <a:lstStyle>
            <a:lvl1pPr algn="ctr">
              <a:defRPr sz="1400" b="0" i="0">
                <a:latin typeface="Arial" panose="020B0604020202020204" pitchFamily="34" charset="0"/>
                <a:cs typeface="Arial" panose="020B0604020202020204" pitchFamily="34" charset="0"/>
              </a:defRPr>
            </a:lvl1pPr>
          </a:lstStyle>
          <a:p>
            <a:fld id="{CCE7EACD-A346-A34B-BBAF-EF458C812BA9}" type="slidenum">
              <a:rPr lang="en-US" smtClean="0"/>
              <a:pPr/>
              <a:t>‹#›</a:t>
            </a:fld>
            <a:endParaRPr lang="en-US" dirty="0"/>
          </a:p>
        </p:txBody>
      </p:sp>
      <p:sp>
        <p:nvSpPr>
          <p:cNvPr id="10" name="Rectangle 9"/>
          <p:cNvSpPr/>
          <p:nvPr userDrawn="1"/>
        </p:nvSpPr>
        <p:spPr>
          <a:xfrm>
            <a:off x="7366000" y="6794500"/>
            <a:ext cx="1320800" cy="63500"/>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division-bar-title.jpg"/>
          <p:cNvPicPr>
            <a:picLocks noChangeAspect="1"/>
          </p:cNvPicPr>
          <p:nvPr userDrawn="1"/>
        </p:nvPicPr>
        <p:blipFill>
          <a:blip r:embed="rId2"/>
          <a:stretch>
            <a:fillRect/>
          </a:stretch>
        </p:blipFill>
        <p:spPr>
          <a:xfrm>
            <a:off x="5576" y="0"/>
            <a:ext cx="9138424" cy="45719"/>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descr="peach-bg.jpg"/>
          <p:cNvPicPr>
            <a:picLocks noChangeAspect="1"/>
          </p:cNvPicPr>
          <p:nvPr userDrawn="1"/>
        </p:nvPicPr>
        <p:blipFill>
          <a:blip r:embed="rId2"/>
          <a:stretch>
            <a:fillRect/>
          </a:stretch>
        </p:blipFill>
        <p:spPr>
          <a:xfrm>
            <a:off x="3759200" y="2298700"/>
            <a:ext cx="5384800" cy="4559300"/>
          </a:xfrm>
          <a:prstGeom prst="rect">
            <a:avLst/>
          </a:prstGeom>
        </p:spPr>
      </p:pic>
      <p:sp>
        <p:nvSpPr>
          <p:cNvPr id="14" name="TextBox 13"/>
          <p:cNvSpPr txBox="1"/>
          <p:nvPr userDrawn="1"/>
        </p:nvSpPr>
        <p:spPr>
          <a:xfrm>
            <a:off x="1928812" y="2649340"/>
            <a:ext cx="3898901" cy="307777"/>
          </a:xfrm>
          <a:prstGeom prst="rect">
            <a:avLst/>
          </a:prstGeom>
          <a:noFill/>
        </p:spPr>
        <p:txBody>
          <a:bodyPr wrap="square" rtlCol="0">
            <a:spAutoFit/>
          </a:bodyPr>
          <a:lstStyle/>
          <a:p>
            <a:pPr algn="l"/>
            <a:r>
              <a:rPr lang="en-US" sz="1400" dirty="0">
                <a:solidFill>
                  <a:srgbClr val="5A5B5C"/>
                </a:solidFill>
                <a:latin typeface="Arial" panose="020B0604020202020204" pitchFamily="34" charset="0"/>
                <a:cs typeface="Arial" panose="020B0604020202020204" pitchFamily="34" charset="0"/>
              </a:rPr>
              <a:t>Human</a:t>
            </a:r>
            <a:r>
              <a:rPr lang="en-US" sz="1400" baseline="0" dirty="0">
                <a:solidFill>
                  <a:srgbClr val="5A5B5C"/>
                </a:solidFill>
                <a:latin typeface="Arial" panose="020B0604020202020204" pitchFamily="34" charset="0"/>
                <a:cs typeface="Arial" panose="020B0604020202020204" pitchFamily="34" charset="0"/>
              </a:rPr>
              <a:t> Resources Administration</a:t>
            </a:r>
            <a:endParaRPr lang="en-US" sz="1400" dirty="0">
              <a:solidFill>
                <a:srgbClr val="5A5B5C"/>
              </a:solidFill>
              <a:latin typeface="Arial" panose="020B0604020202020204" pitchFamily="34" charset="0"/>
              <a:cs typeface="Arial" panose="020B0604020202020204" pitchFamily="34" charset="0"/>
            </a:endParaRPr>
          </a:p>
        </p:txBody>
      </p:sp>
      <p:sp>
        <p:nvSpPr>
          <p:cNvPr id="15" name="Title 14"/>
          <p:cNvSpPr>
            <a:spLocks noGrp="1"/>
          </p:cNvSpPr>
          <p:nvPr>
            <p:ph type="title" hasCustomPrompt="1"/>
          </p:nvPr>
        </p:nvSpPr>
        <p:spPr>
          <a:xfrm>
            <a:off x="1928812" y="3269820"/>
            <a:ext cx="6477000" cy="527480"/>
          </a:xfrm>
        </p:spPr>
        <p:txBody>
          <a:bodyPr/>
          <a:lstStyle>
            <a:lvl1pPr algn="l">
              <a:defRPr>
                <a:latin typeface="Arial" panose="020B0604020202020204" pitchFamily="34" charset="0"/>
                <a:cs typeface="Arial" panose="020B0604020202020204" pitchFamily="34" charset="0"/>
              </a:defRPr>
            </a:lvl1pPr>
          </a:lstStyle>
          <a:p>
            <a:r>
              <a:rPr lang="en-US" dirty="0"/>
              <a:t>1.800.555.555</a:t>
            </a:r>
          </a:p>
        </p:txBody>
      </p:sp>
      <p:sp>
        <p:nvSpPr>
          <p:cNvPr id="17" name="Text Placeholder 16"/>
          <p:cNvSpPr>
            <a:spLocks noGrp="1"/>
          </p:cNvSpPr>
          <p:nvPr>
            <p:ph type="body" sz="quarter" idx="13" hasCustomPrompt="1"/>
          </p:nvPr>
        </p:nvSpPr>
        <p:spPr>
          <a:xfrm>
            <a:off x="1801813" y="3797300"/>
            <a:ext cx="3024187" cy="520700"/>
          </a:xfrm>
        </p:spPr>
        <p:txBody>
          <a:bodyPr/>
          <a:lstStyle>
            <a:lvl1pPr>
              <a:buNone/>
              <a:defRPr>
                <a:latin typeface="Arial" panose="020B0604020202020204" pitchFamily="34" charset="0"/>
                <a:cs typeface="Arial" panose="020B0604020202020204" pitchFamily="34" charset="0"/>
              </a:defRPr>
            </a:lvl1pPr>
          </a:lstStyle>
          <a:p>
            <a:pPr lvl="0"/>
            <a:r>
              <a:rPr lang="en-US" dirty="0" err="1"/>
              <a:t>www.doas.ga.gov</a:t>
            </a:r>
            <a:endParaRPr lang="en-US" dirty="0"/>
          </a:p>
        </p:txBody>
      </p:sp>
      <p:pic>
        <p:nvPicPr>
          <p:cNvPr id="7" name="Picture 6" descr="DOAS Logo.jpg"/>
          <p:cNvPicPr>
            <a:picLocks noChangeAspect="1"/>
          </p:cNvPicPr>
          <p:nvPr userDrawn="1"/>
        </p:nvPicPr>
        <p:blipFill>
          <a:blip r:embed="rId3"/>
          <a:stretch>
            <a:fillRect/>
          </a:stretch>
        </p:blipFill>
        <p:spPr>
          <a:xfrm>
            <a:off x="457200" y="2368327"/>
            <a:ext cx="1511300" cy="1511300"/>
          </a:xfrm>
          <a:prstGeom prst="rect">
            <a:avLst/>
          </a:prstGeom>
        </p:spPr>
      </p:pic>
      <p:pic>
        <p:nvPicPr>
          <p:cNvPr id="10" name="Picture 9" descr="division-bar-title.jpg"/>
          <p:cNvPicPr>
            <a:picLocks noChangeAspect="1"/>
          </p:cNvPicPr>
          <p:nvPr userDrawn="1"/>
        </p:nvPicPr>
        <p:blipFill>
          <a:blip r:embed="rId4"/>
          <a:stretch>
            <a:fillRect/>
          </a:stretch>
        </p:blipFill>
        <p:spPr>
          <a:xfrm>
            <a:off x="1968500" y="3130584"/>
            <a:ext cx="7175500" cy="45719"/>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6"/>
          <p:cNvSpPr>
            <a:spLocks noGrp="1"/>
          </p:cNvSpPr>
          <p:nvPr>
            <p:ph type="sldNum" sz="quarter" idx="4"/>
          </p:nvPr>
        </p:nvSpPr>
        <p:spPr>
          <a:xfrm>
            <a:off x="7366000" y="6356350"/>
            <a:ext cx="1320800" cy="365125"/>
          </a:xfrm>
          <a:prstGeom prst="rect">
            <a:avLst/>
          </a:prstGeom>
        </p:spPr>
        <p:txBody>
          <a:bodyPr/>
          <a:lstStyle>
            <a:lvl1pPr algn="ctr">
              <a:defRPr sz="1400" b="0" i="0">
                <a:solidFill>
                  <a:srgbClr val="897865"/>
                </a:solidFill>
                <a:latin typeface="Helvetica"/>
                <a:cs typeface="Helvetica"/>
              </a:defRPr>
            </a:lvl1pPr>
          </a:lstStyle>
          <a:p>
            <a:fld id="{CCE7EACD-A346-A34B-BBAF-EF458C812BA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2" r:id="rId4"/>
    <p:sldLayoutId id="2147483653" r:id="rId5"/>
    <p:sldLayoutId id="2147483655" r:id="rId6"/>
    <p:sldLayoutId id="2147483656" r:id="rId7"/>
    <p:sldLayoutId id="2147483657" r:id="rId8"/>
    <p:sldLayoutId id="2147483659" r:id="rId9"/>
    <p:sldLayoutId id="2147483661" r:id="rId10"/>
    <p:sldLayoutId id="2147483662" r:id="rId11"/>
    <p:sldLayoutId id="2147483663" r:id="rId12"/>
    <p:sldLayoutId id="2147483664" r:id="rId13"/>
  </p:sldLayoutIdLst>
  <p:hf hdr="0" ftr="0" dt="0"/>
  <p:txStyles>
    <p:titleStyle>
      <a:lvl1pPr algn="ctr" defTabSz="457200" rtl="0" eaLnBrk="1" latinLnBrk="0" hangingPunct="1">
        <a:spcBef>
          <a:spcPct val="0"/>
        </a:spcBef>
        <a:buNone/>
        <a:defRPr sz="3000" b="0" i="0" kern="1200">
          <a:solidFill>
            <a:srgbClr val="897865"/>
          </a:solidFill>
          <a:latin typeface="Helvetica"/>
          <a:ea typeface="+mj-ea"/>
          <a:cs typeface="Helvetica"/>
        </a:defRPr>
      </a:lvl1pPr>
    </p:titleStyle>
    <p:bodyStyle>
      <a:lvl1pPr marL="342900" indent="-182880" algn="l" defTabSz="457200" rtl="0" eaLnBrk="1" latinLnBrk="0" hangingPunct="1">
        <a:spcBef>
          <a:spcPts val="600"/>
        </a:spcBef>
        <a:spcAft>
          <a:spcPts val="0"/>
        </a:spcAft>
        <a:buClr>
          <a:srgbClr val="9E2482"/>
        </a:buClr>
        <a:buSzPct val="115000"/>
        <a:buFont typeface="Wingdings" charset="2"/>
        <a:buChar char="§"/>
        <a:defRPr sz="1400" b="0" i="0" kern="1200">
          <a:solidFill>
            <a:srgbClr val="897865"/>
          </a:solidFill>
          <a:latin typeface="Helvetica"/>
          <a:ea typeface="+mn-ea"/>
          <a:cs typeface="Helvetica"/>
        </a:defRPr>
      </a:lvl1pPr>
      <a:lvl2pPr marL="742950" indent="-182880" algn="l" defTabSz="457200" rtl="0" eaLnBrk="1" latinLnBrk="0" hangingPunct="1">
        <a:spcBef>
          <a:spcPts val="600"/>
        </a:spcBef>
        <a:spcAft>
          <a:spcPts val="0"/>
        </a:spcAft>
        <a:buClr>
          <a:srgbClr val="6A6C69"/>
        </a:buClr>
        <a:buSzPct val="115000"/>
        <a:buFont typeface="Lucida Grande"/>
        <a:buChar char="-"/>
        <a:defRPr sz="1400" b="0" i="0" kern="1200">
          <a:solidFill>
            <a:srgbClr val="897865"/>
          </a:solidFill>
          <a:latin typeface="Helvetica"/>
          <a:ea typeface="+mn-ea"/>
          <a:cs typeface="Helvetica"/>
        </a:defRPr>
      </a:lvl2pPr>
      <a:lvl3pPr marL="1143000" indent="-182880" algn="l" defTabSz="457200" rtl="0" eaLnBrk="1" latinLnBrk="0" hangingPunct="1">
        <a:spcBef>
          <a:spcPts val="600"/>
        </a:spcBef>
        <a:spcAft>
          <a:spcPts val="0"/>
        </a:spcAft>
        <a:buClr>
          <a:srgbClr val="6A6C69"/>
        </a:buClr>
        <a:buSzPct val="115000"/>
        <a:buFont typeface="Lucida Grande"/>
        <a:buChar char="-"/>
        <a:defRPr sz="1400" b="0" i="0" kern="1200">
          <a:solidFill>
            <a:srgbClr val="897865"/>
          </a:solidFill>
          <a:latin typeface="Helvetica"/>
          <a:ea typeface="+mn-ea"/>
          <a:cs typeface="Helvetica"/>
        </a:defRPr>
      </a:lvl3pPr>
      <a:lvl4pPr marL="1600200" indent="-182880" algn="l" defTabSz="457200" rtl="0" eaLnBrk="1" latinLnBrk="0" hangingPunct="1">
        <a:spcBef>
          <a:spcPts val="600"/>
        </a:spcBef>
        <a:spcAft>
          <a:spcPts val="0"/>
        </a:spcAft>
        <a:buClr>
          <a:srgbClr val="6A6C69"/>
        </a:buClr>
        <a:buSzPct val="115000"/>
        <a:buFont typeface="Lucida Grande"/>
        <a:buChar char="-"/>
        <a:defRPr sz="1400" b="0" i="0" kern="1200">
          <a:solidFill>
            <a:srgbClr val="897865"/>
          </a:solidFill>
          <a:latin typeface="Helvetica"/>
          <a:ea typeface="+mn-ea"/>
          <a:cs typeface="Helvetica"/>
        </a:defRPr>
      </a:lvl4pPr>
      <a:lvl5pPr marL="2057400" indent="-182880" algn="l" defTabSz="457200" rtl="0" eaLnBrk="1" latinLnBrk="0" hangingPunct="1">
        <a:spcBef>
          <a:spcPts val="600"/>
        </a:spcBef>
        <a:spcAft>
          <a:spcPts val="0"/>
        </a:spcAft>
        <a:buClr>
          <a:srgbClr val="6A6C69"/>
        </a:buClr>
        <a:buSzPct val="115000"/>
        <a:buFont typeface="Lucida Grande"/>
        <a:buChar char="-"/>
        <a:defRPr sz="1400" b="0" i="0" kern="1200">
          <a:solidFill>
            <a:srgbClr val="897865"/>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slideLayout" Target="../slideLayouts/slideLayout11.xml"/><Relationship Id="rId1" Type="http://schemas.openxmlformats.org/officeDocument/2006/relationships/tags" Target="../tags/tag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emf"/></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thesocialworkplace.com/2016/03/how-to-measure-so-you-can-manage-your-employer-brand/"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ahUKEwiEw_LP1uPLAhUHNSYKHUchDaUQjRwIBw&amp;url=http://topclassactions.com/lawsuit-settlements/lawsuit-news/31346-unum-denial-of-long-term-disability-leads-to-lawsuit/&amp;psig=AFQjCNGxcQaSnqgC694pTWxqa3cwOoBbdQ&amp;ust=1459264634004009" TargetMode="External"/><Relationship Id="rId13" Type="http://schemas.openxmlformats.org/officeDocument/2006/relationships/hyperlink" Target="https://www.google.com/url?sa=i&amp;rct=j&amp;q=&amp;esrc=s&amp;source=images&amp;cd=&amp;cad=rja&amp;uact=8&amp;ved=0ahUKEwjXw5qT1uPLAhUHOCYKHYLiBHsQjRwIBw&amp;url=https://floridainsurancequotes.net/partners/metlife/&amp;psig=AFQjCNE5n9ZSOGYh82Ft30H3hLtQxnuxaA&amp;ust=1459264525749616" TargetMode="External"/><Relationship Id="rId3" Type="http://schemas.openxmlformats.org/officeDocument/2006/relationships/image" Target="../media/image35.png"/><Relationship Id="rId7" Type="http://schemas.openxmlformats.org/officeDocument/2006/relationships/image" Target="../media/image37.gif"/><Relationship Id="rId12" Type="http://schemas.openxmlformats.org/officeDocument/2006/relationships/image" Target="../media/image40.jpeg"/><Relationship Id="rId17" Type="http://schemas.openxmlformats.org/officeDocument/2006/relationships/image" Target="../media/image44.png"/><Relationship Id="rId2" Type="http://schemas.openxmlformats.org/officeDocument/2006/relationships/hyperlink" Target="http://www.cignadentalplans.com/?&amp;affid=100977" TargetMode="Externa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ahUKEwj_xuP11uPLAhVD6yYKHX-UCQYQjRwIBw&amp;url=http://www.conferenceny.com/pages/carriers.aspx?T%3D4&amp;psig=AFQjCNE2AItuMsKFs6IkoohOyZoIfiz3HQ&amp;ust=1459264705689982" TargetMode="External"/><Relationship Id="rId11" Type="http://schemas.openxmlformats.org/officeDocument/2006/relationships/hyperlink" Target="https://www.google.com/url?sa=i&amp;rct=j&amp;q=&amp;esrc=s&amp;source=images&amp;cd=&amp;cad=rja&amp;uact=8&amp;ved=0ahUKEwih06eF2OPLAhXDOyYKHedkAb8QjRwIBw&amp;url=https://dps.georgia.gov/specified-illness-coverage&amp;psig=AFQjCNH31_4Y9YxD3QVGKJl3WxrfulyAbg&amp;ust=1459265032313910" TargetMode="External"/><Relationship Id="rId5" Type="http://schemas.openxmlformats.org/officeDocument/2006/relationships/image" Target="../media/image36.jpeg"/><Relationship Id="rId1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hyperlink" Target="https://www.google.com/url?sa=i&amp;rct=j&amp;q=&amp;esrc=s&amp;source=images&amp;cd=&amp;cad=rja&amp;uact=8&amp;ved=0ahUKEwj2xJHu1-PLAhUETCYKHbCJDt8QjRwIBw&amp;url=https://www.consumeraffairs.com/health/delta-dental-plans-association.html?page%3D2&amp;bvm=bv.117868183,d.eWE&amp;psig=AFQjCNGpHl6m4WCqM8dlBNIxMeYy6QYtug&amp;ust=1459264985284602" TargetMode="External"/><Relationship Id="rId9" Type="http://schemas.openxmlformats.org/officeDocument/2006/relationships/image" Target="../media/image38.jpeg"/><Relationship Id="rId1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hyperlink" Target="http://www.willscenter.com/" TargetMode="External"/><Relationship Id="rId7" Type="http://schemas.openxmlformats.org/officeDocument/2006/relationships/image" Target="../media/image75.jp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7.png"/><Relationship Id="rId4" Type="http://schemas.openxmlformats.org/officeDocument/2006/relationships/hyperlink" Target="http://www.finalwishesplanning.com/"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son.truong@doas.ga.gov" TargetMode="Externa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gabreeze.ga.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oleObject" Target="file:///C:\Users\A578043\Desktop\Example%20Assignment%20E-Mail.pdf" TargetMode="Externa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7.wmf"/><Relationship Id="rId5" Type="http://schemas.openxmlformats.org/officeDocument/2006/relationships/oleObject" Target="file:///C:\Users\A578043\Desktop\SAT%20Completion%20Info.pdf" TargetMode="External"/><Relationship Id="rId4" Type="http://schemas.openxmlformats.org/officeDocument/2006/relationships/image" Target="../media/image6.wmf"/></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5012417" y="2822754"/>
            <a:ext cx="3995738" cy="406400"/>
          </a:xfrm>
        </p:spPr>
        <p:txBody>
          <a:bodyPr/>
          <a:lstStyle/>
          <a:p>
            <a:r>
              <a:rPr lang="en-US" dirty="0">
                <a:solidFill>
                  <a:schemeClr val="bg1"/>
                </a:solidFill>
                <a:latin typeface="Arial" panose="020B0604020202020204" pitchFamily="34" charset="0"/>
                <a:cs typeface="Arial" panose="020B0604020202020204" pitchFamily="34" charset="0"/>
              </a:rPr>
              <a:t>August 20, 2019</a:t>
            </a:r>
          </a:p>
        </p:txBody>
      </p:sp>
      <p:sp>
        <p:nvSpPr>
          <p:cNvPr id="8" name="Title 5"/>
          <p:cNvSpPr>
            <a:spLocks noGrp="1"/>
          </p:cNvSpPr>
          <p:nvPr>
            <p:ph type="title"/>
          </p:nvPr>
        </p:nvSpPr>
        <p:spPr>
          <a:xfrm>
            <a:off x="2291255" y="1127807"/>
            <a:ext cx="6782215" cy="1417588"/>
          </a:xfrm>
        </p:spPr>
        <p:txBody>
          <a:bodyPr anchor="b">
            <a:normAutofit/>
          </a:bodyPr>
          <a:lstStyle/>
          <a:p>
            <a:r>
              <a:rPr lang="en-US" dirty="0">
                <a:solidFill>
                  <a:schemeClr val="bg1"/>
                </a:solidFill>
                <a:latin typeface="Arial" panose="020B0604020202020204" pitchFamily="34" charset="0"/>
                <a:cs typeface="Arial" panose="020B0604020202020204" pitchFamily="34" charset="0"/>
              </a:rPr>
              <a:t>Quarterly HR Community Meeting</a:t>
            </a:r>
          </a:p>
        </p:txBody>
      </p:sp>
      <p:sp>
        <p:nvSpPr>
          <p:cNvPr id="9" name="Text Placeholder 7"/>
          <p:cNvSpPr>
            <a:spLocks noGrp="1"/>
          </p:cNvSpPr>
          <p:nvPr>
            <p:ph type="body" sz="quarter" idx="11"/>
          </p:nvPr>
        </p:nvSpPr>
        <p:spPr>
          <a:xfrm>
            <a:off x="5077732" y="2545395"/>
            <a:ext cx="3995738" cy="371474"/>
          </a:xfrm>
        </p:spPr>
        <p:txBody>
          <a:bodyPr>
            <a:normAutofit/>
          </a:bodyPr>
          <a:lstStyle/>
          <a:p>
            <a:r>
              <a:rPr lang="en-US" dirty="0">
                <a:solidFill>
                  <a:schemeClr val="bg1"/>
                </a:solidFill>
                <a:latin typeface="Arial" panose="020B0604020202020204" pitchFamily="34" charset="0"/>
                <a:cs typeface="Arial" panose="020B0604020202020204" pitchFamily="34" charset="0"/>
              </a:rPr>
              <a:t>Human Resources Administration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7A64EE-3E9D-4757-A246-7DA2E85B3C01}"/>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0E3754E6-E500-4A45-996E-6AE79A18E3FE}"/>
              </a:ext>
            </a:extLst>
          </p:cNvPr>
          <p:cNvSpPr>
            <a:spLocks noGrp="1"/>
          </p:cNvSpPr>
          <p:nvPr>
            <p:ph type="title"/>
          </p:nvPr>
        </p:nvSpPr>
        <p:spPr/>
        <p:txBody>
          <a:bodyPr/>
          <a:lstStyle/>
          <a:p>
            <a:endParaRPr lang="en-US"/>
          </a:p>
        </p:txBody>
      </p:sp>
      <p:sp>
        <p:nvSpPr>
          <p:cNvPr id="4" name="Subtitle 3">
            <a:extLst>
              <a:ext uri="{FF2B5EF4-FFF2-40B4-BE49-F238E27FC236}">
                <a16:creationId xmlns:a16="http://schemas.microsoft.com/office/drawing/2014/main" id="{7108328D-6713-42DE-AB82-72ACF0D1176B}"/>
              </a:ext>
            </a:extLst>
          </p:cNvPr>
          <p:cNvSpPr>
            <a:spLocks noGrp="1"/>
          </p:cNvSpPr>
          <p:nvPr>
            <p:ph type="subTitle" idx="2"/>
          </p:nvPr>
        </p:nvSpPr>
        <p:spPr/>
        <p:txBody>
          <a:bodyPr/>
          <a:lstStyle/>
          <a:p>
            <a:endParaRPr lang="en-US"/>
          </a:p>
        </p:txBody>
      </p:sp>
      <p:pic>
        <p:nvPicPr>
          <p:cNvPr id="5" name="Picture 4">
            <a:extLst>
              <a:ext uri="{FF2B5EF4-FFF2-40B4-BE49-F238E27FC236}">
                <a16:creationId xmlns:a16="http://schemas.microsoft.com/office/drawing/2014/main" id="{AD6F2F93-6DCD-4C9D-B38E-9E93867890B7}"/>
              </a:ext>
            </a:extLst>
          </p:cNvPr>
          <p:cNvPicPr>
            <a:picLocks noChangeAspect="1"/>
          </p:cNvPicPr>
          <p:nvPr/>
        </p:nvPicPr>
        <p:blipFill>
          <a:blip r:embed="rId2"/>
          <a:stretch>
            <a:fillRect/>
          </a:stretch>
        </p:blipFill>
        <p:spPr>
          <a:xfrm>
            <a:off x="0" y="952500"/>
            <a:ext cx="9144000" cy="4953000"/>
          </a:xfrm>
          <a:prstGeom prst="rect">
            <a:avLst/>
          </a:prstGeom>
        </p:spPr>
      </p:pic>
    </p:spTree>
    <p:extLst>
      <p:ext uri="{BB962C8B-B14F-4D97-AF65-F5344CB8AC3E}">
        <p14:creationId xmlns:p14="http://schemas.microsoft.com/office/powerpoint/2010/main" val="2577400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8245A9-7E6A-4421-A318-7D04B4939133}"/>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9166FD49-7431-471A-BBE5-AE210D7046EA}"/>
              </a:ext>
            </a:extLst>
          </p:cNvPr>
          <p:cNvSpPr>
            <a:spLocks noGrp="1"/>
          </p:cNvSpPr>
          <p:nvPr>
            <p:ph type="title"/>
          </p:nvPr>
        </p:nvSpPr>
        <p:spPr/>
        <p:txBody>
          <a:bodyPr/>
          <a:lstStyle/>
          <a:p>
            <a:endParaRPr lang="en-US"/>
          </a:p>
        </p:txBody>
      </p:sp>
      <p:sp>
        <p:nvSpPr>
          <p:cNvPr id="4" name="Subtitle 3">
            <a:extLst>
              <a:ext uri="{FF2B5EF4-FFF2-40B4-BE49-F238E27FC236}">
                <a16:creationId xmlns:a16="http://schemas.microsoft.com/office/drawing/2014/main" id="{F42D690A-E85F-4CCD-A9E1-0CE306267B59}"/>
              </a:ext>
            </a:extLst>
          </p:cNvPr>
          <p:cNvSpPr>
            <a:spLocks noGrp="1"/>
          </p:cNvSpPr>
          <p:nvPr>
            <p:ph type="subTitle" idx="2"/>
          </p:nvPr>
        </p:nvSpPr>
        <p:spPr/>
        <p:txBody>
          <a:bodyPr/>
          <a:lstStyle/>
          <a:p>
            <a:endParaRPr lang="en-US"/>
          </a:p>
        </p:txBody>
      </p:sp>
      <p:pic>
        <p:nvPicPr>
          <p:cNvPr id="5" name="Picture 4">
            <a:extLst>
              <a:ext uri="{FF2B5EF4-FFF2-40B4-BE49-F238E27FC236}">
                <a16:creationId xmlns:a16="http://schemas.microsoft.com/office/drawing/2014/main" id="{595BA214-5D42-425D-8924-89CDF901B25D}"/>
              </a:ext>
            </a:extLst>
          </p:cNvPr>
          <p:cNvPicPr>
            <a:picLocks noChangeAspect="1"/>
          </p:cNvPicPr>
          <p:nvPr/>
        </p:nvPicPr>
        <p:blipFill>
          <a:blip r:embed="rId2"/>
          <a:stretch>
            <a:fillRect/>
          </a:stretch>
        </p:blipFill>
        <p:spPr>
          <a:xfrm>
            <a:off x="0" y="952500"/>
            <a:ext cx="9144000" cy="4953000"/>
          </a:xfrm>
          <a:prstGeom prst="rect">
            <a:avLst/>
          </a:prstGeom>
        </p:spPr>
      </p:pic>
    </p:spTree>
    <p:extLst>
      <p:ext uri="{BB962C8B-B14F-4D97-AF65-F5344CB8AC3E}">
        <p14:creationId xmlns:p14="http://schemas.microsoft.com/office/powerpoint/2010/main" val="2212822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72BDEA-9C72-4CBE-9BDB-A900024A43CB}"/>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22C14E7D-0D9C-40C7-922D-EEE0A03E8330}"/>
              </a:ext>
            </a:extLst>
          </p:cNvPr>
          <p:cNvSpPr>
            <a:spLocks noGrp="1"/>
          </p:cNvSpPr>
          <p:nvPr>
            <p:ph type="title"/>
          </p:nvPr>
        </p:nvSpPr>
        <p:spPr/>
        <p:txBody>
          <a:bodyPr/>
          <a:lstStyle/>
          <a:p>
            <a:endParaRPr lang="en-US"/>
          </a:p>
        </p:txBody>
      </p:sp>
      <p:sp>
        <p:nvSpPr>
          <p:cNvPr id="4" name="Subtitle 3">
            <a:extLst>
              <a:ext uri="{FF2B5EF4-FFF2-40B4-BE49-F238E27FC236}">
                <a16:creationId xmlns:a16="http://schemas.microsoft.com/office/drawing/2014/main" id="{630E282F-506F-480F-A7A1-C73CB4BD2324}"/>
              </a:ext>
            </a:extLst>
          </p:cNvPr>
          <p:cNvSpPr>
            <a:spLocks noGrp="1"/>
          </p:cNvSpPr>
          <p:nvPr>
            <p:ph type="subTitle" idx="2"/>
          </p:nvPr>
        </p:nvSpPr>
        <p:spPr/>
        <p:txBody>
          <a:bodyPr/>
          <a:lstStyle/>
          <a:p>
            <a:endParaRPr lang="en-US"/>
          </a:p>
        </p:txBody>
      </p:sp>
      <p:pic>
        <p:nvPicPr>
          <p:cNvPr id="5" name="Picture 4">
            <a:extLst>
              <a:ext uri="{FF2B5EF4-FFF2-40B4-BE49-F238E27FC236}">
                <a16:creationId xmlns:a16="http://schemas.microsoft.com/office/drawing/2014/main" id="{5A8B07BD-5408-4666-81F1-59DEA0372FBE}"/>
              </a:ext>
            </a:extLst>
          </p:cNvPr>
          <p:cNvPicPr>
            <a:picLocks noChangeAspect="1"/>
          </p:cNvPicPr>
          <p:nvPr/>
        </p:nvPicPr>
        <p:blipFill>
          <a:blip r:embed="rId2"/>
          <a:stretch>
            <a:fillRect/>
          </a:stretch>
        </p:blipFill>
        <p:spPr>
          <a:xfrm>
            <a:off x="0" y="952500"/>
            <a:ext cx="9144000" cy="4953000"/>
          </a:xfrm>
          <a:prstGeom prst="rect">
            <a:avLst/>
          </a:prstGeom>
        </p:spPr>
      </p:pic>
    </p:spTree>
    <p:extLst>
      <p:ext uri="{BB962C8B-B14F-4D97-AF65-F5344CB8AC3E}">
        <p14:creationId xmlns:p14="http://schemas.microsoft.com/office/powerpoint/2010/main" val="2765239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EC18E0-C9DA-437B-8503-13EBCAD1B2B1}"/>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09E0580E-6407-440F-9CD8-AE2390805CD2}"/>
              </a:ext>
            </a:extLst>
          </p:cNvPr>
          <p:cNvSpPr>
            <a:spLocks noGrp="1"/>
          </p:cNvSpPr>
          <p:nvPr>
            <p:ph type="title"/>
          </p:nvPr>
        </p:nvSpPr>
        <p:spPr/>
        <p:txBody>
          <a:bodyPr/>
          <a:lstStyle/>
          <a:p>
            <a:endParaRPr lang="en-US"/>
          </a:p>
        </p:txBody>
      </p:sp>
      <p:sp>
        <p:nvSpPr>
          <p:cNvPr id="4" name="Subtitle 3">
            <a:extLst>
              <a:ext uri="{FF2B5EF4-FFF2-40B4-BE49-F238E27FC236}">
                <a16:creationId xmlns:a16="http://schemas.microsoft.com/office/drawing/2014/main" id="{DAD5B46A-221D-4D0D-B8E7-EE0EFF8A3436}"/>
              </a:ext>
            </a:extLst>
          </p:cNvPr>
          <p:cNvSpPr>
            <a:spLocks noGrp="1"/>
          </p:cNvSpPr>
          <p:nvPr>
            <p:ph type="subTitle" idx="2"/>
          </p:nvPr>
        </p:nvSpPr>
        <p:spPr/>
        <p:txBody>
          <a:bodyPr/>
          <a:lstStyle/>
          <a:p>
            <a:endParaRPr lang="en-US"/>
          </a:p>
        </p:txBody>
      </p:sp>
      <p:pic>
        <p:nvPicPr>
          <p:cNvPr id="5" name="Picture 4">
            <a:extLst>
              <a:ext uri="{FF2B5EF4-FFF2-40B4-BE49-F238E27FC236}">
                <a16:creationId xmlns:a16="http://schemas.microsoft.com/office/drawing/2014/main" id="{6488437C-95FF-40D2-9FEB-528704315824}"/>
              </a:ext>
            </a:extLst>
          </p:cNvPr>
          <p:cNvPicPr>
            <a:picLocks noChangeAspect="1"/>
          </p:cNvPicPr>
          <p:nvPr/>
        </p:nvPicPr>
        <p:blipFill>
          <a:blip r:embed="rId2"/>
          <a:stretch>
            <a:fillRect/>
          </a:stretch>
        </p:blipFill>
        <p:spPr>
          <a:xfrm>
            <a:off x="0" y="952500"/>
            <a:ext cx="9144000" cy="4953000"/>
          </a:xfrm>
          <a:prstGeom prst="rect">
            <a:avLst/>
          </a:prstGeom>
        </p:spPr>
      </p:pic>
    </p:spTree>
    <p:extLst>
      <p:ext uri="{BB962C8B-B14F-4D97-AF65-F5344CB8AC3E}">
        <p14:creationId xmlns:p14="http://schemas.microsoft.com/office/powerpoint/2010/main" val="3251165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DC2753-B1E5-4D43-B9B3-729DF0C69DFC}"/>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174538F4-ADB3-4996-A374-69A5572F761A}"/>
              </a:ext>
            </a:extLst>
          </p:cNvPr>
          <p:cNvSpPr>
            <a:spLocks noGrp="1"/>
          </p:cNvSpPr>
          <p:nvPr>
            <p:ph type="title"/>
          </p:nvPr>
        </p:nvSpPr>
        <p:spPr/>
        <p:txBody>
          <a:bodyPr/>
          <a:lstStyle/>
          <a:p>
            <a:endParaRPr lang="en-US"/>
          </a:p>
        </p:txBody>
      </p:sp>
      <p:sp>
        <p:nvSpPr>
          <p:cNvPr id="4" name="Subtitle 3">
            <a:extLst>
              <a:ext uri="{FF2B5EF4-FFF2-40B4-BE49-F238E27FC236}">
                <a16:creationId xmlns:a16="http://schemas.microsoft.com/office/drawing/2014/main" id="{B28AFEE1-629A-4590-902C-FCBB8ACCD685}"/>
              </a:ext>
            </a:extLst>
          </p:cNvPr>
          <p:cNvSpPr>
            <a:spLocks noGrp="1"/>
          </p:cNvSpPr>
          <p:nvPr>
            <p:ph type="subTitle" idx="2"/>
          </p:nvPr>
        </p:nvSpPr>
        <p:spPr/>
        <p:txBody>
          <a:bodyPr/>
          <a:lstStyle/>
          <a:p>
            <a:endParaRPr lang="en-US"/>
          </a:p>
        </p:txBody>
      </p:sp>
      <p:pic>
        <p:nvPicPr>
          <p:cNvPr id="5" name="Picture 4">
            <a:extLst>
              <a:ext uri="{FF2B5EF4-FFF2-40B4-BE49-F238E27FC236}">
                <a16:creationId xmlns:a16="http://schemas.microsoft.com/office/drawing/2014/main" id="{24FCF5B2-1A7C-45AF-8B93-047A00147F20}"/>
              </a:ext>
            </a:extLst>
          </p:cNvPr>
          <p:cNvPicPr>
            <a:picLocks noChangeAspect="1"/>
          </p:cNvPicPr>
          <p:nvPr/>
        </p:nvPicPr>
        <p:blipFill>
          <a:blip r:embed="rId2"/>
          <a:stretch>
            <a:fillRect/>
          </a:stretch>
        </p:blipFill>
        <p:spPr>
          <a:xfrm>
            <a:off x="0" y="952500"/>
            <a:ext cx="9144000" cy="4953000"/>
          </a:xfrm>
          <a:prstGeom prst="rect">
            <a:avLst/>
          </a:prstGeom>
        </p:spPr>
      </p:pic>
    </p:spTree>
    <p:extLst>
      <p:ext uri="{BB962C8B-B14F-4D97-AF65-F5344CB8AC3E}">
        <p14:creationId xmlns:p14="http://schemas.microsoft.com/office/powerpoint/2010/main" val="696986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5884B-5996-4523-8058-C370546A35F5}"/>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DBC1DDD9-55AE-4852-A5FC-85B388765262}"/>
              </a:ext>
            </a:extLst>
          </p:cNvPr>
          <p:cNvSpPr>
            <a:spLocks noGrp="1"/>
          </p:cNvSpPr>
          <p:nvPr>
            <p:ph type="title"/>
          </p:nvPr>
        </p:nvSpPr>
        <p:spPr/>
        <p:txBody>
          <a:bodyPr/>
          <a:lstStyle/>
          <a:p>
            <a:endParaRPr lang="en-US"/>
          </a:p>
        </p:txBody>
      </p:sp>
      <p:sp>
        <p:nvSpPr>
          <p:cNvPr id="4" name="Subtitle 3">
            <a:extLst>
              <a:ext uri="{FF2B5EF4-FFF2-40B4-BE49-F238E27FC236}">
                <a16:creationId xmlns:a16="http://schemas.microsoft.com/office/drawing/2014/main" id="{2A3081EC-838F-4B32-8AEE-07D9CA3BE7BD}"/>
              </a:ext>
            </a:extLst>
          </p:cNvPr>
          <p:cNvSpPr>
            <a:spLocks noGrp="1"/>
          </p:cNvSpPr>
          <p:nvPr>
            <p:ph type="subTitle" idx="2"/>
          </p:nvPr>
        </p:nvSpPr>
        <p:spPr/>
        <p:txBody>
          <a:bodyPr/>
          <a:lstStyle/>
          <a:p>
            <a:endParaRPr lang="en-US"/>
          </a:p>
        </p:txBody>
      </p:sp>
      <p:pic>
        <p:nvPicPr>
          <p:cNvPr id="5" name="Picture 4">
            <a:extLst>
              <a:ext uri="{FF2B5EF4-FFF2-40B4-BE49-F238E27FC236}">
                <a16:creationId xmlns:a16="http://schemas.microsoft.com/office/drawing/2014/main" id="{1C0CC749-B79A-4C3A-8783-EA23788A5228}"/>
              </a:ext>
            </a:extLst>
          </p:cNvPr>
          <p:cNvPicPr>
            <a:picLocks noChangeAspect="1"/>
          </p:cNvPicPr>
          <p:nvPr/>
        </p:nvPicPr>
        <p:blipFill>
          <a:blip r:embed="rId2"/>
          <a:stretch>
            <a:fillRect/>
          </a:stretch>
        </p:blipFill>
        <p:spPr>
          <a:xfrm>
            <a:off x="0" y="952500"/>
            <a:ext cx="9144000" cy="4953000"/>
          </a:xfrm>
          <a:prstGeom prst="rect">
            <a:avLst/>
          </a:prstGeom>
        </p:spPr>
      </p:pic>
    </p:spTree>
    <p:extLst>
      <p:ext uri="{BB962C8B-B14F-4D97-AF65-F5344CB8AC3E}">
        <p14:creationId xmlns:p14="http://schemas.microsoft.com/office/powerpoint/2010/main" val="675290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2FB3CF-F2E0-4788-A82F-F0C81605D7D2}"/>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7DA4B8A0-E7EE-4A4D-98DA-DB20E7643F2B}"/>
              </a:ext>
            </a:extLst>
          </p:cNvPr>
          <p:cNvSpPr>
            <a:spLocks noGrp="1"/>
          </p:cNvSpPr>
          <p:nvPr>
            <p:ph type="title"/>
          </p:nvPr>
        </p:nvSpPr>
        <p:spPr/>
        <p:txBody>
          <a:bodyPr/>
          <a:lstStyle/>
          <a:p>
            <a:endParaRPr lang="en-US"/>
          </a:p>
        </p:txBody>
      </p:sp>
      <p:sp>
        <p:nvSpPr>
          <p:cNvPr id="4" name="Subtitle 3">
            <a:extLst>
              <a:ext uri="{FF2B5EF4-FFF2-40B4-BE49-F238E27FC236}">
                <a16:creationId xmlns:a16="http://schemas.microsoft.com/office/drawing/2014/main" id="{75BAF5A8-3966-40CA-8794-035FAC33FEBF}"/>
              </a:ext>
            </a:extLst>
          </p:cNvPr>
          <p:cNvSpPr>
            <a:spLocks noGrp="1"/>
          </p:cNvSpPr>
          <p:nvPr>
            <p:ph type="subTitle" idx="2"/>
          </p:nvPr>
        </p:nvSpPr>
        <p:spPr/>
        <p:txBody>
          <a:bodyPr/>
          <a:lstStyle/>
          <a:p>
            <a:endParaRPr lang="en-US"/>
          </a:p>
        </p:txBody>
      </p:sp>
      <p:pic>
        <p:nvPicPr>
          <p:cNvPr id="5" name="Picture 4">
            <a:extLst>
              <a:ext uri="{FF2B5EF4-FFF2-40B4-BE49-F238E27FC236}">
                <a16:creationId xmlns:a16="http://schemas.microsoft.com/office/drawing/2014/main" id="{DA7D88E0-3686-460C-9E4B-B76C15983FCF}"/>
              </a:ext>
            </a:extLst>
          </p:cNvPr>
          <p:cNvPicPr>
            <a:picLocks noChangeAspect="1"/>
          </p:cNvPicPr>
          <p:nvPr/>
        </p:nvPicPr>
        <p:blipFill>
          <a:blip r:embed="rId2"/>
          <a:stretch>
            <a:fillRect/>
          </a:stretch>
        </p:blipFill>
        <p:spPr>
          <a:xfrm>
            <a:off x="0" y="952500"/>
            <a:ext cx="9144000" cy="4953000"/>
          </a:xfrm>
          <a:prstGeom prst="rect">
            <a:avLst/>
          </a:prstGeom>
        </p:spPr>
      </p:pic>
    </p:spTree>
    <p:extLst>
      <p:ext uri="{BB962C8B-B14F-4D97-AF65-F5344CB8AC3E}">
        <p14:creationId xmlns:p14="http://schemas.microsoft.com/office/powerpoint/2010/main" val="1071594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85C72C7-F556-4FFC-B179-93DA4EDFE87B}"/>
              </a:ext>
            </a:extLst>
          </p:cNvPr>
          <p:cNvSpPr>
            <a:spLocks noGrp="1"/>
          </p:cNvSpPr>
          <p:nvPr>
            <p:ph type="body" idx="1"/>
          </p:nvPr>
        </p:nvSpPr>
        <p:spPr/>
        <p:txBody>
          <a:bodyPr/>
          <a:lstStyle/>
          <a:p>
            <a:r>
              <a:rPr lang="en-US" b="1" dirty="0"/>
              <a:t>13 November 2019 – </a:t>
            </a:r>
            <a:r>
              <a:rPr lang="en-US" dirty="0"/>
              <a:t>All executive branch employees complete at least one form of cybersecurity training.</a:t>
            </a:r>
            <a:endParaRPr lang="en-US" b="1" dirty="0"/>
          </a:p>
          <a:p>
            <a:r>
              <a:rPr lang="en-US" b="1" dirty="0"/>
              <a:t>13 October 2019 – </a:t>
            </a:r>
            <a:r>
              <a:rPr lang="en-US" dirty="0"/>
              <a:t>NLT date for Proof Point modules (Phishing and Ransomware) to be available to executive agencies.</a:t>
            </a:r>
          </a:p>
          <a:p>
            <a:r>
              <a:rPr lang="en-US" b="1" dirty="0"/>
              <a:t>13 September 2019 – </a:t>
            </a:r>
            <a:r>
              <a:rPr lang="en-US" dirty="0"/>
              <a:t>Atos begins loading user and module data into Proof Point system.</a:t>
            </a:r>
          </a:p>
          <a:p>
            <a:r>
              <a:rPr lang="en-US" b="1" dirty="0"/>
              <a:t>22 August – 12 September 2019 – </a:t>
            </a:r>
            <a:r>
              <a:rPr lang="en-US" dirty="0"/>
              <a:t>Notification to agencies and data collection (employee names and e-mail addresses)</a:t>
            </a:r>
            <a:endParaRPr lang="en-US" b="1" dirty="0"/>
          </a:p>
        </p:txBody>
      </p:sp>
      <p:sp>
        <p:nvSpPr>
          <p:cNvPr id="11" name="Subtitle 10">
            <a:extLst>
              <a:ext uri="{FF2B5EF4-FFF2-40B4-BE49-F238E27FC236}">
                <a16:creationId xmlns:a16="http://schemas.microsoft.com/office/drawing/2014/main" id="{188B552F-77C7-4966-8DD5-3689691A7E43}"/>
              </a:ext>
            </a:extLst>
          </p:cNvPr>
          <p:cNvSpPr>
            <a:spLocks noGrp="1"/>
          </p:cNvSpPr>
          <p:nvPr>
            <p:ph type="subTitle" idx="2"/>
          </p:nvPr>
        </p:nvSpPr>
        <p:spPr/>
        <p:txBody>
          <a:bodyPr/>
          <a:lstStyle/>
          <a:p>
            <a:endParaRPr lang="en-US"/>
          </a:p>
        </p:txBody>
      </p:sp>
      <p:sp>
        <p:nvSpPr>
          <p:cNvPr id="9" name="Title 8">
            <a:extLst>
              <a:ext uri="{FF2B5EF4-FFF2-40B4-BE49-F238E27FC236}">
                <a16:creationId xmlns:a16="http://schemas.microsoft.com/office/drawing/2014/main" id="{35ED7222-2F0A-4B22-A072-CF0796B46B30}"/>
              </a:ext>
            </a:extLst>
          </p:cNvPr>
          <p:cNvSpPr>
            <a:spLocks noGrp="1"/>
          </p:cNvSpPr>
          <p:nvPr>
            <p:ph type="title"/>
          </p:nvPr>
        </p:nvSpPr>
        <p:spPr/>
        <p:txBody>
          <a:bodyPr/>
          <a:lstStyle/>
          <a:p>
            <a:r>
              <a:rPr lang="en-US" dirty="0"/>
              <a:t>Mandatory Cyber Training Rollout</a:t>
            </a:r>
          </a:p>
        </p:txBody>
      </p:sp>
      <p:sp>
        <p:nvSpPr>
          <p:cNvPr id="2" name="Slide Number Placeholder 1">
            <a:extLst>
              <a:ext uri="{FF2B5EF4-FFF2-40B4-BE49-F238E27FC236}">
                <a16:creationId xmlns:a16="http://schemas.microsoft.com/office/drawing/2014/main" id="{71E12394-8F7E-4273-B74F-73D0C6BBDA3C}"/>
              </a:ext>
            </a:extLst>
          </p:cNvPr>
          <p:cNvSpPr>
            <a:spLocks noGrp="1"/>
          </p:cNvSpPr>
          <p:nvPr>
            <p:ph type="sldNum" idx="12"/>
          </p:nvPr>
        </p:nvSpPr>
        <p:spPr/>
        <p:txBody>
          <a:bodyPr/>
          <a:lstStyle/>
          <a:p>
            <a:fld id="{00000000-1234-1234-1234-123412341234}" type="slidenum">
              <a:rPr lang="en-US" smtClean="0"/>
              <a:pPr/>
              <a:t>17</a:t>
            </a:fld>
            <a:endParaRPr lang="en-US"/>
          </a:p>
        </p:txBody>
      </p:sp>
    </p:spTree>
    <p:extLst>
      <p:ext uri="{BB962C8B-B14F-4D97-AF65-F5344CB8AC3E}">
        <p14:creationId xmlns:p14="http://schemas.microsoft.com/office/powerpoint/2010/main" val="1873656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08AEB42-FDE0-44BD-AC0B-53EADB3C4668}"/>
              </a:ext>
            </a:extLst>
          </p:cNvPr>
          <p:cNvSpPr>
            <a:spLocks noGrp="1"/>
          </p:cNvSpPr>
          <p:nvPr>
            <p:ph type="body" idx="1"/>
          </p:nvPr>
        </p:nvSpPr>
        <p:spPr/>
        <p:txBody>
          <a:bodyPr/>
          <a:lstStyle/>
          <a:p>
            <a:r>
              <a:rPr lang="en-US" dirty="0"/>
              <a:t>OIS Team:</a:t>
            </a:r>
          </a:p>
          <a:p>
            <a:r>
              <a:rPr lang="en-US" dirty="0"/>
              <a:t>David Allen – CISO</a:t>
            </a:r>
          </a:p>
          <a:p>
            <a:r>
              <a:rPr lang="en-US" b="1" dirty="0"/>
              <a:t>470-270-3218  David.allen@gta.ga.gov</a:t>
            </a:r>
          </a:p>
          <a:p>
            <a:r>
              <a:rPr lang="en-US" dirty="0"/>
              <a:t>Katina Hopper – Cyber Analyst / Critical Infrastructure </a:t>
            </a:r>
          </a:p>
          <a:p>
            <a:r>
              <a:rPr lang="en-US" dirty="0"/>
              <a:t>Anna Abbott – Cyber Analyst / Threat Intelligence</a:t>
            </a:r>
          </a:p>
        </p:txBody>
      </p:sp>
      <p:sp>
        <p:nvSpPr>
          <p:cNvPr id="14" name="Subtitle 13">
            <a:extLst>
              <a:ext uri="{FF2B5EF4-FFF2-40B4-BE49-F238E27FC236}">
                <a16:creationId xmlns:a16="http://schemas.microsoft.com/office/drawing/2014/main" id="{243C6B52-A9AD-4BBC-9732-6845F6BC5F3E}"/>
              </a:ext>
            </a:extLst>
          </p:cNvPr>
          <p:cNvSpPr>
            <a:spLocks noGrp="1"/>
          </p:cNvSpPr>
          <p:nvPr>
            <p:ph type="subTitle" idx="2"/>
          </p:nvPr>
        </p:nvSpPr>
        <p:spPr/>
        <p:txBody>
          <a:bodyPr/>
          <a:lstStyle/>
          <a:p>
            <a:endParaRPr lang="en-US"/>
          </a:p>
        </p:txBody>
      </p:sp>
      <p:sp>
        <p:nvSpPr>
          <p:cNvPr id="12" name="Title 11">
            <a:extLst>
              <a:ext uri="{FF2B5EF4-FFF2-40B4-BE49-F238E27FC236}">
                <a16:creationId xmlns:a16="http://schemas.microsoft.com/office/drawing/2014/main" id="{1C6247B2-F328-4666-B07C-4A22171CD2AE}"/>
              </a:ext>
            </a:extLst>
          </p:cNvPr>
          <p:cNvSpPr>
            <a:spLocks noGrp="1"/>
          </p:cNvSpPr>
          <p:nvPr>
            <p:ph type="title"/>
          </p:nvPr>
        </p:nvSpPr>
        <p:spPr/>
        <p:txBody>
          <a:bodyPr/>
          <a:lstStyle/>
          <a:p>
            <a:r>
              <a:rPr lang="en-US" dirty="0"/>
              <a:t>Contacts</a:t>
            </a:r>
          </a:p>
        </p:txBody>
      </p:sp>
      <p:sp>
        <p:nvSpPr>
          <p:cNvPr id="2" name="Slide Number Placeholder 1">
            <a:extLst>
              <a:ext uri="{FF2B5EF4-FFF2-40B4-BE49-F238E27FC236}">
                <a16:creationId xmlns:a16="http://schemas.microsoft.com/office/drawing/2014/main" id="{4E7D3A1A-6B4A-4A6B-8958-83634F2FA703}"/>
              </a:ext>
            </a:extLst>
          </p:cNvPr>
          <p:cNvSpPr>
            <a:spLocks noGrp="1"/>
          </p:cNvSpPr>
          <p:nvPr>
            <p:ph type="sldNum" idx="12"/>
          </p:nvPr>
        </p:nvSpPr>
        <p:spPr/>
        <p:txBody>
          <a:bodyPr/>
          <a:lstStyle/>
          <a:p>
            <a:fld id="{00000000-1234-1234-1234-123412341234}" type="slidenum">
              <a:rPr lang="en-US" smtClean="0"/>
              <a:pPr/>
              <a:t>18</a:t>
            </a:fld>
            <a:endParaRPr lang="en-US"/>
          </a:p>
        </p:txBody>
      </p:sp>
    </p:spTree>
    <p:extLst>
      <p:ext uri="{BB962C8B-B14F-4D97-AF65-F5344CB8AC3E}">
        <p14:creationId xmlns:p14="http://schemas.microsoft.com/office/powerpoint/2010/main" val="3854278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C6247B2-F328-4666-B07C-4A22171CD2AE}"/>
              </a:ext>
            </a:extLst>
          </p:cNvPr>
          <p:cNvSpPr>
            <a:spLocks noGrp="1"/>
          </p:cNvSpPr>
          <p:nvPr>
            <p:ph type="title"/>
          </p:nvPr>
        </p:nvSpPr>
        <p:spPr/>
        <p:txBody>
          <a:bodyPr/>
          <a:lstStyle/>
          <a:p>
            <a:r>
              <a:rPr lang="en-US" dirty="0"/>
              <a:t>Questions</a:t>
            </a:r>
          </a:p>
        </p:txBody>
      </p:sp>
      <p:sp>
        <p:nvSpPr>
          <p:cNvPr id="2" name="Slide Number Placeholder 1">
            <a:extLst>
              <a:ext uri="{FF2B5EF4-FFF2-40B4-BE49-F238E27FC236}">
                <a16:creationId xmlns:a16="http://schemas.microsoft.com/office/drawing/2014/main" id="{F07A18FC-B4FA-4835-BAF2-BB1C40AABD18}"/>
              </a:ext>
            </a:extLst>
          </p:cNvPr>
          <p:cNvSpPr>
            <a:spLocks noGrp="1"/>
          </p:cNvSpPr>
          <p:nvPr>
            <p:ph type="sldNum" idx="12"/>
          </p:nvPr>
        </p:nvSpPr>
        <p:spPr/>
        <p:txBody>
          <a:bodyPr/>
          <a:lstStyle/>
          <a:p>
            <a:fld id="{00000000-1234-1234-1234-123412341234}" type="slidenum">
              <a:rPr lang="en-US" smtClean="0"/>
              <a:pPr/>
              <a:t>19</a:t>
            </a:fld>
            <a:endParaRPr lang="en-US"/>
          </a:p>
        </p:txBody>
      </p:sp>
    </p:spTree>
    <p:extLst>
      <p:ext uri="{BB962C8B-B14F-4D97-AF65-F5344CB8AC3E}">
        <p14:creationId xmlns:p14="http://schemas.microsoft.com/office/powerpoint/2010/main" val="4005402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42F6AF-D16A-4F08-8380-F7A2CCECCA16}"/>
              </a:ext>
            </a:extLst>
          </p:cNvPr>
          <p:cNvSpPr>
            <a:spLocks noGrp="1"/>
          </p:cNvSpPr>
          <p:nvPr>
            <p:ph type="title"/>
          </p:nvPr>
        </p:nvSpPr>
        <p:spPr>
          <a:xfrm>
            <a:off x="457200" y="307529"/>
            <a:ext cx="8229600" cy="1077218"/>
          </a:xfrm>
          <a:prstGeom prst="rect">
            <a:avLst/>
          </a:prstGeom>
        </p:spPr>
        <p:txBody>
          <a:bodyPr wrap="square">
            <a:spAutoFit/>
          </a:bodyPr>
          <a:lstStyle/>
          <a:p>
            <a:pPr algn="ctr"/>
            <a:r>
              <a:rPr lang="en-US" sz="1800" b="1" dirty="0">
                <a:solidFill>
                  <a:schemeClr val="tx1"/>
                </a:solidFill>
                <a:latin typeface="Arial" panose="020B0604020202020204" pitchFamily="34" charset="0"/>
                <a:cs typeface="Arial" panose="020B0604020202020204" pitchFamily="34" charset="0"/>
              </a:rPr>
              <a:t>Quarterly HR Community Meeting</a:t>
            </a:r>
            <a:br>
              <a:rPr lang="en-US" sz="1800" b="1" dirty="0">
                <a:solidFill>
                  <a:schemeClr val="tx1"/>
                </a:solidFill>
                <a:latin typeface="Arial" panose="020B0604020202020204" pitchFamily="34" charset="0"/>
                <a:cs typeface="Arial" panose="020B0604020202020204" pitchFamily="34" charset="0"/>
              </a:rPr>
            </a:br>
            <a:r>
              <a:rPr lang="en-US" sz="1800" b="1" dirty="0">
                <a:solidFill>
                  <a:schemeClr val="tx1"/>
                </a:solidFill>
                <a:latin typeface="Arial" panose="020B0604020202020204" pitchFamily="34" charset="0"/>
                <a:cs typeface="Arial" panose="020B0604020202020204" pitchFamily="34" charset="0"/>
              </a:rPr>
              <a:t>AGENDA</a:t>
            </a:r>
            <a:br>
              <a:rPr lang="en-US" sz="2000" dirty="0">
                <a:solidFill>
                  <a:schemeClr val="tx1"/>
                </a:solidFill>
                <a:latin typeface="Arial" panose="020B0604020202020204" pitchFamily="34" charset="0"/>
                <a:cs typeface="Arial" panose="020B0604020202020204" pitchFamily="34" charset="0"/>
              </a:rPr>
            </a:br>
            <a:r>
              <a:rPr lang="en-US" sz="1400" b="1" dirty="0">
                <a:solidFill>
                  <a:schemeClr val="tx1"/>
                </a:solidFill>
                <a:latin typeface="Arial" panose="020B0604020202020204" pitchFamily="34" charset="0"/>
                <a:cs typeface="Arial" panose="020B0604020202020204" pitchFamily="34" charset="0"/>
              </a:rPr>
              <a:t>August 20, 2019, 10:00am – 12:00pm</a:t>
            </a:r>
            <a:br>
              <a:rPr lang="en-US" sz="1400" dirty="0">
                <a:solidFill>
                  <a:schemeClr val="tx1"/>
                </a:solidFill>
                <a:latin typeface="Arial" panose="020B0604020202020204" pitchFamily="34" charset="0"/>
                <a:cs typeface="Arial" panose="020B0604020202020204" pitchFamily="34" charset="0"/>
              </a:rPr>
            </a:br>
            <a:r>
              <a:rPr lang="en-US" sz="1400" b="1" dirty="0">
                <a:solidFill>
                  <a:schemeClr val="tx1"/>
                </a:solidFill>
                <a:latin typeface="Arial" panose="020B0604020202020204" pitchFamily="34" charset="0"/>
                <a:cs typeface="Arial" panose="020B0604020202020204" pitchFamily="34" charset="0"/>
              </a:rPr>
              <a:t>Room 1816, 18</a:t>
            </a:r>
            <a:r>
              <a:rPr lang="en-US" sz="1400" b="1" baseline="30000" dirty="0">
                <a:solidFill>
                  <a:schemeClr val="tx1"/>
                </a:solidFill>
                <a:latin typeface="Arial" panose="020B0604020202020204" pitchFamily="34" charset="0"/>
                <a:cs typeface="Arial" panose="020B0604020202020204" pitchFamily="34" charset="0"/>
              </a:rPr>
              <a:t>th</a:t>
            </a:r>
            <a:r>
              <a:rPr lang="en-US" sz="1400" b="1" dirty="0">
                <a:solidFill>
                  <a:schemeClr val="tx1"/>
                </a:solidFill>
                <a:latin typeface="Arial" panose="020B0604020202020204" pitchFamily="34" charset="0"/>
                <a:cs typeface="Arial" panose="020B0604020202020204" pitchFamily="34" charset="0"/>
              </a:rPr>
              <a:t> Floor, West Tower</a:t>
            </a:r>
          </a:p>
        </p:txBody>
      </p:sp>
      <p:sp>
        <p:nvSpPr>
          <p:cNvPr id="6" name="Content Placeholder 5">
            <a:extLst>
              <a:ext uri="{FF2B5EF4-FFF2-40B4-BE49-F238E27FC236}">
                <a16:creationId xmlns:a16="http://schemas.microsoft.com/office/drawing/2014/main" id="{0F418243-9401-4381-AF98-E006C5EFD2CD}"/>
              </a:ext>
            </a:extLst>
          </p:cNvPr>
          <p:cNvSpPr>
            <a:spLocks noGrp="1"/>
          </p:cNvSpPr>
          <p:nvPr>
            <p:ph idx="1"/>
          </p:nvPr>
        </p:nvSpPr>
        <p:spPr>
          <a:xfrm>
            <a:off x="457200" y="1657659"/>
            <a:ext cx="8229600" cy="4924425"/>
          </a:xfrm>
          <a:prstGeom prst="rect">
            <a:avLst/>
          </a:prstGeom>
        </p:spPr>
        <p:txBody>
          <a:bodyPr wrap="square">
            <a:spAutoFit/>
          </a:bodyPr>
          <a:lstStyle/>
          <a:p>
            <a:pPr lvl="0"/>
            <a:r>
              <a:rPr lang="en-US" sz="1600" b="1" i="1" dirty="0">
                <a:solidFill>
                  <a:schemeClr val="tx1"/>
                </a:solidFill>
                <a:latin typeface="Arial" panose="020B0604020202020204" pitchFamily="34" charset="0"/>
                <a:cs typeface="Arial" panose="020B0604020202020204" pitchFamily="34" charset="0"/>
              </a:rPr>
              <a:t>Welcome </a:t>
            </a:r>
            <a:r>
              <a:rPr lang="en-US" sz="1600" b="1" i="1" dirty="0">
                <a:solidFill>
                  <a:schemeClr val="tx1"/>
                </a:solidFill>
              </a:rPr>
              <a:t>					</a:t>
            </a:r>
            <a:r>
              <a:rPr lang="en-US" sz="1600" b="1" i="1" dirty="0">
                <a:solidFill>
                  <a:schemeClr val="tx1"/>
                </a:solidFill>
                <a:latin typeface="Arial" panose="020B0604020202020204" pitchFamily="34" charset="0"/>
                <a:cs typeface="Arial" panose="020B0604020202020204" pitchFamily="34" charset="0"/>
              </a:rPr>
              <a:t>					Al Howell</a:t>
            </a:r>
          </a:p>
          <a:p>
            <a:pPr lvl="0"/>
            <a:endParaRPr lang="en-US" sz="800" b="1" i="1" dirty="0">
              <a:solidFill>
                <a:schemeClr val="tx1"/>
              </a:solidFill>
              <a:latin typeface="Arial" panose="020B0604020202020204" pitchFamily="34" charset="0"/>
              <a:cs typeface="Arial" panose="020B0604020202020204" pitchFamily="34" charset="0"/>
            </a:endParaRPr>
          </a:p>
          <a:p>
            <a:pPr lvl="0"/>
            <a:r>
              <a:rPr lang="en-US" sz="1600" b="1" i="1" dirty="0">
                <a:solidFill>
                  <a:schemeClr val="tx1"/>
                </a:solidFill>
              </a:rPr>
              <a:t>Cyber Security Training							David Allen, Chief 												Information Security Officer, GTA</a:t>
            </a:r>
          </a:p>
          <a:p>
            <a:pPr marL="160020" lvl="0" indent="0">
              <a:buNone/>
            </a:pPr>
            <a:endParaRPr lang="en-US" sz="1600" b="1" i="1" dirty="0">
              <a:solidFill>
                <a:schemeClr val="tx1"/>
              </a:solidFill>
              <a:latin typeface="Arial" panose="020B0604020202020204" pitchFamily="34" charset="0"/>
              <a:cs typeface="Arial" panose="020B0604020202020204" pitchFamily="34" charset="0"/>
            </a:endParaRPr>
          </a:p>
          <a:p>
            <a:pPr lvl="0"/>
            <a:r>
              <a:rPr lang="en-US" sz="1600" b="1" i="1" dirty="0">
                <a:solidFill>
                  <a:schemeClr val="tx1"/>
                </a:solidFill>
              </a:rPr>
              <a:t>Human Trafficking Prevention Training				Al Howell</a:t>
            </a:r>
          </a:p>
          <a:p>
            <a:pPr lvl="0"/>
            <a:endParaRPr lang="en-US" sz="800" b="1" i="1" dirty="0">
              <a:solidFill>
                <a:schemeClr val="tx1"/>
              </a:solidFill>
              <a:latin typeface="Arial" panose="020B0604020202020204" pitchFamily="34" charset="0"/>
              <a:cs typeface="Arial" panose="020B0604020202020204" pitchFamily="34" charset="0"/>
            </a:endParaRPr>
          </a:p>
          <a:p>
            <a:pPr lvl="0"/>
            <a:r>
              <a:rPr lang="en-US" sz="1600" b="1" i="1" dirty="0">
                <a:solidFill>
                  <a:schemeClr val="tx1"/>
                </a:solidFill>
              </a:rPr>
              <a:t>Launching Our 2020 Flexible Benefits Season		Leneequa Morris														Barbara Heard</a:t>
            </a:r>
          </a:p>
          <a:p>
            <a:pPr lvl="0"/>
            <a:r>
              <a:rPr lang="en-US" sz="1600" b="1" i="1" dirty="0">
                <a:solidFill>
                  <a:schemeClr val="tx1"/>
                </a:solidFill>
              </a:rPr>
              <a:t>Preventing Sexual Harassment Update</a:t>
            </a:r>
            <a:r>
              <a:rPr lang="en-US" sz="1600" b="1" i="1" dirty="0">
                <a:solidFill>
                  <a:schemeClr val="tx1"/>
                </a:solidFill>
                <a:latin typeface="Arial" panose="020B0604020202020204" pitchFamily="34" charset="0"/>
                <a:cs typeface="Arial" panose="020B0604020202020204" pitchFamily="34" charset="0"/>
              </a:rPr>
              <a:t>				</a:t>
            </a:r>
            <a:r>
              <a:rPr lang="en-US" sz="1600" b="1" i="1" dirty="0">
                <a:solidFill>
                  <a:schemeClr val="tx1"/>
                </a:solidFill>
              </a:rPr>
              <a:t>Jenna Wiese, Deputy 													Inspector General, OIG</a:t>
            </a:r>
          </a:p>
          <a:p>
            <a:pPr marL="160020" lvl="0" indent="0">
              <a:buNone/>
            </a:pPr>
            <a:r>
              <a:rPr lang="en-US" sz="1600" b="1" i="1" dirty="0">
                <a:solidFill>
                  <a:schemeClr val="tx1"/>
                </a:solidFill>
                <a:latin typeface="Arial" panose="020B0604020202020204" pitchFamily="34" charset="0"/>
                <a:cs typeface="Arial" panose="020B0604020202020204" pitchFamily="34" charset="0"/>
              </a:rPr>
              <a:t>												Al Howell</a:t>
            </a:r>
          </a:p>
          <a:p>
            <a:r>
              <a:rPr lang="en-US" sz="1600" b="1" i="1" dirty="0">
                <a:solidFill>
                  <a:schemeClr val="tx1"/>
                </a:solidFill>
              </a:rPr>
              <a:t>Campus Recruiting Update						Monique Jenkins</a:t>
            </a:r>
            <a:r>
              <a:rPr lang="en-US" sz="1600" b="1" i="1" dirty="0">
                <a:solidFill>
                  <a:schemeClr val="tx1"/>
                </a:solidFill>
                <a:latin typeface="Arial" panose="020B0604020202020204" pitchFamily="34" charset="0"/>
                <a:cs typeface="Arial" panose="020B0604020202020204" pitchFamily="34" charset="0"/>
              </a:rPr>
              <a:t>											</a:t>
            </a:r>
          </a:p>
          <a:p>
            <a:r>
              <a:rPr lang="en-US" sz="1600" b="1" i="1" dirty="0">
                <a:solidFill>
                  <a:schemeClr val="tx1"/>
                </a:solidFill>
              </a:rPr>
              <a:t>Meeting Wrap-up								Al Howell</a:t>
            </a:r>
          </a:p>
          <a:p>
            <a:endParaRPr lang="en-US" sz="1600" b="1" i="1" dirty="0">
              <a:solidFill>
                <a:schemeClr val="tx1"/>
              </a:solidFill>
            </a:endParaRPr>
          </a:p>
          <a:p>
            <a:pPr marL="160020" indent="0" algn="ctr">
              <a:buNone/>
            </a:pPr>
            <a:r>
              <a:rPr lang="en-US" b="1" i="1" dirty="0">
                <a:solidFill>
                  <a:schemeClr val="tx1"/>
                </a:solidFill>
              </a:rPr>
              <a:t>Join us for an informal HR Community lunch in the cafeteria following the meeting.</a:t>
            </a:r>
          </a:p>
        </p:txBody>
      </p:sp>
      <p:sp>
        <p:nvSpPr>
          <p:cNvPr id="2" name="Slide Number Placeholder 1">
            <a:extLst>
              <a:ext uri="{FF2B5EF4-FFF2-40B4-BE49-F238E27FC236}">
                <a16:creationId xmlns:a16="http://schemas.microsoft.com/office/drawing/2014/main" id="{D218B94A-2C7D-4121-8878-4B53A6E59E0A}"/>
              </a:ext>
            </a:extLst>
          </p:cNvPr>
          <p:cNvSpPr>
            <a:spLocks noGrp="1"/>
          </p:cNvSpPr>
          <p:nvPr>
            <p:ph type="sldNum" sz="quarter" idx="12"/>
          </p:nvPr>
        </p:nvSpPr>
        <p:spPr/>
        <p:txBody>
          <a:bodyPr/>
          <a:lstStyle/>
          <a:p>
            <a:fld id="{CCE7EACD-A346-A34B-BBAF-EF458C812BA9}" type="slidenum">
              <a:rPr lang="en-US" smtClean="0"/>
              <a:pPr/>
              <a:t>2</a:t>
            </a:fld>
            <a:endParaRPr lang="en-US" dirty="0"/>
          </a:p>
        </p:txBody>
      </p:sp>
    </p:spTree>
    <p:extLst>
      <p:ext uri="{BB962C8B-B14F-4D97-AF65-F5344CB8AC3E}">
        <p14:creationId xmlns:p14="http://schemas.microsoft.com/office/powerpoint/2010/main" val="2857912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Trafficking Prevention Training	</a:t>
            </a:r>
          </a:p>
        </p:txBody>
      </p:sp>
      <p:sp>
        <p:nvSpPr>
          <p:cNvPr id="3" name="Text Placeholder 2"/>
          <p:cNvSpPr>
            <a:spLocks noGrp="1"/>
          </p:cNvSpPr>
          <p:nvPr>
            <p:ph type="body" sz="quarter" idx="11"/>
          </p:nvPr>
        </p:nvSpPr>
        <p:spPr/>
        <p:txBody>
          <a:bodyPr/>
          <a:lstStyle/>
          <a:p>
            <a:r>
              <a:rPr lang="en-US" dirty="0"/>
              <a:t>Al Howell</a:t>
            </a:r>
          </a:p>
        </p:txBody>
      </p:sp>
    </p:spTree>
    <p:extLst>
      <p:ext uri="{BB962C8B-B14F-4D97-AF65-F5344CB8AC3E}">
        <p14:creationId xmlns:p14="http://schemas.microsoft.com/office/powerpoint/2010/main" val="681282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EE68-0D7E-45CB-A18C-0495D1DBC3CE}"/>
              </a:ext>
            </a:extLst>
          </p:cNvPr>
          <p:cNvSpPr>
            <a:spLocks noGrp="1"/>
          </p:cNvSpPr>
          <p:nvPr>
            <p:ph type="title"/>
          </p:nvPr>
        </p:nvSpPr>
        <p:spPr>
          <a:xfrm>
            <a:off x="628650" y="365125"/>
            <a:ext cx="7886700" cy="1325563"/>
          </a:xfrm>
        </p:spPr>
        <p:txBody>
          <a:bodyPr>
            <a:normAutofit/>
          </a:bodyPr>
          <a:lstStyle/>
          <a:p>
            <a:r>
              <a:rPr lang="en-US" b="1" dirty="0">
                <a:solidFill>
                  <a:schemeClr val="tx1"/>
                </a:solidFill>
              </a:rPr>
              <a:t>Human Trafficking Prevention Training</a:t>
            </a:r>
          </a:p>
        </p:txBody>
      </p:sp>
      <p:graphicFrame>
        <p:nvGraphicFramePr>
          <p:cNvPr id="8" name="Content Placeholder 3">
            <a:extLst>
              <a:ext uri="{FF2B5EF4-FFF2-40B4-BE49-F238E27FC236}">
                <a16:creationId xmlns:a16="http://schemas.microsoft.com/office/drawing/2014/main" id="{B18186D6-83E6-4289-AC9A-45787097D8AE}"/>
              </a:ext>
            </a:extLst>
          </p:cNvPr>
          <p:cNvGraphicFramePr>
            <a:graphicFrameLocks noGrp="1"/>
          </p:cNvGraphicFramePr>
          <p:nvPr>
            <p:ph idx="1"/>
            <p:extLst>
              <p:ext uri="{D42A27DB-BD31-4B8C-83A1-F6EECF244321}">
                <p14:modId xmlns:p14="http://schemas.microsoft.com/office/powerpoint/2010/main" val="244987104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44D4705C-E1C5-4DF4-A3A4-54AB06B07E26}"/>
              </a:ext>
            </a:extLst>
          </p:cNvPr>
          <p:cNvSpPr>
            <a:spLocks noGrp="1"/>
          </p:cNvSpPr>
          <p:nvPr>
            <p:ph type="sldNum" sz="quarter" idx="12"/>
          </p:nvPr>
        </p:nvSpPr>
        <p:spPr/>
        <p:txBody>
          <a:bodyPr/>
          <a:lstStyle/>
          <a:p>
            <a:fld id="{CCE7EACD-A346-A34B-BBAF-EF458C812BA9}" type="slidenum">
              <a:rPr lang="en-US" smtClean="0"/>
              <a:pPr/>
              <a:t>21</a:t>
            </a:fld>
            <a:endParaRPr lang="en-US" dirty="0"/>
          </a:p>
        </p:txBody>
      </p:sp>
    </p:spTree>
    <p:extLst>
      <p:ext uri="{BB962C8B-B14F-4D97-AF65-F5344CB8AC3E}">
        <p14:creationId xmlns:p14="http://schemas.microsoft.com/office/powerpoint/2010/main" val="1573404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Launching Our 2020 Flexible Benefits Season</a:t>
            </a:r>
          </a:p>
        </p:txBody>
      </p:sp>
      <p:sp>
        <p:nvSpPr>
          <p:cNvPr id="3" name="Text Placeholder 2"/>
          <p:cNvSpPr>
            <a:spLocks noGrp="1"/>
          </p:cNvSpPr>
          <p:nvPr>
            <p:ph type="body" sz="quarter" idx="11"/>
          </p:nvPr>
        </p:nvSpPr>
        <p:spPr>
          <a:xfrm>
            <a:off x="457200" y="3568700"/>
            <a:ext cx="8229600" cy="800100"/>
          </a:xfrm>
        </p:spPr>
        <p:txBody>
          <a:bodyPr/>
          <a:lstStyle/>
          <a:p>
            <a:r>
              <a:rPr lang="en-US" dirty="0"/>
              <a:t>Leneequa Morris</a:t>
            </a:r>
          </a:p>
          <a:p>
            <a:r>
              <a:rPr lang="en-US" dirty="0"/>
              <a:t>Barbara Heard</a:t>
            </a:r>
          </a:p>
          <a:p>
            <a:endParaRPr lang="en-US" dirty="0"/>
          </a:p>
          <a:p>
            <a:endParaRPr lang="en-US" dirty="0"/>
          </a:p>
        </p:txBody>
      </p:sp>
    </p:spTree>
    <p:extLst>
      <p:ext uri="{BB962C8B-B14F-4D97-AF65-F5344CB8AC3E}">
        <p14:creationId xmlns:p14="http://schemas.microsoft.com/office/powerpoint/2010/main" val="2780829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vision-bar-footer.jpg">
            <a:extLst>
              <a:ext uri="{FF2B5EF4-FFF2-40B4-BE49-F238E27FC236}">
                <a16:creationId xmlns:a16="http://schemas.microsoft.com/office/drawing/2014/main" id="{02AFDCC5-E708-413C-A2B2-22A63533DA7A}"/>
              </a:ext>
            </a:extLst>
          </p:cNvPr>
          <p:cNvPicPr>
            <a:picLocks noChangeAspect="1"/>
          </p:cNvPicPr>
          <p:nvPr/>
        </p:nvPicPr>
        <p:blipFill>
          <a:blip r:embed="rId3"/>
          <a:stretch>
            <a:fillRect/>
          </a:stretch>
        </p:blipFill>
        <p:spPr>
          <a:xfrm>
            <a:off x="0" y="857251"/>
            <a:ext cx="9151938" cy="52433"/>
          </a:xfrm>
          <a:prstGeom prst="rect">
            <a:avLst/>
          </a:prstGeom>
        </p:spPr>
      </p:pic>
      <p:sp>
        <p:nvSpPr>
          <p:cNvPr id="7" name="Rectangle 6">
            <a:extLst>
              <a:ext uri="{FF2B5EF4-FFF2-40B4-BE49-F238E27FC236}">
                <a16:creationId xmlns:a16="http://schemas.microsoft.com/office/drawing/2014/main" id="{69256EEC-1FDE-474E-8E0D-C8EFC2D835C4}"/>
              </a:ext>
            </a:extLst>
          </p:cNvPr>
          <p:cNvSpPr/>
          <p:nvPr/>
        </p:nvSpPr>
        <p:spPr>
          <a:xfrm>
            <a:off x="7366000" y="5953125"/>
            <a:ext cx="1320800" cy="47625"/>
          </a:xfrm>
          <a:prstGeom prst="rect">
            <a:avLst/>
          </a:prstGeom>
          <a:solidFill>
            <a:srgbClr val="9E2482"/>
          </a:solidFill>
          <a:ln>
            <a:solidFill>
              <a:srgbClr val="9E24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 name="Title 1">
            <a:extLst>
              <a:ext uri="{FF2B5EF4-FFF2-40B4-BE49-F238E27FC236}">
                <a16:creationId xmlns:a16="http://schemas.microsoft.com/office/drawing/2014/main" id="{3A3AD7D0-C458-43AB-8A2E-B15EF2AD2072}"/>
              </a:ext>
            </a:extLst>
          </p:cNvPr>
          <p:cNvSpPr txBox="1">
            <a:spLocks/>
          </p:cNvSpPr>
          <p:nvPr/>
        </p:nvSpPr>
        <p:spPr>
          <a:xfrm>
            <a:off x="96675" y="885826"/>
            <a:ext cx="9047325" cy="56780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pPr defTabSz="685800">
              <a:defRPr/>
            </a:pPr>
            <a:r>
              <a:rPr lang="en-US" sz="3000" dirty="0">
                <a:solidFill>
                  <a:prstClr val="black"/>
                </a:solidFill>
              </a:rPr>
              <a:t>HRA Flexible Benefits Team</a:t>
            </a:r>
          </a:p>
        </p:txBody>
      </p:sp>
      <p:pic>
        <p:nvPicPr>
          <p:cNvPr id="6" name="Picture 5" descr="Edit photo">
            <a:extLst>
              <a:ext uri="{FF2B5EF4-FFF2-40B4-BE49-F238E27FC236}">
                <a16:creationId xmlns:a16="http://schemas.microsoft.com/office/drawing/2014/main" id="{D0E0A1A1-5148-45F9-9021-5305222D7D4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32582" y="2342039"/>
            <a:ext cx="1318712" cy="1300163"/>
          </a:xfrm>
          <a:prstGeom prst="rect">
            <a:avLst/>
          </a:prstGeom>
          <a:noFill/>
          <a:ln>
            <a:solidFill>
              <a:sysClr val="window" lastClr="FFFFFF">
                <a:lumMod val="50000"/>
              </a:sysClr>
            </a:solidFill>
          </a:ln>
        </p:spPr>
      </p:pic>
      <p:pic>
        <p:nvPicPr>
          <p:cNvPr id="9" name="Picture 1" descr="image001">
            <a:extLst>
              <a:ext uri="{FF2B5EF4-FFF2-40B4-BE49-F238E27FC236}">
                <a16:creationId xmlns:a16="http://schemas.microsoft.com/office/drawing/2014/main" id="{68B8D261-C57E-438F-B94A-55EC3CF25A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6074" y="2346905"/>
            <a:ext cx="1339949" cy="1295297"/>
          </a:xfrm>
          <a:prstGeom prst="rect">
            <a:avLst/>
          </a:prstGeom>
          <a:noFill/>
          <a:ln w="9525">
            <a:solidFill>
              <a:sysClr val="window" lastClr="FFFFFF">
                <a:lumMod val="50000"/>
              </a:sysClr>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6F29BE1-137E-44D4-8E36-0A366DA1B357}"/>
              </a:ext>
            </a:extLst>
          </p:cNvPr>
          <p:cNvSpPr txBox="1"/>
          <p:nvPr/>
        </p:nvSpPr>
        <p:spPr>
          <a:xfrm>
            <a:off x="306107" y="3737335"/>
            <a:ext cx="1318712" cy="715581"/>
          </a:xfrm>
          <a:prstGeom prst="rect">
            <a:avLst/>
          </a:prstGeom>
          <a:noFill/>
        </p:spPr>
        <p:txBody>
          <a:bodyPr wrap="square" rtlCol="0">
            <a:spAutoFit/>
          </a:bodyPr>
          <a:lstStyle/>
          <a:p>
            <a:pPr defTabSz="685800">
              <a:defRPr/>
            </a:pPr>
            <a:r>
              <a:rPr lang="en-US" sz="1350" kern="0" dirty="0">
                <a:latin typeface="Arial" panose="020B0604020202020204" pitchFamily="34" charset="0"/>
                <a:cs typeface="Arial" panose="020B0604020202020204" pitchFamily="34" charset="0"/>
              </a:rPr>
              <a:t>Carla Gracen</a:t>
            </a:r>
          </a:p>
          <a:p>
            <a:pPr defTabSz="685800">
              <a:defRPr/>
            </a:pPr>
            <a:r>
              <a:rPr lang="en-US" sz="1350" kern="0" dirty="0">
                <a:latin typeface="Arial" panose="020B0604020202020204" pitchFamily="34" charset="0"/>
                <a:cs typeface="Arial" panose="020B0604020202020204" pitchFamily="34" charset="0"/>
              </a:rPr>
              <a:t>Director</a:t>
            </a:r>
          </a:p>
          <a:p>
            <a:pPr defTabSz="685800">
              <a:defRPr/>
            </a:pPr>
            <a:r>
              <a:rPr lang="en-US" sz="1350" kern="0" dirty="0">
                <a:latin typeface="Arial" panose="020B0604020202020204" pitchFamily="34" charset="0"/>
                <a:cs typeface="Arial" panose="020B0604020202020204" pitchFamily="34" charset="0"/>
              </a:rPr>
              <a:t>404-651-5049</a:t>
            </a:r>
          </a:p>
        </p:txBody>
      </p:sp>
      <p:sp>
        <p:nvSpPr>
          <p:cNvPr id="13" name="TextBox 12">
            <a:extLst>
              <a:ext uri="{FF2B5EF4-FFF2-40B4-BE49-F238E27FC236}">
                <a16:creationId xmlns:a16="http://schemas.microsoft.com/office/drawing/2014/main" id="{D4D74D9C-90C4-4CDA-ADF8-5289A364D5BC}"/>
              </a:ext>
            </a:extLst>
          </p:cNvPr>
          <p:cNvSpPr txBox="1"/>
          <p:nvPr/>
        </p:nvSpPr>
        <p:spPr>
          <a:xfrm>
            <a:off x="3625949" y="3713641"/>
            <a:ext cx="1664562" cy="715581"/>
          </a:xfrm>
          <a:prstGeom prst="rect">
            <a:avLst/>
          </a:prstGeom>
          <a:noFill/>
        </p:spPr>
        <p:txBody>
          <a:bodyPr wrap="square" rtlCol="0">
            <a:spAutoFit/>
          </a:bodyPr>
          <a:lstStyle/>
          <a:p>
            <a:pPr defTabSz="685800">
              <a:defRPr/>
            </a:pPr>
            <a:r>
              <a:rPr lang="en-US" sz="1350" kern="0" dirty="0">
                <a:solidFill>
                  <a:prstClr val="black">
                    <a:lumMod val="65000"/>
                    <a:lumOff val="35000"/>
                  </a:prstClr>
                </a:solidFill>
                <a:latin typeface="Arial" panose="020B0604020202020204" pitchFamily="34" charset="0"/>
                <a:cs typeface="Arial" panose="020B0604020202020204" pitchFamily="34" charset="0"/>
              </a:rPr>
              <a:t> </a:t>
            </a:r>
            <a:r>
              <a:rPr lang="en-US" sz="1350" kern="0" dirty="0">
                <a:latin typeface="Arial" panose="020B0604020202020204" pitchFamily="34" charset="0"/>
                <a:cs typeface="Arial" panose="020B0604020202020204" pitchFamily="34" charset="0"/>
              </a:rPr>
              <a:t>Son Truong</a:t>
            </a:r>
          </a:p>
          <a:p>
            <a:pPr defTabSz="685800">
              <a:defRPr/>
            </a:pPr>
            <a:r>
              <a:rPr lang="en-US" sz="1350" kern="0" dirty="0">
                <a:latin typeface="Arial" panose="020B0604020202020204" pitchFamily="34" charset="0"/>
                <a:cs typeface="Arial" panose="020B0604020202020204" pitchFamily="34" charset="0"/>
              </a:rPr>
              <a:t> Benefits Specialist</a:t>
            </a:r>
          </a:p>
          <a:p>
            <a:pPr defTabSz="685800">
              <a:defRPr/>
            </a:pPr>
            <a:r>
              <a:rPr lang="en-US" sz="1350" kern="0" dirty="0">
                <a:latin typeface="Arial" panose="020B0604020202020204" pitchFamily="34" charset="0"/>
                <a:cs typeface="Arial" panose="020B0604020202020204" pitchFamily="34" charset="0"/>
              </a:rPr>
              <a:t> 404-463-3589</a:t>
            </a:r>
          </a:p>
        </p:txBody>
      </p:sp>
      <p:sp>
        <p:nvSpPr>
          <p:cNvPr id="14" name="TextBox 13">
            <a:extLst>
              <a:ext uri="{FF2B5EF4-FFF2-40B4-BE49-F238E27FC236}">
                <a16:creationId xmlns:a16="http://schemas.microsoft.com/office/drawing/2014/main" id="{C173C343-26A4-4932-9822-8C4C7F607E30}"/>
              </a:ext>
            </a:extLst>
          </p:cNvPr>
          <p:cNvSpPr txBox="1"/>
          <p:nvPr/>
        </p:nvSpPr>
        <p:spPr>
          <a:xfrm>
            <a:off x="7067962" y="3713641"/>
            <a:ext cx="1576675" cy="715581"/>
          </a:xfrm>
          <a:prstGeom prst="rect">
            <a:avLst/>
          </a:prstGeom>
          <a:noFill/>
        </p:spPr>
        <p:txBody>
          <a:bodyPr wrap="square" rtlCol="0">
            <a:spAutoFit/>
          </a:bodyPr>
          <a:lstStyle/>
          <a:p>
            <a:pPr defTabSz="685800">
              <a:defRPr/>
            </a:pPr>
            <a:r>
              <a:rPr lang="en-US" sz="1350" kern="0" dirty="0">
                <a:solidFill>
                  <a:prstClr val="black">
                    <a:lumMod val="65000"/>
                    <a:lumOff val="35000"/>
                  </a:prstClr>
                </a:solidFill>
                <a:latin typeface="Arial" panose="020B0604020202020204" pitchFamily="34" charset="0"/>
                <a:cs typeface="Arial" panose="020B0604020202020204" pitchFamily="34" charset="0"/>
              </a:rPr>
              <a:t> </a:t>
            </a:r>
            <a:r>
              <a:rPr lang="en-US" sz="1350" kern="0" dirty="0">
                <a:latin typeface="Arial" panose="020B0604020202020204" pitchFamily="34" charset="0"/>
                <a:cs typeface="Arial" panose="020B0604020202020204" pitchFamily="34" charset="0"/>
              </a:rPr>
              <a:t>Barbara Heard</a:t>
            </a:r>
          </a:p>
          <a:p>
            <a:pPr defTabSz="685800">
              <a:defRPr/>
            </a:pPr>
            <a:r>
              <a:rPr lang="en-US" sz="1350" kern="0" dirty="0">
                <a:latin typeface="Arial" panose="020B0604020202020204" pitchFamily="34" charset="0"/>
                <a:cs typeface="Arial" panose="020B0604020202020204" pitchFamily="34" charset="0"/>
              </a:rPr>
              <a:t> Benefits Analyst</a:t>
            </a:r>
          </a:p>
          <a:p>
            <a:pPr defTabSz="685800">
              <a:defRPr/>
            </a:pPr>
            <a:r>
              <a:rPr lang="en-US" sz="1350" kern="0" dirty="0">
                <a:latin typeface="Arial" panose="020B0604020202020204" pitchFamily="34" charset="0"/>
                <a:cs typeface="Arial" panose="020B0604020202020204" pitchFamily="34" charset="0"/>
              </a:rPr>
              <a:t> 404-463-2143</a:t>
            </a:r>
          </a:p>
        </p:txBody>
      </p:sp>
      <p:pic>
        <p:nvPicPr>
          <p:cNvPr id="15" name="Picture 2" descr="A person posing for the camera&#10;&#10;Description generated with very high confidence">
            <a:extLst>
              <a:ext uri="{FF2B5EF4-FFF2-40B4-BE49-F238E27FC236}">
                <a16:creationId xmlns:a16="http://schemas.microsoft.com/office/drawing/2014/main" id="{8373E21E-5F0D-4D91-A18A-02E3E38565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6482" y="2346905"/>
            <a:ext cx="1271585" cy="1300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634A466-3C9E-4C55-9FFA-4936CB5791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3221" y="2346906"/>
            <a:ext cx="1339948" cy="1300162"/>
          </a:xfrm>
          <a:prstGeom prst="rect">
            <a:avLst/>
          </a:prstGeom>
        </p:spPr>
      </p:pic>
      <p:sp>
        <p:nvSpPr>
          <p:cNvPr id="18" name="TextBox 17">
            <a:extLst>
              <a:ext uri="{FF2B5EF4-FFF2-40B4-BE49-F238E27FC236}">
                <a16:creationId xmlns:a16="http://schemas.microsoft.com/office/drawing/2014/main" id="{6D148826-D382-4750-8823-83F23CD8789B}"/>
              </a:ext>
            </a:extLst>
          </p:cNvPr>
          <p:cNvSpPr txBox="1"/>
          <p:nvPr/>
        </p:nvSpPr>
        <p:spPr>
          <a:xfrm>
            <a:off x="5403400" y="3713641"/>
            <a:ext cx="1664562" cy="715581"/>
          </a:xfrm>
          <a:prstGeom prst="rect">
            <a:avLst/>
          </a:prstGeom>
          <a:noFill/>
        </p:spPr>
        <p:txBody>
          <a:bodyPr wrap="square" rtlCol="0">
            <a:spAutoFit/>
          </a:bodyPr>
          <a:lstStyle/>
          <a:p>
            <a:pPr defTabSz="685800">
              <a:defRPr/>
            </a:pPr>
            <a:r>
              <a:rPr lang="en-US" sz="1350" kern="0" dirty="0">
                <a:solidFill>
                  <a:prstClr val="black">
                    <a:lumMod val="65000"/>
                    <a:lumOff val="35000"/>
                  </a:prstClr>
                </a:solidFill>
                <a:latin typeface="Arial" panose="020B0604020202020204" pitchFamily="34" charset="0"/>
                <a:cs typeface="Arial" panose="020B0604020202020204" pitchFamily="34" charset="0"/>
              </a:rPr>
              <a:t> </a:t>
            </a:r>
            <a:r>
              <a:rPr lang="en-US" sz="1350" kern="0" dirty="0">
                <a:latin typeface="Arial" panose="020B0604020202020204" pitchFamily="34" charset="0"/>
                <a:cs typeface="Arial" panose="020B0604020202020204" pitchFamily="34" charset="0"/>
              </a:rPr>
              <a:t>Jody Hiyabu</a:t>
            </a:r>
          </a:p>
          <a:p>
            <a:pPr defTabSz="685800">
              <a:defRPr/>
            </a:pPr>
            <a:r>
              <a:rPr lang="en-US" sz="1350" kern="0" dirty="0">
                <a:latin typeface="Arial" panose="020B0604020202020204" pitchFamily="34" charset="0"/>
                <a:cs typeface="Arial" panose="020B0604020202020204" pitchFamily="34" charset="0"/>
              </a:rPr>
              <a:t> Benefits Specialist</a:t>
            </a:r>
          </a:p>
          <a:p>
            <a:pPr defTabSz="685800">
              <a:defRPr/>
            </a:pPr>
            <a:r>
              <a:rPr lang="en-US" sz="1350" kern="0" dirty="0">
                <a:latin typeface="Arial" panose="020B0604020202020204" pitchFamily="34" charset="0"/>
                <a:cs typeface="Arial" panose="020B0604020202020204" pitchFamily="34" charset="0"/>
              </a:rPr>
              <a:t> 404-463-1149</a:t>
            </a:r>
          </a:p>
        </p:txBody>
      </p:sp>
      <p:pic>
        <p:nvPicPr>
          <p:cNvPr id="1027" name="Picture 3" descr="821ca7a5-b08d-4673-85a2-780a3af34e39@namprd09">
            <a:extLst>
              <a:ext uri="{FF2B5EF4-FFF2-40B4-BE49-F238E27FC236}">
                <a16:creationId xmlns:a16="http://schemas.microsoft.com/office/drawing/2014/main" id="{3DB2608C-BB00-4848-B3ED-41EBC4EFB8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117459" y="2273400"/>
            <a:ext cx="1300162" cy="144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4EC41671-FD03-4A06-9EC9-CF279756B914}"/>
              </a:ext>
            </a:extLst>
          </p:cNvPr>
          <p:cNvSpPr txBox="1"/>
          <p:nvPr/>
        </p:nvSpPr>
        <p:spPr>
          <a:xfrm>
            <a:off x="1904941" y="3713640"/>
            <a:ext cx="1664563" cy="715581"/>
          </a:xfrm>
          <a:prstGeom prst="rect">
            <a:avLst/>
          </a:prstGeom>
          <a:noFill/>
        </p:spPr>
        <p:txBody>
          <a:bodyPr wrap="square" rtlCol="0">
            <a:spAutoFit/>
          </a:bodyPr>
          <a:lstStyle/>
          <a:p>
            <a:pPr defTabSz="685800">
              <a:defRPr/>
            </a:pPr>
            <a:r>
              <a:rPr lang="en-US" sz="1350" kern="0" dirty="0">
                <a:solidFill>
                  <a:prstClr val="black">
                    <a:lumMod val="65000"/>
                    <a:lumOff val="35000"/>
                  </a:prstClr>
                </a:solidFill>
                <a:latin typeface="Arial" panose="020B0604020202020204" pitchFamily="34" charset="0"/>
                <a:cs typeface="Arial" panose="020B0604020202020204" pitchFamily="34" charset="0"/>
              </a:rPr>
              <a:t> </a:t>
            </a:r>
            <a:r>
              <a:rPr lang="en-US" sz="1350" kern="0" dirty="0">
                <a:latin typeface="Arial" panose="020B0604020202020204" pitchFamily="34" charset="0"/>
                <a:cs typeface="Arial" panose="020B0604020202020204" pitchFamily="34" charset="0"/>
              </a:rPr>
              <a:t>Leneequa Morris</a:t>
            </a:r>
          </a:p>
          <a:p>
            <a:pPr defTabSz="685800">
              <a:defRPr/>
            </a:pPr>
            <a:r>
              <a:rPr lang="en-US" sz="1350" kern="0" dirty="0">
                <a:latin typeface="Arial" panose="020B0604020202020204" pitchFamily="34" charset="0"/>
                <a:cs typeface="Arial" panose="020B0604020202020204" pitchFamily="34" charset="0"/>
              </a:rPr>
              <a:t> Benefits Manager</a:t>
            </a:r>
          </a:p>
          <a:p>
            <a:pPr defTabSz="685800">
              <a:defRPr/>
            </a:pPr>
            <a:r>
              <a:rPr lang="en-US" sz="1350" kern="0" dirty="0">
                <a:latin typeface="Arial" panose="020B0604020202020204" pitchFamily="34" charset="0"/>
                <a:cs typeface="Arial" panose="020B0604020202020204" pitchFamily="34" charset="0"/>
              </a:rPr>
              <a:t> 404-463-7049</a:t>
            </a:r>
          </a:p>
        </p:txBody>
      </p:sp>
      <p:pic>
        <p:nvPicPr>
          <p:cNvPr id="16" name="Picture 15">
            <a:extLst>
              <a:ext uri="{FF2B5EF4-FFF2-40B4-BE49-F238E27FC236}">
                <a16:creationId xmlns:a16="http://schemas.microsoft.com/office/drawing/2014/main" id="{64C8DCD1-C44C-4EAF-B821-67ADFE81BDAD}"/>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2094327" y="2342038"/>
            <a:ext cx="1318713" cy="1300163"/>
          </a:xfrm>
          <a:prstGeom prst="rect">
            <a:avLst/>
          </a:prstGeom>
          <a:noFill/>
          <a:ln>
            <a:solidFill>
              <a:sysClr val="window" lastClr="FFFFFF">
                <a:lumMod val="50000"/>
              </a:sysClr>
            </a:solidFill>
          </a:ln>
        </p:spPr>
      </p:pic>
      <p:sp>
        <p:nvSpPr>
          <p:cNvPr id="2" name="Slide Number Placeholder 1">
            <a:extLst>
              <a:ext uri="{FF2B5EF4-FFF2-40B4-BE49-F238E27FC236}">
                <a16:creationId xmlns:a16="http://schemas.microsoft.com/office/drawing/2014/main" id="{3DE2E2A2-9F20-48AF-9B26-3D3A1FAA4286}"/>
              </a:ext>
            </a:extLst>
          </p:cNvPr>
          <p:cNvSpPr>
            <a:spLocks noGrp="1"/>
          </p:cNvSpPr>
          <p:nvPr>
            <p:ph type="sldNum" sz="quarter" idx="12"/>
          </p:nvPr>
        </p:nvSpPr>
        <p:spPr/>
        <p:txBody>
          <a:bodyPr/>
          <a:lstStyle/>
          <a:p>
            <a:fld id="{42F278E8-EAD3-4AF6-88BB-46BDB459C264}" type="slidenum">
              <a:rPr lang="en-US" smtClean="0">
                <a:solidFill>
                  <a:prstClr val="black">
                    <a:tint val="75000"/>
                  </a:prstClr>
                </a:solidFill>
              </a:rPr>
              <a:pPr/>
              <a:t>23</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30709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E47DD-B51A-46A2-BE90-D8BD866CF7A3}"/>
              </a:ext>
            </a:extLst>
          </p:cNvPr>
          <p:cNvSpPr>
            <a:spLocks noGrp="1"/>
          </p:cNvSpPr>
          <p:nvPr>
            <p:ph type="title"/>
          </p:nvPr>
        </p:nvSpPr>
        <p:spPr>
          <a:xfrm>
            <a:off x="457200" y="274638"/>
            <a:ext cx="8229600" cy="1143000"/>
          </a:xfrm>
        </p:spPr>
        <p:txBody>
          <a:bodyPr/>
          <a:lstStyle/>
          <a:p>
            <a:r>
              <a:rPr lang="en-US" dirty="0">
                <a:solidFill>
                  <a:schemeClr val="tx1"/>
                </a:solidFill>
              </a:rPr>
              <a:t>Open Enrollment Metrics for Plan Year 2019</a:t>
            </a:r>
          </a:p>
        </p:txBody>
      </p:sp>
      <p:sp>
        <p:nvSpPr>
          <p:cNvPr id="3" name="Content Placeholder 2">
            <a:extLst>
              <a:ext uri="{FF2B5EF4-FFF2-40B4-BE49-F238E27FC236}">
                <a16:creationId xmlns:a16="http://schemas.microsoft.com/office/drawing/2014/main" id="{01F14EFF-4AA4-433C-94A7-BFE95C2A014C}"/>
              </a:ext>
            </a:extLst>
          </p:cNvPr>
          <p:cNvSpPr>
            <a:spLocks noGrp="1"/>
          </p:cNvSpPr>
          <p:nvPr>
            <p:ph idx="1"/>
          </p:nvPr>
        </p:nvSpPr>
        <p:spPr>
          <a:xfrm>
            <a:off x="416859" y="1250576"/>
            <a:ext cx="8269941" cy="5332786"/>
          </a:xfrm>
        </p:spPr>
        <p:txBody>
          <a:bodyPr>
            <a:noAutofit/>
          </a:bodyPr>
          <a:lstStyle/>
          <a:p>
            <a:endParaRPr lang="en-US" dirty="0"/>
          </a:p>
          <a:p>
            <a:pPr marL="16002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1800" dirty="0">
                <a:solidFill>
                  <a:schemeClr val="tx1"/>
                </a:solidFill>
              </a:rPr>
              <a:t>141,241 eligible participants (i.e. Actives, Retirees, Unpaid LOA, COBRA)</a:t>
            </a:r>
          </a:p>
          <a:p>
            <a:pPr marL="160020" indent="0">
              <a:buNone/>
            </a:pPr>
            <a:endParaRPr lang="en-US" sz="1800" dirty="0"/>
          </a:p>
          <a:p>
            <a:pPr>
              <a:buFont typeface="Wingdings" panose="05000000000000000000" pitchFamily="2" charset="2"/>
              <a:buChar char="§"/>
            </a:pPr>
            <a:r>
              <a:rPr lang="en-US" sz="1800" dirty="0">
                <a:solidFill>
                  <a:schemeClr val="tx1"/>
                </a:solidFill>
              </a:rPr>
              <a:t>128,036 participants enrolled in at least 1 Plan Option       </a:t>
            </a:r>
          </a:p>
          <a:p>
            <a:pPr lvl="1">
              <a:buFont typeface="Wingdings" panose="05000000000000000000" pitchFamily="2" charset="2"/>
              <a:buChar char="§"/>
            </a:pPr>
            <a:endParaRPr lang="en-US" dirty="0">
              <a:solidFill>
                <a:schemeClr val="tx1"/>
              </a:solidFill>
            </a:endParaRPr>
          </a:p>
          <a:p>
            <a:pPr lvl="1">
              <a:buFont typeface="Wingdings" panose="05000000000000000000" pitchFamily="2" charset="2"/>
              <a:buChar char="§"/>
            </a:pPr>
            <a:endParaRPr lang="en-US" dirty="0">
              <a:solidFill>
                <a:schemeClr val="tx1"/>
              </a:solidFill>
            </a:endParaRPr>
          </a:p>
          <a:p>
            <a:pPr lvl="1">
              <a:buFont typeface="Wingdings" panose="05000000000000000000" pitchFamily="2" charset="2"/>
              <a:buChar char="§"/>
            </a:pPr>
            <a:endParaRPr lang="en-US" dirty="0">
              <a:solidFill>
                <a:schemeClr val="tx1"/>
              </a:solidFill>
            </a:endParaRPr>
          </a:p>
        </p:txBody>
      </p:sp>
      <p:sp>
        <p:nvSpPr>
          <p:cNvPr id="4" name="Slide Number Placeholder 3">
            <a:extLst>
              <a:ext uri="{FF2B5EF4-FFF2-40B4-BE49-F238E27FC236}">
                <a16:creationId xmlns:a16="http://schemas.microsoft.com/office/drawing/2014/main" id="{76F598BC-C324-4E24-AF55-EBFBCD329BD2}"/>
              </a:ext>
            </a:extLst>
          </p:cNvPr>
          <p:cNvSpPr>
            <a:spLocks noGrp="1"/>
          </p:cNvSpPr>
          <p:nvPr>
            <p:ph type="sldNum" sz="quarter" idx="12"/>
          </p:nvPr>
        </p:nvSpPr>
        <p:spPr>
          <a:xfrm>
            <a:off x="7366000" y="6356350"/>
            <a:ext cx="1320800" cy="365125"/>
          </a:xfrm>
        </p:spPr>
        <p:txBody>
          <a:bodyPr/>
          <a:lstStyle/>
          <a:p>
            <a:fld id="{CCE7EACD-A346-A34B-BBAF-EF458C812BA9}" type="slidenum">
              <a:rPr lang="en-US" smtClean="0"/>
              <a:pPr/>
              <a:t>24</a:t>
            </a:fld>
            <a:endParaRPr lang="en-US" dirty="0"/>
          </a:p>
        </p:txBody>
      </p:sp>
      <p:graphicFrame>
        <p:nvGraphicFramePr>
          <p:cNvPr id="18" name="Chart 17">
            <a:extLst>
              <a:ext uri="{FF2B5EF4-FFF2-40B4-BE49-F238E27FC236}">
                <a16:creationId xmlns:a16="http://schemas.microsoft.com/office/drawing/2014/main" id="{D6CEF17B-683F-4EA3-A733-7C6A989162CB}"/>
              </a:ext>
            </a:extLst>
          </p:cNvPr>
          <p:cNvGraphicFramePr>
            <a:graphicFrameLocks/>
          </p:cNvGraphicFramePr>
          <p:nvPr/>
        </p:nvGraphicFramePr>
        <p:xfrm>
          <a:off x="928687" y="1417639"/>
          <a:ext cx="7272337" cy="33829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a:extLst>
              <a:ext uri="{FF2B5EF4-FFF2-40B4-BE49-F238E27FC236}">
                <a16:creationId xmlns:a16="http://schemas.microsoft.com/office/drawing/2014/main" id="{D6CEF17B-683F-4EA3-A733-7C6A989162CB}"/>
              </a:ext>
            </a:extLst>
          </p:cNvPr>
          <p:cNvGraphicFramePr>
            <a:graphicFrameLocks/>
          </p:cNvGraphicFramePr>
          <p:nvPr/>
        </p:nvGraphicFramePr>
        <p:xfrm>
          <a:off x="942976" y="1804988"/>
          <a:ext cx="6937000" cy="32480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0272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18713-215D-4931-98B0-632DB7486E93}"/>
              </a:ext>
            </a:extLst>
          </p:cNvPr>
          <p:cNvSpPr>
            <a:spLocks noGrp="1"/>
          </p:cNvSpPr>
          <p:nvPr>
            <p:ph type="title"/>
          </p:nvPr>
        </p:nvSpPr>
        <p:spPr>
          <a:xfrm>
            <a:off x="491490" y="365125"/>
            <a:ext cx="4080510" cy="1692794"/>
          </a:xfrm>
        </p:spPr>
        <p:txBody>
          <a:bodyPr>
            <a:normAutofit/>
          </a:bodyPr>
          <a:lstStyle/>
          <a:p>
            <a:r>
              <a:rPr lang="en-US" dirty="0">
                <a:solidFill>
                  <a:schemeClr val="tx1"/>
                </a:solidFill>
              </a:rPr>
              <a:t>2019 Open Enrollment for 2020 Plan Year	</a:t>
            </a:r>
          </a:p>
        </p:txBody>
      </p:sp>
      <p:sp>
        <p:nvSpPr>
          <p:cNvPr id="11" name="Content Placeholder 10">
            <a:extLst>
              <a:ext uri="{FF2B5EF4-FFF2-40B4-BE49-F238E27FC236}">
                <a16:creationId xmlns:a16="http://schemas.microsoft.com/office/drawing/2014/main" id="{ADE5EC1B-845B-49F1-8CCA-F2DD277ADC1D}"/>
              </a:ext>
            </a:extLst>
          </p:cNvPr>
          <p:cNvSpPr>
            <a:spLocks noGrp="1"/>
          </p:cNvSpPr>
          <p:nvPr>
            <p:ph idx="1"/>
          </p:nvPr>
        </p:nvSpPr>
        <p:spPr>
          <a:xfrm>
            <a:off x="225083" y="2575034"/>
            <a:ext cx="4587343" cy="3462228"/>
          </a:xfrm>
        </p:spPr>
        <p:txBody>
          <a:bodyPr>
            <a:normAutofit lnSpcReduction="10000"/>
          </a:bodyPr>
          <a:lstStyle/>
          <a:p>
            <a:pPr marL="160020" indent="0">
              <a:lnSpc>
                <a:spcPct val="90000"/>
              </a:lnSpc>
              <a:buNone/>
            </a:pPr>
            <a:r>
              <a:rPr lang="en-US" sz="1800" dirty="0">
                <a:solidFill>
                  <a:schemeClr val="tx1"/>
                </a:solidFill>
              </a:rPr>
              <a:t>October 21, 2019 at 12:00 a.m. ET and ends November 8, 2019 at 11:59 p.m. ET</a:t>
            </a:r>
          </a:p>
          <a:p>
            <a:pPr marL="160020" indent="0">
              <a:lnSpc>
                <a:spcPct val="90000"/>
              </a:lnSpc>
              <a:buNone/>
            </a:pPr>
            <a:endParaRPr lang="en-US" sz="1500" dirty="0"/>
          </a:p>
          <a:p>
            <a:pPr marL="160020" indent="0">
              <a:lnSpc>
                <a:spcPct val="90000"/>
              </a:lnSpc>
              <a:buNone/>
            </a:pPr>
            <a:r>
              <a:rPr lang="en-US" sz="1800" dirty="0">
                <a:solidFill>
                  <a:schemeClr val="tx1"/>
                </a:solidFill>
              </a:rPr>
              <a:t>During Open Enrollment, eligible active employees may:</a:t>
            </a:r>
          </a:p>
          <a:p>
            <a:pPr lvl="0">
              <a:lnSpc>
                <a:spcPct val="90000"/>
              </a:lnSpc>
            </a:pPr>
            <a:r>
              <a:rPr lang="en-US" sz="1800" dirty="0">
                <a:solidFill>
                  <a:schemeClr val="tx1"/>
                </a:solidFill>
              </a:rPr>
              <a:t>Enroll in Flexible Benefits coverage</a:t>
            </a:r>
          </a:p>
          <a:p>
            <a:pPr lvl="0">
              <a:lnSpc>
                <a:spcPct val="90000"/>
              </a:lnSpc>
            </a:pPr>
            <a:r>
              <a:rPr lang="en-US" sz="1800" dirty="0">
                <a:solidFill>
                  <a:schemeClr val="tx1"/>
                </a:solidFill>
              </a:rPr>
              <a:t>Change Plan Option and/or Vendor </a:t>
            </a:r>
          </a:p>
          <a:p>
            <a:pPr lvl="0">
              <a:lnSpc>
                <a:spcPct val="90000"/>
              </a:lnSpc>
            </a:pPr>
            <a:r>
              <a:rPr lang="en-US" sz="1800" dirty="0">
                <a:solidFill>
                  <a:schemeClr val="tx1"/>
                </a:solidFill>
              </a:rPr>
              <a:t>Enroll eligible dependents</a:t>
            </a:r>
          </a:p>
          <a:p>
            <a:pPr lvl="0">
              <a:lnSpc>
                <a:spcPct val="90000"/>
              </a:lnSpc>
            </a:pPr>
            <a:r>
              <a:rPr lang="en-US" sz="1800" dirty="0">
                <a:solidFill>
                  <a:schemeClr val="tx1"/>
                </a:solidFill>
              </a:rPr>
              <a:t>Drop covered dependents</a:t>
            </a:r>
          </a:p>
          <a:p>
            <a:pPr lvl="0">
              <a:lnSpc>
                <a:spcPct val="90000"/>
              </a:lnSpc>
            </a:pPr>
            <a:r>
              <a:rPr lang="en-US" sz="1800" dirty="0">
                <a:solidFill>
                  <a:schemeClr val="tx1"/>
                </a:solidFill>
              </a:rPr>
              <a:t>Decrease or increase coverage tier</a:t>
            </a:r>
          </a:p>
          <a:p>
            <a:pPr lvl="0">
              <a:lnSpc>
                <a:spcPct val="90000"/>
              </a:lnSpc>
            </a:pPr>
            <a:r>
              <a:rPr lang="en-US" sz="1800" dirty="0">
                <a:solidFill>
                  <a:schemeClr val="tx1"/>
                </a:solidFill>
              </a:rPr>
              <a:t>Discontinue Flexible Benefits plan option(s)</a:t>
            </a:r>
          </a:p>
          <a:p>
            <a:pPr marL="160020" indent="0">
              <a:lnSpc>
                <a:spcPct val="90000"/>
              </a:lnSpc>
              <a:buNone/>
            </a:pPr>
            <a:endParaRPr lang="en-US" sz="1500" dirty="0"/>
          </a:p>
        </p:txBody>
      </p:sp>
      <p:pic>
        <p:nvPicPr>
          <p:cNvPr id="9" name="Content Placeholder 5" descr="A red stop sign sitting on the side of the street&#10;&#10;Description automatically generated">
            <a:extLst>
              <a:ext uri="{FF2B5EF4-FFF2-40B4-BE49-F238E27FC236}">
                <a16:creationId xmlns:a16="http://schemas.microsoft.com/office/drawing/2014/main" id="{62EFC571-1B76-4B05-9822-5B50E49E480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5194" r="8720" b="-1"/>
          <a:stretch/>
        </p:blipFill>
        <p:spPr>
          <a:xfrm>
            <a:off x="4812427" y="10"/>
            <a:ext cx="4331572"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3" name="Slide Number Placeholder 2">
            <a:extLst>
              <a:ext uri="{FF2B5EF4-FFF2-40B4-BE49-F238E27FC236}">
                <a16:creationId xmlns:a16="http://schemas.microsoft.com/office/drawing/2014/main" id="{606DAD5D-F77A-4ABB-BA13-D7AB5BCD4880}"/>
              </a:ext>
            </a:extLst>
          </p:cNvPr>
          <p:cNvSpPr>
            <a:spLocks noGrp="1"/>
          </p:cNvSpPr>
          <p:nvPr>
            <p:ph type="sldNum" sz="quarter" idx="12"/>
          </p:nvPr>
        </p:nvSpPr>
        <p:spPr/>
        <p:txBody>
          <a:bodyPr/>
          <a:lstStyle/>
          <a:p>
            <a:fld id="{CCE7EACD-A346-A34B-BBAF-EF458C812BA9}" type="slidenum">
              <a:rPr lang="en-US" smtClean="0"/>
              <a:pPr/>
              <a:t>25</a:t>
            </a:fld>
            <a:endParaRPr lang="en-US" dirty="0"/>
          </a:p>
        </p:txBody>
      </p:sp>
    </p:spTree>
    <p:extLst>
      <p:ext uri="{BB962C8B-B14F-4D97-AF65-F5344CB8AC3E}">
        <p14:creationId xmlns:p14="http://schemas.microsoft.com/office/powerpoint/2010/main" val="1377335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08A20-31BB-4D9A-9FA9-CC678A5D38E4}"/>
              </a:ext>
            </a:extLst>
          </p:cNvPr>
          <p:cNvSpPr>
            <a:spLocks noGrp="1"/>
          </p:cNvSpPr>
          <p:nvPr>
            <p:ph type="title"/>
          </p:nvPr>
        </p:nvSpPr>
        <p:spPr/>
        <p:txBody>
          <a:bodyPr/>
          <a:lstStyle/>
          <a:p>
            <a:pPr algn="ctr"/>
            <a:r>
              <a:rPr lang="en-US" dirty="0">
                <a:solidFill>
                  <a:schemeClr val="tx1"/>
                </a:solidFill>
              </a:rPr>
              <a:t>2020 Flexible Benefits Vendors</a:t>
            </a:r>
          </a:p>
        </p:txBody>
      </p:sp>
      <p:pic>
        <p:nvPicPr>
          <p:cNvPr id="5" name="Content Placeholder 4" descr="http://www.cignadentalplans.com/wp-content/uploads/2015/06/logo-cigna1.png">
            <a:hlinkClick r:id="rId2"/>
            <a:extLst>
              <a:ext uri="{FF2B5EF4-FFF2-40B4-BE49-F238E27FC236}">
                <a16:creationId xmlns:a16="http://schemas.microsoft.com/office/drawing/2014/main" id="{681AB336-C42B-42AA-A837-6E21B946C266}"/>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27004" y="2112016"/>
            <a:ext cx="1287496" cy="336682"/>
          </a:xfrm>
          <a:prstGeom prst="rect">
            <a:avLst/>
          </a:prstGeom>
          <a:noFill/>
          <a:ln>
            <a:noFill/>
          </a:ln>
        </p:spPr>
      </p:pic>
      <p:pic>
        <p:nvPicPr>
          <p:cNvPr id="6" name="irc_mi" descr="https://canew.global.ssl.fastly.net/files/logos/delta-dental-plans-association_logo_5829.jpg">
            <a:hlinkClick r:id="rId4"/>
            <a:extLst>
              <a:ext uri="{FF2B5EF4-FFF2-40B4-BE49-F238E27FC236}">
                <a16:creationId xmlns:a16="http://schemas.microsoft.com/office/drawing/2014/main" id="{DFF27131-BC12-4DE6-805E-9FF565A8A06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0756" y="2126227"/>
            <a:ext cx="1793081" cy="359093"/>
          </a:xfrm>
          <a:prstGeom prst="rect">
            <a:avLst/>
          </a:prstGeom>
          <a:noFill/>
          <a:ln>
            <a:noFill/>
          </a:ln>
        </p:spPr>
      </p:pic>
      <p:grpSp>
        <p:nvGrpSpPr>
          <p:cNvPr id="7" name="Group 6">
            <a:extLst>
              <a:ext uri="{FF2B5EF4-FFF2-40B4-BE49-F238E27FC236}">
                <a16:creationId xmlns:a16="http://schemas.microsoft.com/office/drawing/2014/main" id="{6C47ACA2-F80F-472D-9B1A-39A25525E782}"/>
              </a:ext>
            </a:extLst>
          </p:cNvPr>
          <p:cNvGrpSpPr/>
          <p:nvPr/>
        </p:nvGrpSpPr>
        <p:grpSpPr>
          <a:xfrm>
            <a:off x="4683109" y="2122881"/>
            <a:ext cx="2206022" cy="371475"/>
            <a:chOff x="6863647" y="2453593"/>
            <a:chExt cx="2941363" cy="495300"/>
          </a:xfrm>
        </p:grpSpPr>
        <p:pic>
          <p:nvPicPr>
            <p:cNvPr id="8" name="irc_mi" descr="http://www.conferenceny.com/uploads/logos/logo_standard.gif">
              <a:hlinkClick r:id="rId6"/>
              <a:extLst>
                <a:ext uri="{FF2B5EF4-FFF2-40B4-BE49-F238E27FC236}">
                  <a16:creationId xmlns:a16="http://schemas.microsoft.com/office/drawing/2014/main" id="{0CA7A9B3-C85D-4674-A25E-31DEE64FD53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3647" y="2453593"/>
              <a:ext cx="765810" cy="495300"/>
            </a:xfrm>
            <a:prstGeom prst="rect">
              <a:avLst/>
            </a:prstGeom>
            <a:noFill/>
            <a:ln>
              <a:noFill/>
            </a:ln>
          </p:spPr>
        </p:pic>
        <p:sp>
          <p:nvSpPr>
            <p:cNvPr id="9" name="Rectangle 8">
              <a:extLst>
                <a:ext uri="{FF2B5EF4-FFF2-40B4-BE49-F238E27FC236}">
                  <a16:creationId xmlns:a16="http://schemas.microsoft.com/office/drawing/2014/main" id="{C8067041-3035-43F1-A820-839A76567CAE}"/>
                </a:ext>
              </a:extLst>
            </p:cNvPr>
            <p:cNvSpPr/>
            <p:nvPr/>
          </p:nvSpPr>
          <p:spPr>
            <a:xfrm>
              <a:off x="7629456" y="2527540"/>
              <a:ext cx="2175554" cy="400109"/>
            </a:xfrm>
            <a:prstGeom prst="rect">
              <a:avLst/>
            </a:prstGeom>
          </p:spPr>
          <p:txBody>
            <a:bodyPr wrap="none">
              <a:spAutoFit/>
            </a:bodyPr>
            <a:lstStyle/>
            <a:p>
              <a:pPr defTabSz="685800">
                <a:defRPr/>
              </a:pPr>
              <a:r>
                <a:rPr lang="en-US" sz="135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Long Term Disability</a:t>
              </a:r>
              <a:endParaRPr lang="en-US" sz="1350" dirty="0">
                <a:solidFill>
                  <a:prstClr val="black"/>
                </a:solidFill>
                <a:latin typeface="Calibri" panose="020F0502020204030204"/>
              </a:endParaRPr>
            </a:p>
          </p:txBody>
        </p:sp>
      </p:grpSp>
      <p:pic>
        <p:nvPicPr>
          <p:cNvPr id="10" name="irc_mi" descr="http://11284-presscdn-0-40.pagely.netdna-cdn.com/wp-content/uploads/2014/01/Unum-logo.jpg">
            <a:hlinkClick r:id="rId8"/>
            <a:extLst>
              <a:ext uri="{FF2B5EF4-FFF2-40B4-BE49-F238E27FC236}">
                <a16:creationId xmlns:a16="http://schemas.microsoft.com/office/drawing/2014/main" id="{A8463A4D-8DCC-4972-9E19-A91B0DD68266}"/>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05497" y="2107240"/>
            <a:ext cx="1071563" cy="346234"/>
          </a:xfrm>
          <a:prstGeom prst="rect">
            <a:avLst/>
          </a:prstGeom>
          <a:noFill/>
          <a:ln>
            <a:noFill/>
          </a:ln>
        </p:spPr>
      </p:pic>
      <p:pic>
        <p:nvPicPr>
          <p:cNvPr id="11" name="Picture 10">
            <a:extLst>
              <a:ext uri="{FF2B5EF4-FFF2-40B4-BE49-F238E27FC236}">
                <a16:creationId xmlns:a16="http://schemas.microsoft.com/office/drawing/2014/main" id="{43B78614-C330-4228-8151-AA1F7AAC385B}"/>
              </a:ext>
            </a:extLst>
          </p:cNvPr>
          <p:cNvPicPr>
            <a:picLocks noChangeAspect="1"/>
          </p:cNvPicPr>
          <p:nvPr/>
        </p:nvPicPr>
        <p:blipFill>
          <a:blip r:embed="rId10"/>
          <a:stretch>
            <a:fillRect/>
          </a:stretch>
        </p:blipFill>
        <p:spPr>
          <a:xfrm>
            <a:off x="602273" y="3295088"/>
            <a:ext cx="985838" cy="614363"/>
          </a:xfrm>
          <a:prstGeom prst="rect">
            <a:avLst/>
          </a:prstGeom>
        </p:spPr>
      </p:pic>
      <p:sp>
        <p:nvSpPr>
          <p:cNvPr id="12" name="Rectangle 11">
            <a:extLst>
              <a:ext uri="{FF2B5EF4-FFF2-40B4-BE49-F238E27FC236}">
                <a16:creationId xmlns:a16="http://schemas.microsoft.com/office/drawing/2014/main" id="{BCF8D544-A233-428E-8FFD-14C091783939}"/>
              </a:ext>
            </a:extLst>
          </p:cNvPr>
          <p:cNvSpPr/>
          <p:nvPr/>
        </p:nvSpPr>
        <p:spPr>
          <a:xfrm>
            <a:off x="2115934" y="3246023"/>
            <a:ext cx="6283064" cy="923330"/>
          </a:xfrm>
          <a:prstGeom prst="rect">
            <a:avLst/>
          </a:prstGeom>
        </p:spPr>
        <p:txBody>
          <a:bodyPr wrap="square">
            <a:spAutoFit/>
          </a:bodyPr>
          <a:lstStyle/>
          <a:p>
            <a:pPr defTabSz="685800">
              <a:defRPr/>
            </a:pPr>
            <a:r>
              <a:rPr lang="en-US" sz="4050" dirty="0">
                <a:solidFill>
                  <a:srgbClr val="92D050"/>
                </a:solidFill>
                <a:latin typeface="Calibri" panose="020F0502020204030204"/>
              </a:rPr>
              <a:t>   Alight 	</a:t>
            </a:r>
          </a:p>
          <a:p>
            <a:pPr defTabSz="685800">
              <a:defRPr/>
            </a:pPr>
            <a:endParaRPr lang="en-US" sz="1350" dirty="0">
              <a:solidFill>
                <a:srgbClr val="A10082"/>
              </a:solidFill>
              <a:latin typeface="Calibri" panose="020F0502020204030204"/>
            </a:endParaRPr>
          </a:p>
        </p:txBody>
      </p:sp>
      <p:pic>
        <p:nvPicPr>
          <p:cNvPr id="13" name="irc_mi" descr="https://dps.georgia.gov/sites/dps.georgia.gov/files/Aflac.jpg">
            <a:hlinkClick r:id="rId11"/>
            <a:extLst>
              <a:ext uri="{FF2B5EF4-FFF2-40B4-BE49-F238E27FC236}">
                <a16:creationId xmlns:a16="http://schemas.microsoft.com/office/drawing/2014/main" id="{251CD0A1-6059-401E-B3F4-3A8EA02241CC}"/>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40571" y="3429000"/>
            <a:ext cx="1401413" cy="415766"/>
          </a:xfrm>
          <a:prstGeom prst="rect">
            <a:avLst/>
          </a:prstGeom>
          <a:noFill/>
          <a:ln>
            <a:noFill/>
          </a:ln>
        </p:spPr>
      </p:pic>
      <p:pic>
        <p:nvPicPr>
          <p:cNvPr id="14" name="irc_mi" descr="https://floridainsurancequotes.net/wp-content/uploads/2014/04/metlife-insurance.png">
            <a:hlinkClick r:id="rId13"/>
            <a:extLst>
              <a:ext uri="{FF2B5EF4-FFF2-40B4-BE49-F238E27FC236}">
                <a16:creationId xmlns:a16="http://schemas.microsoft.com/office/drawing/2014/main" id="{501DA898-3C26-4B03-8341-2E51F95E31A1}"/>
              </a:ext>
            </a:extLst>
          </p:cNvPr>
          <p:cNvPicPr/>
          <p:nvPr/>
        </p:nvPicPr>
        <p:blipFill rotWithShape="1">
          <a:blip r:embed="rId14" cstate="print">
            <a:extLst>
              <a:ext uri="{28A0092B-C50C-407E-A947-70E740481C1C}">
                <a14:useLocalDpi xmlns:a14="http://schemas.microsoft.com/office/drawing/2010/main" val="0"/>
              </a:ext>
            </a:extLst>
          </a:blip>
          <a:srcRect l="3686" t="2649" r="2554" b="20535"/>
          <a:stretch/>
        </p:blipFill>
        <p:spPr bwMode="auto">
          <a:xfrm>
            <a:off x="487572" y="4760617"/>
            <a:ext cx="1364456" cy="473393"/>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4EB28934-FB90-44B7-8750-F9E633C15F3C}"/>
              </a:ext>
            </a:extLst>
          </p:cNvPr>
          <p:cNvPicPr/>
          <p:nvPr/>
        </p:nvPicPr>
        <p:blipFill rotWithShape="1">
          <a:blip r:embed="rId15">
            <a:extLst>
              <a:ext uri="{28A0092B-C50C-407E-A947-70E740481C1C}">
                <a14:useLocalDpi xmlns:a14="http://schemas.microsoft.com/office/drawing/2010/main" val="0"/>
              </a:ext>
            </a:extLst>
          </a:blip>
          <a:srcRect b="34729"/>
          <a:stretch/>
        </p:blipFill>
        <p:spPr bwMode="auto">
          <a:xfrm>
            <a:off x="2364693" y="4760618"/>
            <a:ext cx="1721644" cy="377666"/>
          </a:xfrm>
          <a:prstGeom prst="rect">
            <a:avLst/>
          </a:prstGeom>
          <a:ln>
            <a:noFill/>
          </a:ln>
          <a:extLst>
            <a:ext uri="{53640926-AAD7-44D8-BBD7-CCE9431645EC}">
              <a14:shadowObscured xmlns:a14="http://schemas.microsoft.com/office/drawing/2010/main"/>
            </a:ext>
          </a:extLst>
        </p:spPr>
      </p:pic>
      <p:grpSp>
        <p:nvGrpSpPr>
          <p:cNvPr id="16" name="Group 15">
            <a:extLst>
              <a:ext uri="{FF2B5EF4-FFF2-40B4-BE49-F238E27FC236}">
                <a16:creationId xmlns:a16="http://schemas.microsoft.com/office/drawing/2014/main" id="{6A4E0B11-23B2-4B2E-902A-D08230BD80C9}"/>
              </a:ext>
            </a:extLst>
          </p:cNvPr>
          <p:cNvGrpSpPr/>
          <p:nvPr/>
        </p:nvGrpSpPr>
        <p:grpSpPr>
          <a:xfrm>
            <a:off x="4511709" y="4760618"/>
            <a:ext cx="2191251" cy="330654"/>
            <a:chOff x="6863647" y="3361595"/>
            <a:chExt cx="3133564" cy="310733"/>
          </a:xfrm>
        </p:grpSpPr>
        <p:pic>
          <p:nvPicPr>
            <p:cNvPr id="17" name="irc_mi" descr="http://www.conferenceny.com/uploads/logos/logo_standard.gif">
              <a:hlinkClick r:id="rId6"/>
              <a:extLst>
                <a:ext uri="{FF2B5EF4-FFF2-40B4-BE49-F238E27FC236}">
                  <a16:creationId xmlns:a16="http://schemas.microsoft.com/office/drawing/2014/main" id="{3129F0E7-2BB0-4AA3-9AFC-2C5085598A5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3647" y="3361595"/>
              <a:ext cx="765810" cy="303895"/>
            </a:xfrm>
            <a:prstGeom prst="rect">
              <a:avLst/>
            </a:prstGeom>
            <a:noFill/>
            <a:ln>
              <a:noFill/>
            </a:ln>
          </p:spPr>
        </p:pic>
        <p:sp>
          <p:nvSpPr>
            <p:cNvPr id="18" name="Rectangle 17">
              <a:extLst>
                <a:ext uri="{FF2B5EF4-FFF2-40B4-BE49-F238E27FC236}">
                  <a16:creationId xmlns:a16="http://schemas.microsoft.com/office/drawing/2014/main" id="{9CF206D6-11AD-45E4-85C5-CCEFDC42A830}"/>
                </a:ext>
              </a:extLst>
            </p:cNvPr>
            <p:cNvSpPr/>
            <p:nvPr/>
          </p:nvSpPr>
          <p:spPr>
            <a:xfrm>
              <a:off x="7597396" y="3390325"/>
              <a:ext cx="2399815" cy="282003"/>
            </a:xfrm>
            <a:prstGeom prst="rect">
              <a:avLst/>
            </a:prstGeom>
          </p:spPr>
          <p:txBody>
            <a:bodyPr wrap="none">
              <a:spAutoFit/>
            </a:bodyPr>
            <a:lstStyle/>
            <a:p>
              <a:pPr defTabSz="685800">
                <a:defRPr/>
              </a:pPr>
              <a:r>
                <a:rPr lang="en-US" sz="135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Short Term Disability</a:t>
              </a:r>
              <a:endParaRPr lang="en-US" sz="1350" dirty="0">
                <a:solidFill>
                  <a:prstClr val="black"/>
                </a:solidFill>
                <a:latin typeface="Calibri" panose="020F0502020204030204"/>
              </a:endParaRPr>
            </a:p>
          </p:txBody>
        </p:sp>
      </p:grpSp>
      <p:pic>
        <p:nvPicPr>
          <p:cNvPr id="1027" name="Picture 3" descr="Anthem BCBS logo">
            <a:extLst>
              <a:ext uri="{FF2B5EF4-FFF2-40B4-BE49-F238E27FC236}">
                <a16:creationId xmlns:a16="http://schemas.microsoft.com/office/drawing/2014/main" id="{EF6374E6-CB8A-4BD3-8ECD-83B0670084F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58775" y="4732499"/>
            <a:ext cx="1793081"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image001">
            <a:extLst>
              <a:ext uri="{FF2B5EF4-FFF2-40B4-BE49-F238E27FC236}">
                <a16:creationId xmlns:a16="http://schemas.microsoft.com/office/drawing/2014/main" id="{27CE5E50-FEEB-45CE-A665-0261CC35684F}"/>
              </a:ext>
            </a:extLst>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4493298" y="3376097"/>
            <a:ext cx="2305079" cy="5577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9158DDEC-4DD9-43A2-9480-62CFCD85BD7A}"/>
              </a:ext>
            </a:extLst>
          </p:cNvPr>
          <p:cNvSpPr>
            <a:spLocks noGrp="1"/>
          </p:cNvSpPr>
          <p:nvPr>
            <p:ph type="sldNum" sz="quarter" idx="12"/>
          </p:nvPr>
        </p:nvSpPr>
        <p:spPr/>
        <p:txBody>
          <a:bodyPr/>
          <a:lstStyle/>
          <a:p>
            <a:fld id="{CCE7EACD-A346-A34B-BBAF-EF458C812BA9}" type="slidenum">
              <a:rPr lang="en-US" smtClean="0"/>
              <a:pPr/>
              <a:t>26</a:t>
            </a:fld>
            <a:endParaRPr lang="en-US" dirty="0"/>
          </a:p>
        </p:txBody>
      </p:sp>
    </p:spTree>
    <p:extLst>
      <p:ext uri="{BB962C8B-B14F-4D97-AF65-F5344CB8AC3E}">
        <p14:creationId xmlns:p14="http://schemas.microsoft.com/office/powerpoint/2010/main" val="3861905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A667-C51D-4269-9C59-09E0ECB34100}"/>
              </a:ext>
            </a:extLst>
          </p:cNvPr>
          <p:cNvSpPr>
            <a:spLocks noGrp="1"/>
          </p:cNvSpPr>
          <p:nvPr>
            <p:ph type="title"/>
          </p:nvPr>
        </p:nvSpPr>
        <p:spPr>
          <a:xfrm>
            <a:off x="628650" y="365125"/>
            <a:ext cx="7886700" cy="1325563"/>
          </a:xfrm>
        </p:spPr>
        <p:txBody>
          <a:bodyPr>
            <a:normAutofit/>
          </a:bodyPr>
          <a:lstStyle/>
          <a:p>
            <a:r>
              <a:rPr lang="en-US" b="1" dirty="0">
                <a:solidFill>
                  <a:schemeClr val="tx1"/>
                </a:solidFill>
              </a:rPr>
              <a:t>2020 Flexible Benefits Program Enhancements and Changes</a:t>
            </a:r>
          </a:p>
        </p:txBody>
      </p:sp>
      <p:graphicFrame>
        <p:nvGraphicFramePr>
          <p:cNvPr id="5" name="Content Placeholder 2">
            <a:extLst>
              <a:ext uri="{FF2B5EF4-FFF2-40B4-BE49-F238E27FC236}">
                <a16:creationId xmlns:a16="http://schemas.microsoft.com/office/drawing/2014/main" id="{9414F445-2DD7-40F5-A691-5CF1099EBE54}"/>
              </a:ext>
            </a:extLst>
          </p:cNvPr>
          <p:cNvGraphicFramePr>
            <a:graphicFrameLocks noGrp="1"/>
          </p:cNvGraphicFramePr>
          <p:nvPr>
            <p:ph idx="1"/>
            <p:extLst>
              <p:ext uri="{D42A27DB-BD31-4B8C-83A1-F6EECF244321}">
                <p14:modId xmlns:p14="http://schemas.microsoft.com/office/powerpoint/2010/main" val="320495360"/>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03B0EBA4-1B65-427B-A569-A1DD8277F909}"/>
              </a:ext>
            </a:extLst>
          </p:cNvPr>
          <p:cNvSpPr>
            <a:spLocks noGrp="1"/>
          </p:cNvSpPr>
          <p:nvPr>
            <p:ph type="sldNum" sz="quarter" idx="12"/>
          </p:nvPr>
        </p:nvSpPr>
        <p:spPr/>
        <p:txBody>
          <a:bodyPr/>
          <a:lstStyle/>
          <a:p>
            <a:fld id="{CCE7EACD-A346-A34B-BBAF-EF458C812BA9}" type="slidenum">
              <a:rPr lang="en-US" smtClean="0"/>
              <a:pPr/>
              <a:t>27</a:t>
            </a:fld>
            <a:endParaRPr lang="en-US" dirty="0"/>
          </a:p>
        </p:txBody>
      </p:sp>
    </p:spTree>
    <p:extLst>
      <p:ext uri="{BB962C8B-B14F-4D97-AF65-F5344CB8AC3E}">
        <p14:creationId xmlns:p14="http://schemas.microsoft.com/office/powerpoint/2010/main" val="726555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901BC-5D57-44E4-B54F-B73EDE386E84}"/>
              </a:ext>
            </a:extLst>
          </p:cNvPr>
          <p:cNvSpPr>
            <a:spLocks noGrp="1"/>
          </p:cNvSpPr>
          <p:nvPr>
            <p:ph type="title"/>
          </p:nvPr>
        </p:nvSpPr>
        <p:spPr/>
        <p:txBody>
          <a:bodyPr>
            <a:normAutofit/>
          </a:bodyPr>
          <a:lstStyle/>
          <a:p>
            <a:r>
              <a:rPr lang="en-US" dirty="0">
                <a:solidFill>
                  <a:schemeClr val="tx1"/>
                </a:solidFill>
              </a:rPr>
              <a:t>2020 Flexible Benefits Program Enhancements and Changes, cont’d</a:t>
            </a:r>
            <a:r>
              <a:rPr lang="en-US" dirty="0"/>
              <a:t>		 </a:t>
            </a:r>
          </a:p>
        </p:txBody>
      </p:sp>
      <p:graphicFrame>
        <p:nvGraphicFramePr>
          <p:cNvPr id="5" name="Table 4">
            <a:extLst>
              <a:ext uri="{FF2B5EF4-FFF2-40B4-BE49-F238E27FC236}">
                <a16:creationId xmlns:a16="http://schemas.microsoft.com/office/drawing/2014/main" id="{FDCED7E6-7899-495D-8557-E1E4370A759C}"/>
              </a:ext>
            </a:extLst>
          </p:cNvPr>
          <p:cNvGraphicFramePr>
            <a:graphicFrameLocks noGrp="1"/>
          </p:cNvGraphicFramePr>
          <p:nvPr>
            <p:extLst>
              <p:ext uri="{D42A27DB-BD31-4B8C-83A1-F6EECF244321}">
                <p14:modId xmlns:p14="http://schemas.microsoft.com/office/powerpoint/2010/main" val="3862042130"/>
              </p:ext>
            </p:extLst>
          </p:nvPr>
        </p:nvGraphicFramePr>
        <p:xfrm>
          <a:off x="533398" y="1630363"/>
          <a:ext cx="8001001" cy="1854200"/>
        </p:xfrm>
        <a:graphic>
          <a:graphicData uri="http://schemas.openxmlformats.org/drawingml/2006/table">
            <a:tbl>
              <a:tblPr firstRow="1" bandRow="1">
                <a:tableStyleId>{5C22544A-7EE6-4342-B048-85BDC9FD1C3A}</a:tableStyleId>
              </a:tblPr>
              <a:tblGrid>
                <a:gridCol w="2800351">
                  <a:extLst>
                    <a:ext uri="{9D8B030D-6E8A-4147-A177-3AD203B41FA5}">
                      <a16:colId xmlns:a16="http://schemas.microsoft.com/office/drawing/2014/main" val="3705367022"/>
                    </a:ext>
                  </a:extLst>
                </a:gridCol>
                <a:gridCol w="2533650">
                  <a:extLst>
                    <a:ext uri="{9D8B030D-6E8A-4147-A177-3AD203B41FA5}">
                      <a16:colId xmlns:a16="http://schemas.microsoft.com/office/drawing/2014/main" val="2907477648"/>
                    </a:ext>
                  </a:extLst>
                </a:gridCol>
                <a:gridCol w="2667000">
                  <a:extLst>
                    <a:ext uri="{9D8B030D-6E8A-4147-A177-3AD203B41FA5}">
                      <a16:colId xmlns:a16="http://schemas.microsoft.com/office/drawing/2014/main" val="1731254523"/>
                    </a:ext>
                  </a:extLst>
                </a:gridCol>
              </a:tblGrid>
              <a:tr h="370840">
                <a:tc>
                  <a:txBody>
                    <a:bodyPr/>
                    <a:lstStyle/>
                    <a:p>
                      <a:r>
                        <a:rPr lang="en-US" dirty="0">
                          <a:latin typeface="+mn-lt"/>
                          <a:cs typeface="Arial" panose="020B0604020202020204" pitchFamily="34" charset="0"/>
                        </a:rPr>
                        <a:t>Delta Dental Select</a:t>
                      </a:r>
                    </a:p>
                  </a:txBody>
                  <a:tcPr/>
                </a:tc>
                <a:tc>
                  <a:txBody>
                    <a:bodyPr/>
                    <a:lstStyle/>
                    <a:p>
                      <a:r>
                        <a:rPr lang="en-US" dirty="0">
                          <a:latin typeface="+mn-lt"/>
                          <a:cs typeface="Arial" panose="020B0604020202020204" pitchFamily="34" charset="0"/>
                        </a:rPr>
                        <a:t>2019 Rates</a:t>
                      </a:r>
                    </a:p>
                  </a:txBody>
                  <a:tcPr/>
                </a:tc>
                <a:tc>
                  <a:txBody>
                    <a:bodyPr/>
                    <a:lstStyle/>
                    <a:p>
                      <a:r>
                        <a:rPr lang="en-US" dirty="0">
                          <a:latin typeface="+mn-lt"/>
                          <a:cs typeface="Arial" panose="020B0604020202020204" pitchFamily="34" charset="0"/>
                        </a:rPr>
                        <a:t>2020 Rates</a:t>
                      </a:r>
                    </a:p>
                  </a:txBody>
                  <a:tcPr/>
                </a:tc>
                <a:extLst>
                  <a:ext uri="{0D108BD9-81ED-4DB2-BD59-A6C34878D82A}">
                    <a16:rowId xmlns:a16="http://schemas.microsoft.com/office/drawing/2014/main" val="2810050242"/>
                  </a:ext>
                </a:extLst>
              </a:tr>
              <a:tr h="370840">
                <a:tc>
                  <a:txBody>
                    <a:bodyPr/>
                    <a:lstStyle/>
                    <a:p>
                      <a:r>
                        <a:rPr lang="en-US" b="1" dirty="0">
                          <a:solidFill>
                            <a:schemeClr val="bg1"/>
                          </a:solidFill>
                          <a:latin typeface="+mn-lt"/>
                          <a:cs typeface="Arial" panose="020B0604020202020204" pitchFamily="34" charset="0"/>
                        </a:rPr>
                        <a:t>Employee </a:t>
                      </a:r>
                      <a:r>
                        <a:rPr lang="en-US" b="1" dirty="0">
                          <a:solidFill>
                            <a:schemeClr val="bg1"/>
                          </a:solidFill>
                          <a:latin typeface="+mn-lt"/>
                          <a:ea typeface="+mn-ea"/>
                          <a:cs typeface="Arial" panose="020B0604020202020204" pitchFamily="34" charset="0"/>
                        </a:rPr>
                        <a:t>Only</a:t>
                      </a:r>
                    </a:p>
                  </a:txBody>
                  <a:tcPr>
                    <a:solidFill>
                      <a:schemeClr val="accent1"/>
                    </a:solidFill>
                  </a:tcPr>
                </a:tc>
                <a:tc>
                  <a:txBody>
                    <a:bodyPr/>
                    <a:lstStyle/>
                    <a:p>
                      <a:r>
                        <a:rPr lang="en-US" dirty="0">
                          <a:latin typeface="+mn-lt"/>
                          <a:cs typeface="Arial" panose="020B0604020202020204" pitchFamily="34" charset="0"/>
                        </a:rPr>
                        <a:t>$25.50</a:t>
                      </a:r>
                    </a:p>
                  </a:txBody>
                  <a:tcPr/>
                </a:tc>
                <a:tc>
                  <a:txBody>
                    <a:bodyPr/>
                    <a:lstStyle/>
                    <a:p>
                      <a:r>
                        <a:rPr lang="en-US" dirty="0">
                          <a:latin typeface="+mn-lt"/>
                          <a:cs typeface="Arial" panose="020B0604020202020204" pitchFamily="34" charset="0"/>
                        </a:rPr>
                        <a:t>$27.03</a:t>
                      </a:r>
                    </a:p>
                  </a:txBody>
                  <a:tcPr/>
                </a:tc>
                <a:extLst>
                  <a:ext uri="{0D108BD9-81ED-4DB2-BD59-A6C34878D82A}">
                    <a16:rowId xmlns:a16="http://schemas.microsoft.com/office/drawing/2014/main" val="1843238311"/>
                  </a:ext>
                </a:extLst>
              </a:tr>
              <a:tr h="370840">
                <a:tc>
                  <a:txBody>
                    <a:bodyPr/>
                    <a:lstStyle/>
                    <a:p>
                      <a:r>
                        <a:rPr lang="en-US" b="1" dirty="0">
                          <a:solidFill>
                            <a:schemeClr val="bg1"/>
                          </a:solidFill>
                          <a:latin typeface="+mn-lt"/>
                          <a:cs typeface="Arial" panose="020B0604020202020204" pitchFamily="34" charset="0"/>
                        </a:rPr>
                        <a:t>Employee + Spouse</a:t>
                      </a:r>
                    </a:p>
                  </a:txBody>
                  <a:tcPr>
                    <a:solidFill>
                      <a:schemeClr val="accent1"/>
                    </a:solidFill>
                  </a:tcPr>
                </a:tc>
                <a:tc>
                  <a:txBody>
                    <a:bodyPr/>
                    <a:lstStyle/>
                    <a:p>
                      <a:r>
                        <a:rPr lang="en-US" dirty="0">
                          <a:latin typeface="+mn-lt"/>
                          <a:cs typeface="Arial" panose="020B0604020202020204" pitchFamily="34" charset="0"/>
                        </a:rPr>
                        <a:t>$50.33</a:t>
                      </a:r>
                    </a:p>
                  </a:txBody>
                  <a:tcPr/>
                </a:tc>
                <a:tc>
                  <a:txBody>
                    <a:bodyPr/>
                    <a:lstStyle/>
                    <a:p>
                      <a:r>
                        <a:rPr lang="en-US" dirty="0">
                          <a:latin typeface="+mn-lt"/>
                          <a:cs typeface="Arial" panose="020B0604020202020204" pitchFamily="34" charset="0"/>
                        </a:rPr>
                        <a:t>$53.34</a:t>
                      </a:r>
                    </a:p>
                  </a:txBody>
                  <a:tcPr/>
                </a:tc>
                <a:extLst>
                  <a:ext uri="{0D108BD9-81ED-4DB2-BD59-A6C34878D82A}">
                    <a16:rowId xmlns:a16="http://schemas.microsoft.com/office/drawing/2014/main" val="2075538899"/>
                  </a:ext>
                </a:extLst>
              </a:tr>
              <a:tr h="370840">
                <a:tc>
                  <a:txBody>
                    <a:bodyPr/>
                    <a:lstStyle/>
                    <a:p>
                      <a:r>
                        <a:rPr lang="en-US" b="1" dirty="0">
                          <a:solidFill>
                            <a:schemeClr val="bg1"/>
                          </a:solidFill>
                          <a:latin typeface="+mn-lt"/>
                          <a:cs typeface="Arial" panose="020B0604020202020204" pitchFamily="34" charset="0"/>
                        </a:rPr>
                        <a:t>Employee + Child(ren)</a:t>
                      </a:r>
                    </a:p>
                  </a:txBody>
                  <a:tcPr>
                    <a:solidFill>
                      <a:schemeClr val="accent1"/>
                    </a:solidFill>
                  </a:tcPr>
                </a:tc>
                <a:tc>
                  <a:txBody>
                    <a:bodyPr/>
                    <a:lstStyle/>
                    <a:p>
                      <a:r>
                        <a:rPr lang="en-US" dirty="0">
                          <a:latin typeface="+mn-lt"/>
                          <a:cs typeface="Arial" panose="020B0604020202020204" pitchFamily="34" charset="0"/>
                        </a:rPr>
                        <a:t>$52.79</a:t>
                      </a:r>
                    </a:p>
                  </a:txBody>
                  <a:tcPr/>
                </a:tc>
                <a:tc>
                  <a:txBody>
                    <a:bodyPr/>
                    <a:lstStyle/>
                    <a:p>
                      <a:r>
                        <a:rPr lang="en-US" dirty="0">
                          <a:latin typeface="+mn-lt"/>
                          <a:cs typeface="Arial" panose="020B0604020202020204" pitchFamily="34" charset="0"/>
                        </a:rPr>
                        <a:t>$55.95</a:t>
                      </a:r>
                    </a:p>
                  </a:txBody>
                  <a:tcPr/>
                </a:tc>
                <a:extLst>
                  <a:ext uri="{0D108BD9-81ED-4DB2-BD59-A6C34878D82A}">
                    <a16:rowId xmlns:a16="http://schemas.microsoft.com/office/drawing/2014/main" val="2960944097"/>
                  </a:ext>
                </a:extLst>
              </a:tr>
              <a:tr h="370840">
                <a:tc>
                  <a:txBody>
                    <a:bodyPr/>
                    <a:lstStyle/>
                    <a:p>
                      <a:r>
                        <a:rPr lang="en-US" b="1" dirty="0">
                          <a:solidFill>
                            <a:schemeClr val="bg1"/>
                          </a:solidFill>
                          <a:latin typeface="+mn-lt"/>
                          <a:cs typeface="Arial" panose="020B0604020202020204" pitchFamily="34" charset="0"/>
                        </a:rPr>
                        <a:t>Employee + Family</a:t>
                      </a:r>
                    </a:p>
                  </a:txBody>
                  <a:tcPr>
                    <a:solidFill>
                      <a:schemeClr val="accent1"/>
                    </a:solidFill>
                  </a:tcPr>
                </a:tc>
                <a:tc>
                  <a:txBody>
                    <a:bodyPr/>
                    <a:lstStyle/>
                    <a:p>
                      <a:r>
                        <a:rPr lang="en-US" dirty="0">
                          <a:latin typeface="+mn-lt"/>
                          <a:cs typeface="Arial" panose="020B0604020202020204" pitchFamily="34" charset="0"/>
                        </a:rPr>
                        <a:t>$74.25</a:t>
                      </a:r>
                    </a:p>
                  </a:txBody>
                  <a:tcPr/>
                </a:tc>
                <a:tc>
                  <a:txBody>
                    <a:bodyPr/>
                    <a:lstStyle/>
                    <a:p>
                      <a:r>
                        <a:rPr lang="en-US" dirty="0">
                          <a:latin typeface="+mn-lt"/>
                          <a:cs typeface="Arial" panose="020B0604020202020204" pitchFamily="34" charset="0"/>
                        </a:rPr>
                        <a:t>$78.70</a:t>
                      </a:r>
                    </a:p>
                  </a:txBody>
                  <a:tcPr/>
                </a:tc>
                <a:extLst>
                  <a:ext uri="{0D108BD9-81ED-4DB2-BD59-A6C34878D82A}">
                    <a16:rowId xmlns:a16="http://schemas.microsoft.com/office/drawing/2014/main" val="3943850589"/>
                  </a:ext>
                </a:extLst>
              </a:tr>
            </a:tbl>
          </a:graphicData>
        </a:graphic>
      </p:graphicFrame>
      <p:graphicFrame>
        <p:nvGraphicFramePr>
          <p:cNvPr id="8" name="Table 7">
            <a:extLst>
              <a:ext uri="{FF2B5EF4-FFF2-40B4-BE49-F238E27FC236}">
                <a16:creationId xmlns:a16="http://schemas.microsoft.com/office/drawing/2014/main" id="{040DDBBF-A233-400F-8E50-C23B05B121BA}"/>
              </a:ext>
            </a:extLst>
          </p:cNvPr>
          <p:cNvGraphicFramePr>
            <a:graphicFrameLocks noGrp="1"/>
          </p:cNvGraphicFramePr>
          <p:nvPr/>
        </p:nvGraphicFramePr>
        <p:xfrm>
          <a:off x="533399" y="3635375"/>
          <a:ext cx="8001001" cy="1854200"/>
        </p:xfrm>
        <a:graphic>
          <a:graphicData uri="http://schemas.openxmlformats.org/drawingml/2006/table">
            <a:tbl>
              <a:tblPr firstRow="1" bandRow="1">
                <a:tableStyleId>{5C22544A-7EE6-4342-B048-85BDC9FD1C3A}</a:tableStyleId>
              </a:tblPr>
              <a:tblGrid>
                <a:gridCol w="2803934">
                  <a:extLst>
                    <a:ext uri="{9D8B030D-6E8A-4147-A177-3AD203B41FA5}">
                      <a16:colId xmlns:a16="http://schemas.microsoft.com/office/drawing/2014/main" val="4187442474"/>
                    </a:ext>
                  </a:extLst>
                </a:gridCol>
                <a:gridCol w="2522106">
                  <a:extLst>
                    <a:ext uri="{9D8B030D-6E8A-4147-A177-3AD203B41FA5}">
                      <a16:colId xmlns:a16="http://schemas.microsoft.com/office/drawing/2014/main" val="685557191"/>
                    </a:ext>
                  </a:extLst>
                </a:gridCol>
                <a:gridCol w="2674961">
                  <a:extLst>
                    <a:ext uri="{9D8B030D-6E8A-4147-A177-3AD203B41FA5}">
                      <a16:colId xmlns:a16="http://schemas.microsoft.com/office/drawing/2014/main" val="3224664212"/>
                    </a:ext>
                  </a:extLst>
                </a:gridCol>
              </a:tblGrid>
              <a:tr h="370840">
                <a:tc>
                  <a:txBody>
                    <a:bodyPr/>
                    <a:lstStyle/>
                    <a:p>
                      <a:r>
                        <a:rPr lang="en-US" sz="1800" dirty="0">
                          <a:latin typeface="+mn-lt"/>
                          <a:cs typeface="Arial" panose="020B0604020202020204" pitchFamily="34" charset="0"/>
                        </a:rPr>
                        <a:t>Delta Dental Select Plus</a:t>
                      </a:r>
                    </a:p>
                  </a:txBody>
                  <a:tcPr/>
                </a:tc>
                <a:tc>
                  <a:txBody>
                    <a:bodyPr/>
                    <a:lstStyle/>
                    <a:p>
                      <a:r>
                        <a:rPr lang="en-US" dirty="0">
                          <a:latin typeface="+mn-lt"/>
                          <a:cs typeface="Arial" panose="020B0604020202020204" pitchFamily="34" charset="0"/>
                        </a:rPr>
                        <a:t>2019 Rates</a:t>
                      </a:r>
                    </a:p>
                  </a:txBody>
                  <a:tcPr/>
                </a:tc>
                <a:tc>
                  <a:txBody>
                    <a:bodyPr/>
                    <a:lstStyle/>
                    <a:p>
                      <a:r>
                        <a:rPr lang="en-US" dirty="0">
                          <a:latin typeface="+mn-lt"/>
                          <a:cs typeface="Arial" panose="020B0604020202020204" pitchFamily="34" charset="0"/>
                        </a:rPr>
                        <a:t>2020 Rates</a:t>
                      </a:r>
                    </a:p>
                  </a:txBody>
                  <a:tcPr/>
                </a:tc>
                <a:extLst>
                  <a:ext uri="{0D108BD9-81ED-4DB2-BD59-A6C34878D82A}">
                    <a16:rowId xmlns:a16="http://schemas.microsoft.com/office/drawing/2014/main" val="3636132072"/>
                  </a:ext>
                </a:extLst>
              </a:tr>
              <a:tr h="370840">
                <a:tc>
                  <a:txBody>
                    <a:bodyPr/>
                    <a:lstStyle/>
                    <a:p>
                      <a:r>
                        <a:rPr lang="en-US" b="1" dirty="0">
                          <a:solidFill>
                            <a:schemeClr val="bg1"/>
                          </a:solidFill>
                          <a:latin typeface="+mn-lt"/>
                          <a:cs typeface="Arial" panose="020B0604020202020204" pitchFamily="34" charset="0"/>
                        </a:rPr>
                        <a:t>Employee Only</a:t>
                      </a:r>
                    </a:p>
                  </a:txBody>
                  <a:tcPr>
                    <a:solidFill>
                      <a:schemeClr val="accent1"/>
                    </a:solidFill>
                  </a:tcPr>
                </a:tc>
                <a:tc>
                  <a:txBody>
                    <a:bodyPr/>
                    <a:lstStyle/>
                    <a:p>
                      <a:r>
                        <a:rPr lang="en-US" dirty="0">
                          <a:solidFill>
                            <a:schemeClr val="tx1"/>
                          </a:solidFill>
                          <a:latin typeface="+mn-lt"/>
                          <a:cs typeface="Arial" panose="020B0604020202020204" pitchFamily="34" charset="0"/>
                        </a:rPr>
                        <a:t>$41.31</a:t>
                      </a:r>
                    </a:p>
                  </a:txBody>
                  <a:tcPr/>
                </a:tc>
                <a:tc>
                  <a:txBody>
                    <a:bodyPr/>
                    <a:lstStyle/>
                    <a:p>
                      <a:r>
                        <a:rPr lang="en-US" dirty="0">
                          <a:latin typeface="+mn-lt"/>
                          <a:cs typeface="Arial" panose="020B0604020202020204" pitchFamily="34" charset="0"/>
                        </a:rPr>
                        <a:t>$43.78</a:t>
                      </a:r>
                    </a:p>
                  </a:txBody>
                  <a:tcPr/>
                </a:tc>
                <a:extLst>
                  <a:ext uri="{0D108BD9-81ED-4DB2-BD59-A6C34878D82A}">
                    <a16:rowId xmlns:a16="http://schemas.microsoft.com/office/drawing/2014/main" val="2197108646"/>
                  </a:ext>
                </a:extLst>
              </a:tr>
              <a:tr h="370840">
                <a:tc>
                  <a:txBody>
                    <a:bodyPr/>
                    <a:lstStyle/>
                    <a:p>
                      <a:r>
                        <a:rPr lang="en-US" b="1" dirty="0">
                          <a:solidFill>
                            <a:schemeClr val="bg1"/>
                          </a:solidFill>
                          <a:latin typeface="+mn-lt"/>
                          <a:cs typeface="Arial" panose="020B0604020202020204" pitchFamily="34" charset="0"/>
                        </a:rPr>
                        <a:t>Employee + Spouse</a:t>
                      </a:r>
                    </a:p>
                  </a:txBody>
                  <a:tcPr>
                    <a:solidFill>
                      <a:schemeClr val="accent1"/>
                    </a:solidFill>
                  </a:tcPr>
                </a:tc>
                <a:tc>
                  <a:txBody>
                    <a:bodyPr/>
                    <a:lstStyle/>
                    <a:p>
                      <a:r>
                        <a:rPr lang="en-US" dirty="0">
                          <a:latin typeface="+mn-lt"/>
                          <a:cs typeface="Arial" panose="020B0604020202020204" pitchFamily="34" charset="0"/>
                        </a:rPr>
                        <a:t>$81.52</a:t>
                      </a:r>
                    </a:p>
                  </a:txBody>
                  <a:tcPr/>
                </a:tc>
                <a:tc>
                  <a:txBody>
                    <a:bodyPr/>
                    <a:lstStyle/>
                    <a:p>
                      <a:r>
                        <a:rPr lang="en-US" dirty="0">
                          <a:latin typeface="+mn-lt"/>
                          <a:cs typeface="Arial" panose="020B0604020202020204" pitchFamily="34" charset="0"/>
                        </a:rPr>
                        <a:t>$86.40</a:t>
                      </a:r>
                    </a:p>
                  </a:txBody>
                  <a:tcPr/>
                </a:tc>
                <a:extLst>
                  <a:ext uri="{0D108BD9-81ED-4DB2-BD59-A6C34878D82A}">
                    <a16:rowId xmlns:a16="http://schemas.microsoft.com/office/drawing/2014/main" val="576395152"/>
                  </a:ext>
                </a:extLst>
              </a:tr>
              <a:tr h="370840">
                <a:tc>
                  <a:txBody>
                    <a:bodyPr/>
                    <a:lstStyle/>
                    <a:p>
                      <a:r>
                        <a:rPr lang="en-US" b="1" dirty="0">
                          <a:solidFill>
                            <a:schemeClr val="bg1"/>
                          </a:solidFill>
                          <a:latin typeface="+mn-lt"/>
                          <a:cs typeface="Arial" panose="020B0604020202020204" pitchFamily="34" charset="0"/>
                        </a:rPr>
                        <a:t>Employee + Child(ren)</a:t>
                      </a:r>
                    </a:p>
                  </a:txBody>
                  <a:tcPr>
                    <a:solidFill>
                      <a:schemeClr val="accent1"/>
                    </a:solidFill>
                  </a:tcPr>
                </a:tc>
                <a:tc>
                  <a:txBody>
                    <a:bodyPr/>
                    <a:lstStyle/>
                    <a:p>
                      <a:r>
                        <a:rPr lang="en-US" dirty="0">
                          <a:latin typeface="+mn-lt"/>
                          <a:cs typeface="Arial" panose="020B0604020202020204" pitchFamily="34" charset="0"/>
                        </a:rPr>
                        <a:t>$85.54</a:t>
                      </a:r>
                    </a:p>
                  </a:txBody>
                  <a:tcPr/>
                </a:tc>
                <a:tc>
                  <a:txBody>
                    <a:bodyPr/>
                    <a:lstStyle/>
                    <a:p>
                      <a:r>
                        <a:rPr lang="en-US" dirty="0">
                          <a:latin typeface="+mn-lt"/>
                          <a:cs typeface="Arial" panose="020B0604020202020204" pitchFamily="34" charset="0"/>
                        </a:rPr>
                        <a:t>$90.66</a:t>
                      </a:r>
                    </a:p>
                  </a:txBody>
                  <a:tcPr/>
                </a:tc>
                <a:extLst>
                  <a:ext uri="{0D108BD9-81ED-4DB2-BD59-A6C34878D82A}">
                    <a16:rowId xmlns:a16="http://schemas.microsoft.com/office/drawing/2014/main" val="1253610001"/>
                  </a:ext>
                </a:extLst>
              </a:tr>
              <a:tr h="370840">
                <a:tc>
                  <a:txBody>
                    <a:bodyPr/>
                    <a:lstStyle/>
                    <a:p>
                      <a:r>
                        <a:rPr lang="en-US" b="1" dirty="0">
                          <a:solidFill>
                            <a:schemeClr val="bg1"/>
                          </a:solidFill>
                          <a:latin typeface="+mn-lt"/>
                          <a:cs typeface="Arial" panose="020B0604020202020204" pitchFamily="34" charset="0"/>
                        </a:rPr>
                        <a:t>Employee + Family</a:t>
                      </a:r>
                    </a:p>
                  </a:txBody>
                  <a:tcPr>
                    <a:solidFill>
                      <a:schemeClr val="accent1"/>
                    </a:solidFill>
                  </a:tcPr>
                </a:tc>
                <a:tc>
                  <a:txBody>
                    <a:bodyPr/>
                    <a:lstStyle/>
                    <a:p>
                      <a:r>
                        <a:rPr lang="en-US" dirty="0">
                          <a:latin typeface="+mn-lt"/>
                          <a:cs typeface="Arial" panose="020B0604020202020204" pitchFamily="34" charset="0"/>
                        </a:rPr>
                        <a:t>$120.31</a:t>
                      </a:r>
                    </a:p>
                  </a:txBody>
                  <a:tcPr/>
                </a:tc>
                <a:tc>
                  <a:txBody>
                    <a:bodyPr/>
                    <a:lstStyle/>
                    <a:p>
                      <a:r>
                        <a:rPr lang="en-US" dirty="0">
                          <a:latin typeface="+mn-lt"/>
                          <a:cs typeface="Arial" panose="020B0604020202020204" pitchFamily="34" charset="0"/>
                        </a:rPr>
                        <a:t>$127.52</a:t>
                      </a:r>
                    </a:p>
                  </a:txBody>
                  <a:tcPr/>
                </a:tc>
                <a:extLst>
                  <a:ext uri="{0D108BD9-81ED-4DB2-BD59-A6C34878D82A}">
                    <a16:rowId xmlns:a16="http://schemas.microsoft.com/office/drawing/2014/main" val="2918782273"/>
                  </a:ext>
                </a:extLst>
              </a:tr>
            </a:tbl>
          </a:graphicData>
        </a:graphic>
      </p:graphicFrame>
      <p:sp>
        <p:nvSpPr>
          <p:cNvPr id="9" name="TextBox 8">
            <a:extLst>
              <a:ext uri="{FF2B5EF4-FFF2-40B4-BE49-F238E27FC236}">
                <a16:creationId xmlns:a16="http://schemas.microsoft.com/office/drawing/2014/main" id="{20551CF8-C20A-4D0F-AF7E-C2FB1F719931}"/>
              </a:ext>
            </a:extLst>
          </p:cNvPr>
          <p:cNvSpPr txBox="1"/>
          <p:nvPr/>
        </p:nvSpPr>
        <p:spPr>
          <a:xfrm>
            <a:off x="533400" y="5791200"/>
            <a:ext cx="8001000" cy="646331"/>
          </a:xfrm>
          <a:prstGeom prst="rect">
            <a:avLst/>
          </a:prstGeom>
          <a:noFill/>
        </p:spPr>
        <p:txBody>
          <a:bodyPr wrap="square" rtlCol="0">
            <a:spAutoFit/>
          </a:bodyPr>
          <a:lstStyle/>
          <a:p>
            <a:r>
              <a:rPr lang="en-US" b="1" dirty="0">
                <a:cs typeface="Arial" panose="020B0604020202020204" pitchFamily="34" charset="0"/>
              </a:rPr>
              <a:t>5.99% Increase for the 2020 Plan Year</a:t>
            </a:r>
          </a:p>
          <a:p>
            <a:r>
              <a:rPr lang="en-US" b="1" dirty="0">
                <a:cs typeface="Arial" panose="020B0604020202020204" pitchFamily="34" charset="0"/>
              </a:rPr>
              <a:t>The administrative fee of $0.70 is not reflected in the premium</a:t>
            </a:r>
          </a:p>
        </p:txBody>
      </p:sp>
      <p:sp>
        <p:nvSpPr>
          <p:cNvPr id="3" name="Slide Number Placeholder 2">
            <a:extLst>
              <a:ext uri="{FF2B5EF4-FFF2-40B4-BE49-F238E27FC236}">
                <a16:creationId xmlns:a16="http://schemas.microsoft.com/office/drawing/2014/main" id="{AEE60BE9-1E2A-4BD0-B3EB-BC500AFEBCD2}"/>
              </a:ext>
            </a:extLst>
          </p:cNvPr>
          <p:cNvSpPr>
            <a:spLocks noGrp="1"/>
          </p:cNvSpPr>
          <p:nvPr>
            <p:ph type="sldNum" sz="quarter" idx="12"/>
          </p:nvPr>
        </p:nvSpPr>
        <p:spPr/>
        <p:txBody>
          <a:bodyPr/>
          <a:lstStyle/>
          <a:p>
            <a:fld id="{CCE7EACD-A346-A34B-BBAF-EF458C812BA9}" type="slidenum">
              <a:rPr lang="en-US" smtClean="0"/>
              <a:pPr/>
              <a:t>28</a:t>
            </a:fld>
            <a:endParaRPr lang="en-US" dirty="0"/>
          </a:p>
        </p:txBody>
      </p:sp>
    </p:spTree>
    <p:extLst>
      <p:ext uri="{BB962C8B-B14F-4D97-AF65-F5344CB8AC3E}">
        <p14:creationId xmlns:p14="http://schemas.microsoft.com/office/powerpoint/2010/main" val="1696517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A67E5-9F2A-47A7-936A-DD54850C92DA}"/>
              </a:ext>
            </a:extLst>
          </p:cNvPr>
          <p:cNvSpPr>
            <a:spLocks noGrp="1"/>
          </p:cNvSpPr>
          <p:nvPr>
            <p:ph type="title"/>
          </p:nvPr>
        </p:nvSpPr>
        <p:spPr/>
        <p:txBody>
          <a:bodyPr/>
          <a:lstStyle/>
          <a:p>
            <a:r>
              <a:rPr lang="en-US" dirty="0">
                <a:solidFill>
                  <a:schemeClr val="tx1"/>
                </a:solidFill>
              </a:rPr>
              <a:t>2020 Flexible Benefits Program Enhancements and Changes, cont’d</a:t>
            </a:r>
          </a:p>
        </p:txBody>
      </p:sp>
      <p:graphicFrame>
        <p:nvGraphicFramePr>
          <p:cNvPr id="3" name="Table 2">
            <a:extLst>
              <a:ext uri="{FF2B5EF4-FFF2-40B4-BE49-F238E27FC236}">
                <a16:creationId xmlns:a16="http://schemas.microsoft.com/office/drawing/2014/main" id="{B3AABB0E-4E06-4803-B9F4-CCF86A0AF448}"/>
              </a:ext>
            </a:extLst>
          </p:cNvPr>
          <p:cNvGraphicFramePr>
            <a:graphicFrameLocks noGrp="1"/>
          </p:cNvGraphicFramePr>
          <p:nvPr>
            <p:extLst>
              <p:ext uri="{D42A27DB-BD31-4B8C-83A1-F6EECF244321}">
                <p14:modId xmlns:p14="http://schemas.microsoft.com/office/powerpoint/2010/main" val="1646803347"/>
              </p:ext>
            </p:extLst>
          </p:nvPr>
        </p:nvGraphicFramePr>
        <p:xfrm>
          <a:off x="535940" y="1630682"/>
          <a:ext cx="7998459" cy="1828800"/>
        </p:xfrm>
        <a:graphic>
          <a:graphicData uri="http://schemas.openxmlformats.org/drawingml/2006/table">
            <a:tbl>
              <a:tblPr firstRow="1" bandRow="1">
                <a:tableStyleId>{5C22544A-7EE6-4342-B048-85BDC9FD1C3A}</a:tableStyleId>
              </a:tblPr>
              <a:tblGrid>
                <a:gridCol w="2893060">
                  <a:extLst>
                    <a:ext uri="{9D8B030D-6E8A-4147-A177-3AD203B41FA5}">
                      <a16:colId xmlns:a16="http://schemas.microsoft.com/office/drawing/2014/main" val="699799492"/>
                    </a:ext>
                  </a:extLst>
                </a:gridCol>
                <a:gridCol w="2439246">
                  <a:extLst>
                    <a:ext uri="{9D8B030D-6E8A-4147-A177-3AD203B41FA5}">
                      <a16:colId xmlns:a16="http://schemas.microsoft.com/office/drawing/2014/main" val="2690499961"/>
                    </a:ext>
                  </a:extLst>
                </a:gridCol>
                <a:gridCol w="2666153">
                  <a:extLst>
                    <a:ext uri="{9D8B030D-6E8A-4147-A177-3AD203B41FA5}">
                      <a16:colId xmlns:a16="http://schemas.microsoft.com/office/drawing/2014/main" val="4015116323"/>
                    </a:ext>
                  </a:extLst>
                </a:gridCol>
              </a:tblGrid>
              <a:tr h="359663">
                <a:tc>
                  <a:txBody>
                    <a:bodyPr/>
                    <a:lstStyle/>
                    <a:p>
                      <a:r>
                        <a:rPr lang="en-US" dirty="0">
                          <a:latin typeface="+mn-lt"/>
                          <a:cs typeface="Arial" panose="020B0604020202020204" pitchFamily="34" charset="0"/>
                        </a:rPr>
                        <a:t>Anthem BCBS Vision Select</a:t>
                      </a:r>
                    </a:p>
                  </a:txBody>
                  <a:tcPr/>
                </a:tc>
                <a:tc>
                  <a:txBody>
                    <a:bodyPr/>
                    <a:lstStyle/>
                    <a:p>
                      <a:r>
                        <a:rPr lang="en-US" dirty="0">
                          <a:latin typeface="+mn-lt"/>
                          <a:cs typeface="Arial" panose="020B0604020202020204" pitchFamily="34" charset="0"/>
                        </a:rPr>
                        <a:t>2019 Rates</a:t>
                      </a:r>
                    </a:p>
                  </a:txBody>
                  <a:tcPr/>
                </a:tc>
                <a:tc>
                  <a:txBody>
                    <a:bodyPr/>
                    <a:lstStyle/>
                    <a:p>
                      <a:r>
                        <a:rPr lang="en-US" dirty="0">
                          <a:latin typeface="+mn-lt"/>
                          <a:cs typeface="Arial" panose="020B0604020202020204" pitchFamily="34" charset="0"/>
                        </a:rPr>
                        <a:t>2020 Rates</a:t>
                      </a:r>
                    </a:p>
                  </a:txBody>
                  <a:tcPr/>
                </a:tc>
                <a:extLst>
                  <a:ext uri="{0D108BD9-81ED-4DB2-BD59-A6C34878D82A}">
                    <a16:rowId xmlns:a16="http://schemas.microsoft.com/office/drawing/2014/main" val="3071493618"/>
                  </a:ext>
                </a:extLst>
              </a:tr>
              <a:tr h="359663">
                <a:tc>
                  <a:txBody>
                    <a:bodyPr/>
                    <a:lstStyle/>
                    <a:p>
                      <a:r>
                        <a:rPr lang="en-US" b="1" dirty="0">
                          <a:solidFill>
                            <a:schemeClr val="bg1"/>
                          </a:solidFill>
                          <a:latin typeface="+mn-lt"/>
                          <a:cs typeface="Arial" panose="020B0604020202020204" pitchFamily="34" charset="0"/>
                        </a:rPr>
                        <a:t>Employee Only</a:t>
                      </a:r>
                    </a:p>
                  </a:txBody>
                  <a:tcPr>
                    <a:solidFill>
                      <a:schemeClr val="accent1"/>
                    </a:solidFill>
                  </a:tcPr>
                </a:tc>
                <a:tc>
                  <a:txBody>
                    <a:bodyPr/>
                    <a:lstStyle/>
                    <a:p>
                      <a:r>
                        <a:rPr lang="en-US" dirty="0">
                          <a:latin typeface="+mn-lt"/>
                          <a:cs typeface="Arial" panose="020B0604020202020204" pitchFamily="34" charset="0"/>
                        </a:rPr>
                        <a:t>$4.80</a:t>
                      </a:r>
                    </a:p>
                  </a:txBody>
                  <a:tcPr/>
                </a:tc>
                <a:tc>
                  <a:txBody>
                    <a:bodyPr/>
                    <a:lstStyle/>
                    <a:p>
                      <a:r>
                        <a:rPr lang="en-US" dirty="0">
                          <a:solidFill>
                            <a:schemeClr val="tx1"/>
                          </a:solidFill>
                          <a:latin typeface="+mn-lt"/>
                          <a:cs typeface="Arial" panose="020B0604020202020204" pitchFamily="34" charset="0"/>
                        </a:rPr>
                        <a:t>$4.91</a:t>
                      </a:r>
                    </a:p>
                  </a:txBody>
                  <a:tcPr/>
                </a:tc>
                <a:extLst>
                  <a:ext uri="{0D108BD9-81ED-4DB2-BD59-A6C34878D82A}">
                    <a16:rowId xmlns:a16="http://schemas.microsoft.com/office/drawing/2014/main" val="2206150996"/>
                  </a:ext>
                </a:extLst>
              </a:tr>
              <a:tr h="359663">
                <a:tc>
                  <a:txBody>
                    <a:bodyPr/>
                    <a:lstStyle/>
                    <a:p>
                      <a:r>
                        <a:rPr lang="en-US" b="1" dirty="0">
                          <a:solidFill>
                            <a:schemeClr val="bg1"/>
                          </a:solidFill>
                          <a:latin typeface="+mn-lt"/>
                          <a:cs typeface="Arial" panose="020B0604020202020204" pitchFamily="34" charset="0"/>
                        </a:rPr>
                        <a:t>Employee + Spouse</a:t>
                      </a:r>
                    </a:p>
                  </a:txBody>
                  <a:tcPr>
                    <a:solidFill>
                      <a:schemeClr val="accent1"/>
                    </a:solidFill>
                  </a:tcPr>
                </a:tc>
                <a:tc>
                  <a:txBody>
                    <a:bodyPr/>
                    <a:lstStyle/>
                    <a:p>
                      <a:r>
                        <a:rPr lang="en-US" dirty="0">
                          <a:latin typeface="+mn-lt"/>
                          <a:cs typeface="Arial" panose="020B0604020202020204" pitchFamily="34" charset="0"/>
                        </a:rPr>
                        <a:t>$10.99</a:t>
                      </a:r>
                    </a:p>
                  </a:txBody>
                  <a:tcPr/>
                </a:tc>
                <a:tc>
                  <a:txBody>
                    <a:bodyPr/>
                    <a:lstStyle/>
                    <a:p>
                      <a:r>
                        <a:rPr lang="en-US" dirty="0">
                          <a:latin typeface="+mn-lt"/>
                          <a:cs typeface="Arial" panose="020B0604020202020204" pitchFamily="34" charset="0"/>
                        </a:rPr>
                        <a:t>$11.24</a:t>
                      </a:r>
                    </a:p>
                  </a:txBody>
                  <a:tcPr/>
                </a:tc>
                <a:extLst>
                  <a:ext uri="{0D108BD9-81ED-4DB2-BD59-A6C34878D82A}">
                    <a16:rowId xmlns:a16="http://schemas.microsoft.com/office/drawing/2014/main" val="1862495654"/>
                  </a:ext>
                </a:extLst>
              </a:tr>
              <a:tr h="359663">
                <a:tc>
                  <a:txBody>
                    <a:bodyPr/>
                    <a:lstStyle/>
                    <a:p>
                      <a:r>
                        <a:rPr lang="en-US" b="1" dirty="0">
                          <a:solidFill>
                            <a:schemeClr val="bg1"/>
                          </a:solidFill>
                          <a:latin typeface="+mn-lt"/>
                          <a:cs typeface="Arial" panose="020B0604020202020204" pitchFamily="34" charset="0"/>
                        </a:rPr>
                        <a:t>Employee + Child(ren)</a:t>
                      </a:r>
                    </a:p>
                  </a:txBody>
                  <a:tcPr>
                    <a:solidFill>
                      <a:schemeClr val="accent1"/>
                    </a:solidFill>
                  </a:tcPr>
                </a:tc>
                <a:tc>
                  <a:txBody>
                    <a:bodyPr/>
                    <a:lstStyle/>
                    <a:p>
                      <a:r>
                        <a:rPr lang="en-US" dirty="0">
                          <a:latin typeface="+mn-lt"/>
                          <a:cs typeface="Arial" panose="020B0604020202020204" pitchFamily="34" charset="0"/>
                        </a:rPr>
                        <a:t>$11.53</a:t>
                      </a:r>
                    </a:p>
                  </a:txBody>
                  <a:tcPr/>
                </a:tc>
                <a:tc>
                  <a:txBody>
                    <a:bodyPr/>
                    <a:lstStyle/>
                    <a:p>
                      <a:r>
                        <a:rPr lang="en-US" dirty="0">
                          <a:latin typeface="+mn-lt"/>
                          <a:cs typeface="Arial" panose="020B0604020202020204" pitchFamily="34" charset="0"/>
                        </a:rPr>
                        <a:t>$11.80</a:t>
                      </a:r>
                    </a:p>
                  </a:txBody>
                  <a:tcPr/>
                </a:tc>
                <a:extLst>
                  <a:ext uri="{0D108BD9-81ED-4DB2-BD59-A6C34878D82A}">
                    <a16:rowId xmlns:a16="http://schemas.microsoft.com/office/drawing/2014/main" val="2991125282"/>
                  </a:ext>
                </a:extLst>
              </a:tr>
              <a:tr h="359663">
                <a:tc>
                  <a:txBody>
                    <a:bodyPr/>
                    <a:lstStyle/>
                    <a:p>
                      <a:r>
                        <a:rPr lang="en-US" b="1" dirty="0">
                          <a:solidFill>
                            <a:schemeClr val="bg1"/>
                          </a:solidFill>
                          <a:latin typeface="+mn-lt"/>
                          <a:cs typeface="Arial" panose="020B0604020202020204" pitchFamily="34" charset="0"/>
                        </a:rPr>
                        <a:t>Employee + Family</a:t>
                      </a:r>
                    </a:p>
                  </a:txBody>
                  <a:tcPr>
                    <a:solidFill>
                      <a:schemeClr val="accent1"/>
                    </a:solidFill>
                  </a:tcPr>
                </a:tc>
                <a:tc>
                  <a:txBody>
                    <a:bodyPr/>
                    <a:lstStyle/>
                    <a:p>
                      <a:r>
                        <a:rPr lang="en-US" dirty="0">
                          <a:latin typeface="+mn-lt"/>
                          <a:cs typeface="Arial" panose="020B0604020202020204" pitchFamily="34" charset="0"/>
                        </a:rPr>
                        <a:t>$15.84</a:t>
                      </a:r>
                    </a:p>
                  </a:txBody>
                  <a:tcPr/>
                </a:tc>
                <a:tc>
                  <a:txBody>
                    <a:bodyPr/>
                    <a:lstStyle/>
                    <a:p>
                      <a:r>
                        <a:rPr lang="en-US" dirty="0">
                          <a:latin typeface="+mn-lt"/>
                          <a:cs typeface="Arial" panose="020B0604020202020204" pitchFamily="34" charset="0"/>
                        </a:rPr>
                        <a:t>$16.20</a:t>
                      </a:r>
                    </a:p>
                  </a:txBody>
                  <a:tcPr/>
                </a:tc>
                <a:extLst>
                  <a:ext uri="{0D108BD9-81ED-4DB2-BD59-A6C34878D82A}">
                    <a16:rowId xmlns:a16="http://schemas.microsoft.com/office/drawing/2014/main" val="2175086064"/>
                  </a:ext>
                </a:extLst>
              </a:tr>
            </a:tbl>
          </a:graphicData>
        </a:graphic>
      </p:graphicFrame>
      <p:graphicFrame>
        <p:nvGraphicFramePr>
          <p:cNvPr id="4" name="Table 3">
            <a:extLst>
              <a:ext uri="{FF2B5EF4-FFF2-40B4-BE49-F238E27FC236}">
                <a16:creationId xmlns:a16="http://schemas.microsoft.com/office/drawing/2014/main" id="{18A07444-0077-4C19-9C6A-BAEAEE138F29}"/>
              </a:ext>
            </a:extLst>
          </p:cNvPr>
          <p:cNvGraphicFramePr>
            <a:graphicFrameLocks noGrp="1"/>
          </p:cNvGraphicFramePr>
          <p:nvPr/>
        </p:nvGraphicFramePr>
        <p:xfrm>
          <a:off x="535940" y="3611881"/>
          <a:ext cx="7998459" cy="2103120"/>
        </p:xfrm>
        <a:graphic>
          <a:graphicData uri="http://schemas.openxmlformats.org/drawingml/2006/table">
            <a:tbl>
              <a:tblPr firstRow="1" bandRow="1">
                <a:tableStyleId>{5C22544A-7EE6-4342-B048-85BDC9FD1C3A}</a:tableStyleId>
              </a:tblPr>
              <a:tblGrid>
                <a:gridCol w="2893060">
                  <a:extLst>
                    <a:ext uri="{9D8B030D-6E8A-4147-A177-3AD203B41FA5}">
                      <a16:colId xmlns:a16="http://schemas.microsoft.com/office/drawing/2014/main" val="3947899490"/>
                    </a:ext>
                  </a:extLst>
                </a:gridCol>
                <a:gridCol w="2439246">
                  <a:extLst>
                    <a:ext uri="{9D8B030D-6E8A-4147-A177-3AD203B41FA5}">
                      <a16:colId xmlns:a16="http://schemas.microsoft.com/office/drawing/2014/main" val="3690356760"/>
                    </a:ext>
                  </a:extLst>
                </a:gridCol>
                <a:gridCol w="2666153">
                  <a:extLst>
                    <a:ext uri="{9D8B030D-6E8A-4147-A177-3AD203B41FA5}">
                      <a16:colId xmlns:a16="http://schemas.microsoft.com/office/drawing/2014/main" val="3791674507"/>
                    </a:ext>
                  </a:extLst>
                </a:gridCol>
              </a:tblGrid>
              <a:tr h="600152">
                <a:tc>
                  <a:txBody>
                    <a:bodyPr/>
                    <a:lstStyle/>
                    <a:p>
                      <a:r>
                        <a:rPr lang="en-US" dirty="0">
                          <a:solidFill>
                            <a:schemeClr val="bg1"/>
                          </a:solidFill>
                          <a:latin typeface="+mn-lt"/>
                          <a:cs typeface="Arial" panose="020B0604020202020204" pitchFamily="34" charset="0"/>
                        </a:rPr>
                        <a:t>Anthem BCBS Vision Select Plus</a:t>
                      </a:r>
                    </a:p>
                  </a:txBody>
                  <a:tcPr/>
                </a:tc>
                <a:tc>
                  <a:txBody>
                    <a:bodyPr/>
                    <a:lstStyle/>
                    <a:p>
                      <a:r>
                        <a:rPr lang="en-US" dirty="0">
                          <a:latin typeface="+mn-lt"/>
                          <a:cs typeface="Arial" panose="020B0604020202020204" pitchFamily="34" charset="0"/>
                        </a:rPr>
                        <a:t>2019 Rates</a:t>
                      </a:r>
                    </a:p>
                  </a:txBody>
                  <a:tcPr/>
                </a:tc>
                <a:tc>
                  <a:txBody>
                    <a:bodyPr/>
                    <a:lstStyle/>
                    <a:p>
                      <a:r>
                        <a:rPr lang="en-US" dirty="0">
                          <a:latin typeface="+mn-lt"/>
                          <a:cs typeface="Arial" panose="020B0604020202020204" pitchFamily="34" charset="0"/>
                        </a:rPr>
                        <a:t>2020 Rates</a:t>
                      </a:r>
                    </a:p>
                  </a:txBody>
                  <a:tcPr/>
                </a:tc>
                <a:extLst>
                  <a:ext uri="{0D108BD9-81ED-4DB2-BD59-A6C34878D82A}">
                    <a16:rowId xmlns:a16="http://schemas.microsoft.com/office/drawing/2014/main" val="2925749540"/>
                  </a:ext>
                </a:extLst>
              </a:tr>
              <a:tr h="342944">
                <a:tc>
                  <a:txBody>
                    <a:bodyPr/>
                    <a:lstStyle/>
                    <a:p>
                      <a:r>
                        <a:rPr lang="en-US" b="1" dirty="0">
                          <a:solidFill>
                            <a:schemeClr val="bg1"/>
                          </a:solidFill>
                          <a:latin typeface="+mn-lt"/>
                          <a:cs typeface="Arial" panose="020B0604020202020204" pitchFamily="34" charset="0"/>
                        </a:rPr>
                        <a:t>Employee Only</a:t>
                      </a:r>
                    </a:p>
                  </a:txBody>
                  <a:tcPr>
                    <a:solidFill>
                      <a:schemeClr val="accent1"/>
                    </a:solidFill>
                  </a:tcPr>
                </a:tc>
                <a:tc>
                  <a:txBody>
                    <a:bodyPr/>
                    <a:lstStyle/>
                    <a:p>
                      <a:r>
                        <a:rPr lang="en-US" dirty="0">
                          <a:latin typeface="+mn-lt"/>
                          <a:cs typeface="Arial" panose="020B0604020202020204" pitchFamily="34" charset="0"/>
                        </a:rPr>
                        <a:t>$8.79</a:t>
                      </a:r>
                    </a:p>
                  </a:txBody>
                  <a:tcPr/>
                </a:tc>
                <a:tc>
                  <a:txBody>
                    <a:bodyPr/>
                    <a:lstStyle/>
                    <a:p>
                      <a:r>
                        <a:rPr lang="en-US" dirty="0">
                          <a:latin typeface="+mn-lt"/>
                          <a:cs typeface="Arial" panose="020B0604020202020204" pitchFamily="34" charset="0"/>
                        </a:rPr>
                        <a:t>$8.99</a:t>
                      </a:r>
                    </a:p>
                  </a:txBody>
                  <a:tcPr/>
                </a:tc>
                <a:extLst>
                  <a:ext uri="{0D108BD9-81ED-4DB2-BD59-A6C34878D82A}">
                    <a16:rowId xmlns:a16="http://schemas.microsoft.com/office/drawing/2014/main" val="72735696"/>
                  </a:ext>
                </a:extLst>
              </a:tr>
              <a:tr h="342944">
                <a:tc>
                  <a:txBody>
                    <a:bodyPr/>
                    <a:lstStyle/>
                    <a:p>
                      <a:r>
                        <a:rPr lang="en-US" b="1" dirty="0">
                          <a:solidFill>
                            <a:schemeClr val="bg1"/>
                          </a:solidFill>
                          <a:latin typeface="+mn-lt"/>
                          <a:cs typeface="Arial" panose="020B0604020202020204" pitchFamily="34" charset="0"/>
                        </a:rPr>
                        <a:t>Employee + Spouse</a:t>
                      </a:r>
                    </a:p>
                  </a:txBody>
                  <a:tcPr>
                    <a:solidFill>
                      <a:schemeClr val="accent1"/>
                    </a:solidFill>
                  </a:tcPr>
                </a:tc>
                <a:tc>
                  <a:txBody>
                    <a:bodyPr/>
                    <a:lstStyle/>
                    <a:p>
                      <a:r>
                        <a:rPr lang="en-US" dirty="0">
                          <a:latin typeface="+mn-lt"/>
                          <a:cs typeface="Arial" panose="020B0604020202020204" pitchFamily="34" charset="0"/>
                        </a:rPr>
                        <a:t>$20.13</a:t>
                      </a:r>
                    </a:p>
                  </a:txBody>
                  <a:tcPr/>
                </a:tc>
                <a:tc>
                  <a:txBody>
                    <a:bodyPr/>
                    <a:lstStyle/>
                    <a:p>
                      <a:r>
                        <a:rPr lang="en-US" dirty="0">
                          <a:latin typeface="+mn-lt"/>
                          <a:cs typeface="Arial" panose="020B0604020202020204" pitchFamily="34" charset="0"/>
                        </a:rPr>
                        <a:t>$20.59</a:t>
                      </a:r>
                    </a:p>
                  </a:txBody>
                  <a:tcPr/>
                </a:tc>
                <a:extLst>
                  <a:ext uri="{0D108BD9-81ED-4DB2-BD59-A6C34878D82A}">
                    <a16:rowId xmlns:a16="http://schemas.microsoft.com/office/drawing/2014/main" val="3365848103"/>
                  </a:ext>
                </a:extLst>
              </a:tr>
              <a:tr h="342944">
                <a:tc>
                  <a:txBody>
                    <a:bodyPr/>
                    <a:lstStyle/>
                    <a:p>
                      <a:r>
                        <a:rPr lang="en-US" b="1" dirty="0">
                          <a:solidFill>
                            <a:schemeClr val="bg1"/>
                          </a:solidFill>
                          <a:latin typeface="+mn-lt"/>
                          <a:cs typeface="Arial" panose="020B0604020202020204" pitchFamily="34" charset="0"/>
                        </a:rPr>
                        <a:t>Employee + Child(ren)</a:t>
                      </a:r>
                    </a:p>
                  </a:txBody>
                  <a:tcPr>
                    <a:solidFill>
                      <a:schemeClr val="accent1"/>
                    </a:solidFill>
                  </a:tcPr>
                </a:tc>
                <a:tc>
                  <a:txBody>
                    <a:bodyPr/>
                    <a:lstStyle/>
                    <a:p>
                      <a:r>
                        <a:rPr lang="en-US" dirty="0">
                          <a:latin typeface="+mn-lt"/>
                          <a:cs typeface="Arial" panose="020B0604020202020204" pitchFamily="34" charset="0"/>
                        </a:rPr>
                        <a:t>$20.09</a:t>
                      </a:r>
                    </a:p>
                  </a:txBody>
                  <a:tcPr/>
                </a:tc>
                <a:tc>
                  <a:txBody>
                    <a:bodyPr/>
                    <a:lstStyle/>
                    <a:p>
                      <a:r>
                        <a:rPr lang="en-US" dirty="0">
                          <a:latin typeface="+mn-lt"/>
                          <a:cs typeface="Arial" panose="020B0604020202020204" pitchFamily="34" charset="0"/>
                        </a:rPr>
                        <a:t>$21.58</a:t>
                      </a:r>
                    </a:p>
                  </a:txBody>
                  <a:tcPr/>
                </a:tc>
                <a:extLst>
                  <a:ext uri="{0D108BD9-81ED-4DB2-BD59-A6C34878D82A}">
                    <a16:rowId xmlns:a16="http://schemas.microsoft.com/office/drawing/2014/main" val="2857229864"/>
                  </a:ext>
                </a:extLst>
              </a:tr>
              <a:tr h="342944">
                <a:tc>
                  <a:txBody>
                    <a:bodyPr/>
                    <a:lstStyle/>
                    <a:p>
                      <a:r>
                        <a:rPr lang="en-US" b="1" dirty="0">
                          <a:solidFill>
                            <a:schemeClr val="bg1"/>
                          </a:solidFill>
                          <a:latin typeface="+mn-lt"/>
                          <a:cs typeface="Arial" panose="020B0604020202020204" pitchFamily="34" charset="0"/>
                        </a:rPr>
                        <a:t>Employee + Family</a:t>
                      </a:r>
                    </a:p>
                  </a:txBody>
                  <a:tcPr>
                    <a:solidFill>
                      <a:schemeClr val="accent1"/>
                    </a:solidFill>
                  </a:tcPr>
                </a:tc>
                <a:tc>
                  <a:txBody>
                    <a:bodyPr/>
                    <a:lstStyle/>
                    <a:p>
                      <a:r>
                        <a:rPr lang="en-US" dirty="0">
                          <a:latin typeface="+mn-lt"/>
                          <a:cs typeface="Arial" panose="020B0604020202020204" pitchFamily="34" charset="0"/>
                        </a:rPr>
                        <a:t>$29.00</a:t>
                      </a:r>
                    </a:p>
                  </a:txBody>
                  <a:tcPr/>
                </a:tc>
                <a:tc>
                  <a:txBody>
                    <a:bodyPr/>
                    <a:lstStyle/>
                    <a:p>
                      <a:r>
                        <a:rPr lang="en-US" dirty="0">
                          <a:latin typeface="+mn-lt"/>
                          <a:cs typeface="Arial" panose="020B0604020202020204" pitchFamily="34" charset="0"/>
                        </a:rPr>
                        <a:t>$29.67</a:t>
                      </a:r>
                    </a:p>
                  </a:txBody>
                  <a:tcPr/>
                </a:tc>
                <a:extLst>
                  <a:ext uri="{0D108BD9-81ED-4DB2-BD59-A6C34878D82A}">
                    <a16:rowId xmlns:a16="http://schemas.microsoft.com/office/drawing/2014/main" val="3457468762"/>
                  </a:ext>
                </a:extLst>
              </a:tr>
            </a:tbl>
          </a:graphicData>
        </a:graphic>
      </p:graphicFrame>
      <p:sp>
        <p:nvSpPr>
          <p:cNvPr id="7" name="TextBox 6">
            <a:extLst>
              <a:ext uri="{FF2B5EF4-FFF2-40B4-BE49-F238E27FC236}">
                <a16:creationId xmlns:a16="http://schemas.microsoft.com/office/drawing/2014/main" id="{C9255385-E845-4AE9-90A7-25FBCF4A0134}"/>
              </a:ext>
            </a:extLst>
          </p:cNvPr>
          <p:cNvSpPr txBox="1"/>
          <p:nvPr/>
        </p:nvSpPr>
        <p:spPr>
          <a:xfrm>
            <a:off x="535940" y="5867400"/>
            <a:ext cx="7922260" cy="646331"/>
          </a:xfrm>
          <a:prstGeom prst="rect">
            <a:avLst/>
          </a:prstGeom>
          <a:noFill/>
        </p:spPr>
        <p:txBody>
          <a:bodyPr wrap="square" rtlCol="0">
            <a:spAutoFit/>
          </a:bodyPr>
          <a:lstStyle/>
          <a:p>
            <a:r>
              <a:rPr lang="en-US" b="1" dirty="0"/>
              <a:t>2.3% Increase for the 2020 Plan Year</a:t>
            </a:r>
          </a:p>
          <a:p>
            <a:r>
              <a:rPr lang="en-US" b="1" dirty="0">
                <a:cs typeface="Arial" panose="020B0604020202020204" pitchFamily="34" charset="0"/>
              </a:rPr>
              <a:t>The administrative fee of $0.70 is not reflected in the premium</a:t>
            </a:r>
          </a:p>
        </p:txBody>
      </p:sp>
      <p:sp>
        <p:nvSpPr>
          <p:cNvPr id="5" name="Slide Number Placeholder 4">
            <a:extLst>
              <a:ext uri="{FF2B5EF4-FFF2-40B4-BE49-F238E27FC236}">
                <a16:creationId xmlns:a16="http://schemas.microsoft.com/office/drawing/2014/main" id="{B52B666F-D283-40A6-8CDD-E12D620276FE}"/>
              </a:ext>
            </a:extLst>
          </p:cNvPr>
          <p:cNvSpPr>
            <a:spLocks noGrp="1"/>
          </p:cNvSpPr>
          <p:nvPr>
            <p:ph type="sldNum" sz="quarter" idx="12"/>
          </p:nvPr>
        </p:nvSpPr>
        <p:spPr/>
        <p:txBody>
          <a:bodyPr/>
          <a:lstStyle/>
          <a:p>
            <a:fld id="{CCE7EACD-A346-A34B-BBAF-EF458C812BA9}" type="slidenum">
              <a:rPr lang="en-US" smtClean="0"/>
              <a:pPr/>
              <a:t>29</a:t>
            </a:fld>
            <a:endParaRPr lang="en-US" dirty="0"/>
          </a:p>
        </p:txBody>
      </p:sp>
    </p:spTree>
    <p:extLst>
      <p:ext uri="{BB962C8B-B14F-4D97-AF65-F5344CB8AC3E}">
        <p14:creationId xmlns:p14="http://schemas.microsoft.com/office/powerpoint/2010/main" val="1705176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Cyber Security Awareness Training	</a:t>
            </a:r>
          </a:p>
        </p:txBody>
      </p:sp>
      <p:sp>
        <p:nvSpPr>
          <p:cNvPr id="3" name="Text Placeholder 2"/>
          <p:cNvSpPr>
            <a:spLocks noGrp="1"/>
          </p:cNvSpPr>
          <p:nvPr>
            <p:ph type="body" sz="quarter" idx="11"/>
          </p:nvPr>
        </p:nvSpPr>
        <p:spPr/>
        <p:txBody>
          <a:bodyPr/>
          <a:lstStyle/>
          <a:p>
            <a:r>
              <a:rPr lang="en-US" dirty="0"/>
              <a:t>David Allen</a:t>
            </a:r>
          </a:p>
        </p:txBody>
      </p:sp>
    </p:spTree>
    <p:extLst>
      <p:ext uri="{BB962C8B-B14F-4D97-AF65-F5344CB8AC3E}">
        <p14:creationId xmlns:p14="http://schemas.microsoft.com/office/powerpoint/2010/main" val="1931587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4471" y="2293407"/>
            <a:ext cx="5741334" cy="1741563"/>
          </a:xfrm>
          <a:prstGeom prst="rect">
            <a:avLst/>
          </a:prstGeom>
          <a:solidFill>
            <a:srgbClr val="0090DA"/>
          </a:solidFill>
        </p:spPr>
        <p:txBody>
          <a:bodyPr vert="horz" wrap="square" lIns="0" tIns="3362" rIns="0" bIns="0" rtlCol="0">
            <a:spAutoFit/>
          </a:bodyPr>
          <a:lstStyle/>
          <a:p>
            <a:pPr>
              <a:spcBef>
                <a:spcPts val="26"/>
              </a:spcBef>
            </a:pPr>
            <a:endParaRPr lang="en-US" sz="4941" dirty="0">
              <a:latin typeface="Times New Roman"/>
              <a:cs typeface="Times New Roman"/>
            </a:endParaRPr>
          </a:p>
          <a:p>
            <a:pPr marL="555281" marR="82928"/>
            <a:r>
              <a:rPr lang="en-US" sz="3177" b="1" spc="-4" dirty="0">
                <a:solidFill>
                  <a:srgbClr val="FFFFFF"/>
                </a:solidFill>
                <a:latin typeface="Arial"/>
                <a:cs typeface="Arial"/>
              </a:rPr>
              <a:t>Optional Life &amp; </a:t>
            </a:r>
            <a:r>
              <a:rPr lang="en-US" sz="3177" b="1" dirty="0">
                <a:solidFill>
                  <a:srgbClr val="FFFFFF"/>
                </a:solidFill>
                <a:latin typeface="Arial"/>
                <a:cs typeface="Arial"/>
              </a:rPr>
              <a:t>AD&amp;D</a:t>
            </a:r>
            <a:r>
              <a:rPr lang="en-US" sz="3177" b="1" spc="-141" dirty="0">
                <a:solidFill>
                  <a:srgbClr val="FFFFFF"/>
                </a:solidFill>
                <a:latin typeface="Arial"/>
                <a:cs typeface="Arial"/>
              </a:rPr>
              <a:t> </a:t>
            </a:r>
            <a:r>
              <a:rPr lang="en-US" sz="3177" b="1" spc="-4" dirty="0">
                <a:solidFill>
                  <a:srgbClr val="FFFFFF"/>
                </a:solidFill>
                <a:latin typeface="Arial"/>
                <a:cs typeface="Arial"/>
              </a:rPr>
              <a:t>Plan  Information for</a:t>
            </a:r>
            <a:r>
              <a:rPr lang="en-US" sz="3177" b="1" spc="4" dirty="0">
                <a:solidFill>
                  <a:srgbClr val="FFFFFF"/>
                </a:solidFill>
                <a:latin typeface="Arial"/>
                <a:cs typeface="Arial"/>
              </a:rPr>
              <a:t> </a:t>
            </a:r>
            <a:r>
              <a:rPr lang="en-US" sz="3177" b="1" spc="-4" dirty="0">
                <a:solidFill>
                  <a:srgbClr val="FFFFFF"/>
                </a:solidFill>
                <a:latin typeface="Arial"/>
                <a:cs typeface="Arial"/>
              </a:rPr>
              <a:t>2020</a:t>
            </a:r>
            <a:endParaRPr lang="en-US" sz="3177" dirty="0">
              <a:latin typeface="Arial"/>
              <a:cs typeface="Arial"/>
            </a:endParaRPr>
          </a:p>
        </p:txBody>
      </p:sp>
      <p:sp>
        <p:nvSpPr>
          <p:cNvPr id="3" name="Title 2">
            <a:extLst>
              <a:ext uri="{FF2B5EF4-FFF2-40B4-BE49-F238E27FC236}">
                <a16:creationId xmlns:a16="http://schemas.microsoft.com/office/drawing/2014/main" id="{F8BA2E70-78AE-49AB-A728-3E39F2FFD621}"/>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28401E30-5420-41FE-98C6-19F1F19ED791}"/>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D5C425FD-63B6-4B96-9200-0D6A3B909DA3}"/>
              </a:ext>
            </a:extLst>
          </p:cNvPr>
          <p:cNvSpPr>
            <a:spLocks noGrp="1"/>
          </p:cNvSpPr>
          <p:nvPr>
            <p:ph type="sldNum" sz="quarter" idx="12"/>
          </p:nvPr>
        </p:nvSpPr>
        <p:spPr/>
        <p:txBody>
          <a:bodyPr/>
          <a:lstStyle/>
          <a:p>
            <a:fld id="{CCE7EACD-A346-A34B-BBAF-EF458C812BA9}" type="slidenum">
              <a:rPr lang="en-US" smtClean="0"/>
              <a:p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5026" y="5535706"/>
            <a:ext cx="7447429" cy="0"/>
          </a:xfrm>
          <a:custGeom>
            <a:avLst/>
            <a:gdLst/>
            <a:ahLst/>
            <a:cxnLst/>
            <a:rect l="l" t="t" r="r" b="b"/>
            <a:pathLst>
              <a:path w="8440420">
                <a:moveTo>
                  <a:pt x="0" y="0"/>
                </a:moveTo>
                <a:lnTo>
                  <a:pt x="8440077" y="0"/>
                </a:lnTo>
              </a:path>
            </a:pathLst>
          </a:custGeom>
          <a:ln w="6350">
            <a:solidFill>
              <a:srgbClr val="595958"/>
            </a:solidFill>
          </a:ln>
        </p:spPr>
        <p:txBody>
          <a:bodyPr wrap="square" lIns="0" tIns="0" rIns="0" bIns="0" rtlCol="0"/>
          <a:lstStyle/>
          <a:p>
            <a:endParaRPr sz="1588" dirty="0"/>
          </a:p>
        </p:txBody>
      </p:sp>
      <p:sp>
        <p:nvSpPr>
          <p:cNvPr id="3" name="object 3"/>
          <p:cNvSpPr/>
          <p:nvPr/>
        </p:nvSpPr>
        <p:spPr>
          <a:xfrm>
            <a:off x="6895083" y="5673998"/>
            <a:ext cx="683559" cy="146797"/>
          </a:xfrm>
          <a:custGeom>
            <a:avLst/>
            <a:gdLst/>
            <a:ahLst/>
            <a:cxnLst/>
            <a:rect l="l" t="t" r="r" b="b"/>
            <a:pathLst>
              <a:path w="774700" h="166370">
                <a:moveTo>
                  <a:pt x="629562" y="50837"/>
                </a:moveTo>
                <a:lnTo>
                  <a:pt x="595633" y="50837"/>
                </a:lnTo>
                <a:lnTo>
                  <a:pt x="595633" y="37029"/>
                </a:lnTo>
                <a:lnTo>
                  <a:pt x="618881" y="4393"/>
                </a:lnTo>
                <a:lnTo>
                  <a:pt x="624535" y="2510"/>
                </a:lnTo>
                <a:lnTo>
                  <a:pt x="629562" y="627"/>
                </a:lnTo>
                <a:lnTo>
                  <a:pt x="635217" y="0"/>
                </a:lnTo>
                <a:lnTo>
                  <a:pt x="647154" y="0"/>
                </a:lnTo>
                <a:lnTo>
                  <a:pt x="653438" y="627"/>
                </a:lnTo>
                <a:lnTo>
                  <a:pt x="659092" y="2510"/>
                </a:lnTo>
                <a:lnTo>
                  <a:pt x="665375" y="4393"/>
                </a:lnTo>
                <a:lnTo>
                  <a:pt x="671030" y="6903"/>
                </a:lnTo>
                <a:lnTo>
                  <a:pt x="676057" y="11297"/>
                </a:lnTo>
                <a:lnTo>
                  <a:pt x="665006" y="27615"/>
                </a:lnTo>
                <a:lnTo>
                  <a:pt x="640243" y="27615"/>
                </a:lnTo>
                <a:lnTo>
                  <a:pt x="636473" y="28870"/>
                </a:lnTo>
                <a:lnTo>
                  <a:pt x="633960" y="32008"/>
                </a:lnTo>
                <a:lnTo>
                  <a:pt x="630819" y="35146"/>
                </a:lnTo>
                <a:lnTo>
                  <a:pt x="629562" y="39539"/>
                </a:lnTo>
                <a:lnTo>
                  <a:pt x="629562" y="50837"/>
                </a:lnTo>
                <a:close/>
              </a:path>
              <a:path w="774700" h="166370">
                <a:moveTo>
                  <a:pt x="661606" y="32636"/>
                </a:moveTo>
                <a:lnTo>
                  <a:pt x="654066" y="28870"/>
                </a:lnTo>
                <a:lnTo>
                  <a:pt x="650924" y="28242"/>
                </a:lnTo>
                <a:lnTo>
                  <a:pt x="648411" y="27615"/>
                </a:lnTo>
                <a:lnTo>
                  <a:pt x="665006" y="27615"/>
                </a:lnTo>
                <a:lnTo>
                  <a:pt x="661606" y="32636"/>
                </a:lnTo>
                <a:close/>
              </a:path>
              <a:path w="774700" h="166370">
                <a:moveTo>
                  <a:pt x="730719" y="165691"/>
                </a:moveTo>
                <a:lnTo>
                  <a:pt x="723808" y="165691"/>
                </a:lnTo>
                <a:lnTo>
                  <a:pt x="716867" y="165446"/>
                </a:lnTo>
                <a:lnTo>
                  <a:pt x="678570" y="149373"/>
                </a:lnTo>
                <a:lnTo>
                  <a:pt x="662234" y="114854"/>
                </a:lnTo>
                <a:lnTo>
                  <a:pt x="662234" y="98536"/>
                </a:lnTo>
                <a:lnTo>
                  <a:pt x="663490" y="91004"/>
                </a:lnTo>
                <a:lnTo>
                  <a:pt x="666632" y="83473"/>
                </a:lnTo>
                <a:lnTo>
                  <a:pt x="669145" y="76569"/>
                </a:lnTo>
                <a:lnTo>
                  <a:pt x="672915" y="70293"/>
                </a:lnTo>
                <a:lnTo>
                  <a:pt x="677941" y="64644"/>
                </a:lnTo>
                <a:lnTo>
                  <a:pt x="682340" y="59623"/>
                </a:lnTo>
                <a:lnTo>
                  <a:pt x="688623" y="55230"/>
                </a:lnTo>
                <a:lnTo>
                  <a:pt x="695534" y="52092"/>
                </a:lnTo>
                <a:lnTo>
                  <a:pt x="703074" y="48954"/>
                </a:lnTo>
                <a:lnTo>
                  <a:pt x="710613" y="47071"/>
                </a:lnTo>
                <a:lnTo>
                  <a:pt x="728834" y="47071"/>
                </a:lnTo>
                <a:lnTo>
                  <a:pt x="737002" y="48954"/>
                </a:lnTo>
                <a:lnTo>
                  <a:pt x="743285" y="52092"/>
                </a:lnTo>
                <a:lnTo>
                  <a:pt x="750197" y="55230"/>
                </a:lnTo>
                <a:lnTo>
                  <a:pt x="755851" y="59623"/>
                </a:lnTo>
                <a:lnTo>
                  <a:pt x="760878" y="65272"/>
                </a:lnTo>
                <a:lnTo>
                  <a:pt x="765276" y="70920"/>
                </a:lnTo>
                <a:lnTo>
                  <a:pt x="766784" y="73431"/>
                </a:lnTo>
                <a:lnTo>
                  <a:pt x="715640" y="73431"/>
                </a:lnTo>
                <a:lnTo>
                  <a:pt x="712498" y="74059"/>
                </a:lnTo>
                <a:lnTo>
                  <a:pt x="709357" y="75941"/>
                </a:lnTo>
                <a:lnTo>
                  <a:pt x="706215" y="77197"/>
                </a:lnTo>
                <a:lnTo>
                  <a:pt x="703702" y="78452"/>
                </a:lnTo>
                <a:lnTo>
                  <a:pt x="701817" y="80962"/>
                </a:lnTo>
                <a:lnTo>
                  <a:pt x="699932" y="82845"/>
                </a:lnTo>
                <a:lnTo>
                  <a:pt x="698047" y="85356"/>
                </a:lnTo>
                <a:lnTo>
                  <a:pt x="697419" y="87239"/>
                </a:lnTo>
                <a:lnTo>
                  <a:pt x="696162" y="89749"/>
                </a:lnTo>
                <a:lnTo>
                  <a:pt x="695534" y="92259"/>
                </a:lnTo>
                <a:lnTo>
                  <a:pt x="695534" y="94770"/>
                </a:lnTo>
                <a:lnTo>
                  <a:pt x="773404" y="94770"/>
                </a:lnTo>
                <a:lnTo>
                  <a:pt x="773837" y="97516"/>
                </a:lnTo>
                <a:lnTo>
                  <a:pt x="774475" y="104155"/>
                </a:lnTo>
                <a:lnTo>
                  <a:pt x="774701" y="111088"/>
                </a:lnTo>
                <a:lnTo>
                  <a:pt x="774701" y="116737"/>
                </a:lnTo>
                <a:lnTo>
                  <a:pt x="695534" y="116737"/>
                </a:lnTo>
                <a:lnTo>
                  <a:pt x="695534" y="122385"/>
                </a:lnTo>
                <a:lnTo>
                  <a:pt x="698676" y="128034"/>
                </a:lnTo>
                <a:lnTo>
                  <a:pt x="708728" y="136820"/>
                </a:lnTo>
                <a:lnTo>
                  <a:pt x="715640" y="139331"/>
                </a:lnTo>
                <a:lnTo>
                  <a:pt x="765590" y="139331"/>
                </a:lnTo>
                <a:lnTo>
                  <a:pt x="772816" y="150000"/>
                </a:lnTo>
                <a:lnTo>
                  <a:pt x="771559" y="150628"/>
                </a:lnTo>
                <a:lnTo>
                  <a:pt x="769674" y="151883"/>
                </a:lnTo>
                <a:lnTo>
                  <a:pt x="766533" y="153766"/>
                </a:lnTo>
                <a:lnTo>
                  <a:pt x="764019" y="155649"/>
                </a:lnTo>
                <a:lnTo>
                  <a:pt x="760878" y="157532"/>
                </a:lnTo>
                <a:lnTo>
                  <a:pt x="757108" y="159415"/>
                </a:lnTo>
                <a:lnTo>
                  <a:pt x="752710" y="160670"/>
                </a:lnTo>
                <a:lnTo>
                  <a:pt x="748312" y="162553"/>
                </a:lnTo>
                <a:lnTo>
                  <a:pt x="737002" y="165063"/>
                </a:lnTo>
                <a:lnTo>
                  <a:pt x="730719" y="165691"/>
                </a:lnTo>
                <a:close/>
              </a:path>
              <a:path w="774700" h="166370">
                <a:moveTo>
                  <a:pt x="655951" y="77824"/>
                </a:moveTo>
                <a:lnTo>
                  <a:pt x="577413" y="77824"/>
                </a:lnTo>
                <a:lnTo>
                  <a:pt x="577413" y="50837"/>
                </a:lnTo>
                <a:lnTo>
                  <a:pt x="655951" y="50837"/>
                </a:lnTo>
                <a:lnTo>
                  <a:pt x="655951" y="77824"/>
                </a:lnTo>
                <a:close/>
              </a:path>
              <a:path w="774700" h="166370">
                <a:moveTo>
                  <a:pt x="773404" y="94770"/>
                </a:moveTo>
                <a:lnTo>
                  <a:pt x="742657" y="94770"/>
                </a:lnTo>
                <a:lnTo>
                  <a:pt x="742657" y="92259"/>
                </a:lnTo>
                <a:lnTo>
                  <a:pt x="741400" y="87239"/>
                </a:lnTo>
                <a:lnTo>
                  <a:pt x="740144" y="85356"/>
                </a:lnTo>
                <a:lnTo>
                  <a:pt x="738887" y="82845"/>
                </a:lnTo>
                <a:lnTo>
                  <a:pt x="737002" y="80962"/>
                </a:lnTo>
                <a:lnTo>
                  <a:pt x="735117" y="78452"/>
                </a:lnTo>
                <a:lnTo>
                  <a:pt x="730091" y="75941"/>
                </a:lnTo>
                <a:lnTo>
                  <a:pt x="726949" y="74059"/>
                </a:lnTo>
                <a:lnTo>
                  <a:pt x="723808" y="73431"/>
                </a:lnTo>
                <a:lnTo>
                  <a:pt x="766784" y="73431"/>
                </a:lnTo>
                <a:lnTo>
                  <a:pt x="769046" y="77197"/>
                </a:lnTo>
                <a:lnTo>
                  <a:pt x="771559" y="85356"/>
                </a:lnTo>
                <a:lnTo>
                  <a:pt x="772845" y="91230"/>
                </a:lnTo>
                <a:lnTo>
                  <a:pt x="773404" y="94770"/>
                </a:lnTo>
                <a:close/>
              </a:path>
              <a:path w="774700" h="166370">
                <a:moveTo>
                  <a:pt x="629562" y="161925"/>
                </a:moveTo>
                <a:lnTo>
                  <a:pt x="595633" y="161925"/>
                </a:lnTo>
                <a:lnTo>
                  <a:pt x="595633" y="77824"/>
                </a:lnTo>
                <a:lnTo>
                  <a:pt x="629562" y="77824"/>
                </a:lnTo>
                <a:lnTo>
                  <a:pt x="629562" y="161925"/>
                </a:lnTo>
                <a:close/>
              </a:path>
              <a:path w="774700" h="166370">
                <a:moveTo>
                  <a:pt x="765590" y="139331"/>
                </a:moveTo>
                <a:lnTo>
                  <a:pt x="733861" y="139331"/>
                </a:lnTo>
                <a:lnTo>
                  <a:pt x="740772" y="138076"/>
                </a:lnTo>
                <a:lnTo>
                  <a:pt x="746427" y="134938"/>
                </a:lnTo>
                <a:lnTo>
                  <a:pt x="752082" y="132427"/>
                </a:lnTo>
                <a:lnTo>
                  <a:pt x="755851" y="130544"/>
                </a:lnTo>
                <a:lnTo>
                  <a:pt x="758365" y="128661"/>
                </a:lnTo>
                <a:lnTo>
                  <a:pt x="765590" y="139331"/>
                </a:lnTo>
                <a:close/>
              </a:path>
              <a:path w="774700" h="166370">
                <a:moveTo>
                  <a:pt x="351222" y="50837"/>
                </a:moveTo>
                <a:lnTo>
                  <a:pt x="316666" y="50837"/>
                </a:lnTo>
                <a:lnTo>
                  <a:pt x="316666" y="21339"/>
                </a:lnTo>
                <a:lnTo>
                  <a:pt x="351222" y="21339"/>
                </a:lnTo>
                <a:lnTo>
                  <a:pt x="351222" y="50837"/>
                </a:lnTo>
                <a:close/>
              </a:path>
              <a:path w="774700" h="166370">
                <a:moveTo>
                  <a:pt x="379496" y="77824"/>
                </a:moveTo>
                <a:lnTo>
                  <a:pt x="299073" y="77824"/>
                </a:lnTo>
                <a:lnTo>
                  <a:pt x="299073" y="50837"/>
                </a:lnTo>
                <a:lnTo>
                  <a:pt x="379496" y="50837"/>
                </a:lnTo>
                <a:lnTo>
                  <a:pt x="379496" y="77824"/>
                </a:lnTo>
                <a:close/>
              </a:path>
              <a:path w="774700" h="166370">
                <a:moveTo>
                  <a:pt x="359390" y="166318"/>
                </a:moveTo>
                <a:lnTo>
                  <a:pt x="351222" y="166318"/>
                </a:lnTo>
                <a:lnTo>
                  <a:pt x="344311" y="165063"/>
                </a:lnTo>
                <a:lnTo>
                  <a:pt x="339285" y="162553"/>
                </a:lnTo>
                <a:lnTo>
                  <a:pt x="333630" y="160670"/>
                </a:lnTo>
                <a:lnTo>
                  <a:pt x="329232" y="156904"/>
                </a:lnTo>
                <a:lnTo>
                  <a:pt x="322949" y="149373"/>
                </a:lnTo>
                <a:lnTo>
                  <a:pt x="320435" y="144352"/>
                </a:lnTo>
                <a:lnTo>
                  <a:pt x="319179" y="138703"/>
                </a:lnTo>
                <a:lnTo>
                  <a:pt x="317294" y="133055"/>
                </a:lnTo>
                <a:lnTo>
                  <a:pt x="316666" y="126778"/>
                </a:lnTo>
                <a:lnTo>
                  <a:pt x="316666" y="77824"/>
                </a:lnTo>
                <a:lnTo>
                  <a:pt x="351222" y="77824"/>
                </a:lnTo>
                <a:lnTo>
                  <a:pt x="351222" y="126778"/>
                </a:lnTo>
                <a:lnTo>
                  <a:pt x="351851" y="131172"/>
                </a:lnTo>
                <a:lnTo>
                  <a:pt x="354364" y="133682"/>
                </a:lnTo>
                <a:lnTo>
                  <a:pt x="356249" y="136820"/>
                </a:lnTo>
                <a:lnTo>
                  <a:pt x="360019" y="138076"/>
                </a:lnTo>
                <a:lnTo>
                  <a:pt x="383894" y="138076"/>
                </a:lnTo>
                <a:lnTo>
                  <a:pt x="393947" y="153138"/>
                </a:lnTo>
                <a:lnTo>
                  <a:pt x="385809" y="158905"/>
                </a:lnTo>
                <a:lnTo>
                  <a:pt x="377376" y="163023"/>
                </a:lnTo>
                <a:lnTo>
                  <a:pt x="368589" y="165495"/>
                </a:lnTo>
                <a:lnTo>
                  <a:pt x="359390" y="166318"/>
                </a:lnTo>
                <a:close/>
              </a:path>
              <a:path w="774700" h="166370">
                <a:moveTo>
                  <a:pt x="383894" y="138076"/>
                </a:moveTo>
                <a:lnTo>
                  <a:pt x="370700" y="138076"/>
                </a:lnTo>
                <a:lnTo>
                  <a:pt x="378240" y="134310"/>
                </a:lnTo>
                <a:lnTo>
                  <a:pt x="380125" y="132427"/>
                </a:lnTo>
                <a:lnTo>
                  <a:pt x="383894" y="138076"/>
                </a:lnTo>
                <a:close/>
              </a:path>
              <a:path w="774700" h="166370">
                <a:moveTo>
                  <a:pt x="560448" y="161925"/>
                </a:moveTo>
                <a:lnTo>
                  <a:pt x="525891" y="161925"/>
                </a:lnTo>
                <a:lnTo>
                  <a:pt x="525891" y="50837"/>
                </a:lnTo>
                <a:lnTo>
                  <a:pt x="560448" y="50837"/>
                </a:lnTo>
                <a:lnTo>
                  <a:pt x="560448" y="161925"/>
                </a:lnTo>
                <a:close/>
              </a:path>
              <a:path w="774700" h="166370">
                <a:moveTo>
                  <a:pt x="510812" y="161925"/>
                </a:moveTo>
                <a:lnTo>
                  <a:pt x="407142" y="161925"/>
                </a:lnTo>
                <a:lnTo>
                  <a:pt x="407142" y="3765"/>
                </a:lnTo>
                <a:lnTo>
                  <a:pt x="442955" y="3765"/>
                </a:lnTo>
                <a:lnTo>
                  <a:pt x="442955" y="133055"/>
                </a:lnTo>
                <a:lnTo>
                  <a:pt x="510812" y="133055"/>
                </a:lnTo>
                <a:lnTo>
                  <a:pt x="510812" y="161925"/>
                </a:lnTo>
                <a:close/>
              </a:path>
              <a:path w="774700" h="166370">
                <a:moveTo>
                  <a:pt x="246924" y="165691"/>
                </a:moveTo>
                <a:lnTo>
                  <a:pt x="240012" y="165691"/>
                </a:lnTo>
                <a:lnTo>
                  <a:pt x="233072" y="165446"/>
                </a:lnTo>
                <a:lnTo>
                  <a:pt x="194774" y="149373"/>
                </a:lnTo>
                <a:lnTo>
                  <a:pt x="178438" y="114854"/>
                </a:lnTo>
                <a:lnTo>
                  <a:pt x="178438" y="98536"/>
                </a:lnTo>
                <a:lnTo>
                  <a:pt x="179695" y="91004"/>
                </a:lnTo>
                <a:lnTo>
                  <a:pt x="182836" y="83473"/>
                </a:lnTo>
                <a:lnTo>
                  <a:pt x="185350" y="76569"/>
                </a:lnTo>
                <a:lnTo>
                  <a:pt x="218650" y="48954"/>
                </a:lnTo>
                <a:lnTo>
                  <a:pt x="226818" y="47071"/>
                </a:lnTo>
                <a:lnTo>
                  <a:pt x="245039" y="47071"/>
                </a:lnTo>
                <a:lnTo>
                  <a:pt x="253207" y="48954"/>
                </a:lnTo>
                <a:lnTo>
                  <a:pt x="259490" y="52092"/>
                </a:lnTo>
                <a:lnTo>
                  <a:pt x="266401" y="55230"/>
                </a:lnTo>
                <a:lnTo>
                  <a:pt x="272056" y="59623"/>
                </a:lnTo>
                <a:lnTo>
                  <a:pt x="277082" y="65272"/>
                </a:lnTo>
                <a:lnTo>
                  <a:pt x="281481" y="70920"/>
                </a:lnTo>
                <a:lnTo>
                  <a:pt x="282988" y="73431"/>
                </a:lnTo>
                <a:lnTo>
                  <a:pt x="231844" y="73431"/>
                </a:lnTo>
                <a:lnTo>
                  <a:pt x="228075" y="74059"/>
                </a:lnTo>
                <a:lnTo>
                  <a:pt x="225561" y="75941"/>
                </a:lnTo>
                <a:lnTo>
                  <a:pt x="222420" y="77197"/>
                </a:lnTo>
                <a:lnTo>
                  <a:pt x="219907" y="78452"/>
                </a:lnTo>
                <a:lnTo>
                  <a:pt x="218022" y="80962"/>
                </a:lnTo>
                <a:lnTo>
                  <a:pt x="216137" y="82845"/>
                </a:lnTo>
                <a:lnTo>
                  <a:pt x="214252" y="85356"/>
                </a:lnTo>
                <a:lnTo>
                  <a:pt x="213623" y="87239"/>
                </a:lnTo>
                <a:lnTo>
                  <a:pt x="212367" y="89749"/>
                </a:lnTo>
                <a:lnTo>
                  <a:pt x="211739" y="92259"/>
                </a:lnTo>
                <a:lnTo>
                  <a:pt x="211739" y="94770"/>
                </a:lnTo>
                <a:lnTo>
                  <a:pt x="289608" y="94770"/>
                </a:lnTo>
                <a:lnTo>
                  <a:pt x="290041" y="97516"/>
                </a:lnTo>
                <a:lnTo>
                  <a:pt x="290679" y="104155"/>
                </a:lnTo>
                <a:lnTo>
                  <a:pt x="290905" y="111088"/>
                </a:lnTo>
                <a:lnTo>
                  <a:pt x="290905" y="116737"/>
                </a:lnTo>
                <a:lnTo>
                  <a:pt x="211739" y="116737"/>
                </a:lnTo>
                <a:lnTo>
                  <a:pt x="211739" y="122385"/>
                </a:lnTo>
                <a:lnTo>
                  <a:pt x="214880" y="128034"/>
                </a:lnTo>
                <a:lnTo>
                  <a:pt x="224933" y="136820"/>
                </a:lnTo>
                <a:lnTo>
                  <a:pt x="231844" y="139331"/>
                </a:lnTo>
                <a:lnTo>
                  <a:pt x="281795" y="139331"/>
                </a:lnTo>
                <a:lnTo>
                  <a:pt x="289020" y="150000"/>
                </a:lnTo>
                <a:lnTo>
                  <a:pt x="287135" y="150628"/>
                </a:lnTo>
                <a:lnTo>
                  <a:pt x="285250" y="151883"/>
                </a:lnTo>
                <a:lnTo>
                  <a:pt x="280224" y="155649"/>
                </a:lnTo>
                <a:lnTo>
                  <a:pt x="277082" y="157532"/>
                </a:lnTo>
                <a:lnTo>
                  <a:pt x="273313" y="159415"/>
                </a:lnTo>
                <a:lnTo>
                  <a:pt x="268914" y="160670"/>
                </a:lnTo>
                <a:lnTo>
                  <a:pt x="264516" y="162553"/>
                </a:lnTo>
                <a:lnTo>
                  <a:pt x="253207" y="165063"/>
                </a:lnTo>
                <a:lnTo>
                  <a:pt x="246924" y="165691"/>
                </a:lnTo>
                <a:close/>
              </a:path>
              <a:path w="774700" h="166370">
                <a:moveTo>
                  <a:pt x="289608" y="94770"/>
                </a:moveTo>
                <a:lnTo>
                  <a:pt x="258861" y="94770"/>
                </a:lnTo>
                <a:lnTo>
                  <a:pt x="258861" y="92259"/>
                </a:lnTo>
                <a:lnTo>
                  <a:pt x="257605" y="87239"/>
                </a:lnTo>
                <a:lnTo>
                  <a:pt x="256348" y="85356"/>
                </a:lnTo>
                <a:lnTo>
                  <a:pt x="255092" y="82845"/>
                </a:lnTo>
                <a:lnTo>
                  <a:pt x="253207" y="80962"/>
                </a:lnTo>
                <a:lnTo>
                  <a:pt x="251322" y="78452"/>
                </a:lnTo>
                <a:lnTo>
                  <a:pt x="246295" y="75941"/>
                </a:lnTo>
                <a:lnTo>
                  <a:pt x="243154" y="74059"/>
                </a:lnTo>
                <a:lnTo>
                  <a:pt x="240012" y="73431"/>
                </a:lnTo>
                <a:lnTo>
                  <a:pt x="282988" y="73431"/>
                </a:lnTo>
                <a:lnTo>
                  <a:pt x="285250" y="77197"/>
                </a:lnTo>
                <a:lnTo>
                  <a:pt x="287764" y="85356"/>
                </a:lnTo>
                <a:lnTo>
                  <a:pt x="289050" y="91230"/>
                </a:lnTo>
                <a:lnTo>
                  <a:pt x="289608" y="94770"/>
                </a:lnTo>
                <a:close/>
              </a:path>
              <a:path w="774700" h="166370">
                <a:moveTo>
                  <a:pt x="281795" y="139331"/>
                </a:moveTo>
                <a:lnTo>
                  <a:pt x="250065" y="139331"/>
                </a:lnTo>
                <a:lnTo>
                  <a:pt x="256977" y="138076"/>
                </a:lnTo>
                <a:lnTo>
                  <a:pt x="262631" y="134938"/>
                </a:lnTo>
                <a:lnTo>
                  <a:pt x="268286" y="132427"/>
                </a:lnTo>
                <a:lnTo>
                  <a:pt x="272056" y="130544"/>
                </a:lnTo>
                <a:lnTo>
                  <a:pt x="274569" y="128661"/>
                </a:lnTo>
                <a:lnTo>
                  <a:pt x="281795" y="139331"/>
                </a:lnTo>
                <a:close/>
              </a:path>
              <a:path w="774700" h="166370">
                <a:moveTo>
                  <a:pt x="33928" y="161925"/>
                </a:moveTo>
                <a:lnTo>
                  <a:pt x="0" y="161925"/>
                </a:lnTo>
                <a:lnTo>
                  <a:pt x="6911" y="3765"/>
                </a:lnTo>
                <a:lnTo>
                  <a:pt x="40839" y="3765"/>
                </a:lnTo>
                <a:lnTo>
                  <a:pt x="71853" y="59623"/>
                </a:lnTo>
                <a:lnTo>
                  <a:pt x="37698" y="59623"/>
                </a:lnTo>
                <a:lnTo>
                  <a:pt x="33928" y="161925"/>
                </a:lnTo>
                <a:close/>
              </a:path>
              <a:path w="774700" h="166370">
                <a:moveTo>
                  <a:pt x="113441" y="78452"/>
                </a:moveTo>
                <a:lnTo>
                  <a:pt x="82308" y="78452"/>
                </a:lnTo>
                <a:lnTo>
                  <a:pt x="122519" y="3765"/>
                </a:lnTo>
                <a:lnTo>
                  <a:pt x="157076" y="3765"/>
                </a:lnTo>
                <a:lnTo>
                  <a:pt x="159489" y="58996"/>
                </a:lnTo>
                <a:lnTo>
                  <a:pt x="123776" y="58996"/>
                </a:lnTo>
                <a:lnTo>
                  <a:pt x="113441" y="78452"/>
                </a:lnTo>
                <a:close/>
              </a:path>
              <a:path w="774700" h="166370">
                <a:moveTo>
                  <a:pt x="163987" y="161925"/>
                </a:moveTo>
                <a:lnTo>
                  <a:pt x="128174" y="161925"/>
                </a:lnTo>
                <a:lnTo>
                  <a:pt x="123776" y="58996"/>
                </a:lnTo>
                <a:lnTo>
                  <a:pt x="159489" y="58996"/>
                </a:lnTo>
                <a:lnTo>
                  <a:pt x="163987" y="161925"/>
                </a:lnTo>
                <a:close/>
              </a:path>
              <a:path w="774700" h="166370">
                <a:moveTo>
                  <a:pt x="91104" y="120502"/>
                </a:moveTo>
                <a:lnTo>
                  <a:pt x="72883" y="120502"/>
                </a:lnTo>
                <a:lnTo>
                  <a:pt x="37698" y="59623"/>
                </a:lnTo>
                <a:lnTo>
                  <a:pt x="71853" y="59623"/>
                </a:lnTo>
                <a:lnTo>
                  <a:pt x="82308" y="78452"/>
                </a:lnTo>
                <a:lnTo>
                  <a:pt x="113441" y="78452"/>
                </a:lnTo>
                <a:lnTo>
                  <a:pt x="91104" y="120502"/>
                </a:lnTo>
                <a:close/>
              </a:path>
              <a:path w="774700" h="166370">
                <a:moveTo>
                  <a:pt x="542856" y="38284"/>
                </a:moveTo>
                <a:lnTo>
                  <a:pt x="535669" y="36745"/>
                </a:lnTo>
                <a:lnTo>
                  <a:pt x="529661" y="32557"/>
                </a:lnTo>
                <a:lnTo>
                  <a:pt x="525538" y="26369"/>
                </a:lnTo>
                <a:lnTo>
                  <a:pt x="524007" y="18828"/>
                </a:lnTo>
                <a:lnTo>
                  <a:pt x="525538" y="11385"/>
                </a:lnTo>
                <a:lnTo>
                  <a:pt x="529661" y="5413"/>
                </a:lnTo>
                <a:lnTo>
                  <a:pt x="535669" y="1441"/>
                </a:lnTo>
                <a:lnTo>
                  <a:pt x="542856" y="0"/>
                </a:lnTo>
                <a:lnTo>
                  <a:pt x="550670" y="1441"/>
                </a:lnTo>
                <a:lnTo>
                  <a:pt x="556836" y="5413"/>
                </a:lnTo>
                <a:lnTo>
                  <a:pt x="560880" y="11385"/>
                </a:lnTo>
                <a:lnTo>
                  <a:pt x="562333" y="18828"/>
                </a:lnTo>
                <a:lnTo>
                  <a:pt x="560792" y="26369"/>
                </a:lnTo>
                <a:lnTo>
                  <a:pt x="556600" y="32557"/>
                </a:lnTo>
                <a:lnTo>
                  <a:pt x="550405" y="36745"/>
                </a:lnTo>
                <a:lnTo>
                  <a:pt x="542856" y="38284"/>
                </a:lnTo>
                <a:close/>
              </a:path>
            </a:pathLst>
          </a:custGeom>
          <a:solidFill>
            <a:srgbClr val="000000"/>
          </a:solidFill>
        </p:spPr>
        <p:txBody>
          <a:bodyPr wrap="square" lIns="0" tIns="0" rIns="0" bIns="0" rtlCol="0"/>
          <a:lstStyle/>
          <a:p>
            <a:endParaRPr sz="1588" dirty="0"/>
          </a:p>
        </p:txBody>
      </p:sp>
      <p:sp>
        <p:nvSpPr>
          <p:cNvPr id="4" name="object 4"/>
          <p:cNvSpPr/>
          <p:nvPr/>
        </p:nvSpPr>
        <p:spPr>
          <a:xfrm>
            <a:off x="6594050" y="5638556"/>
            <a:ext cx="230070" cy="212651"/>
          </a:xfrm>
          <a:prstGeom prst="rect">
            <a:avLst/>
          </a:prstGeom>
          <a:blipFill>
            <a:blip r:embed="rId2" cstate="print"/>
            <a:stretch>
              <a:fillRect/>
            </a:stretch>
          </a:blipFill>
        </p:spPr>
        <p:txBody>
          <a:bodyPr wrap="square" lIns="0" tIns="0" rIns="0" bIns="0" rtlCol="0"/>
          <a:lstStyle/>
          <a:p>
            <a:endParaRPr sz="1588" dirty="0"/>
          </a:p>
        </p:txBody>
      </p:sp>
      <p:sp>
        <p:nvSpPr>
          <p:cNvPr id="5" name="object 5"/>
          <p:cNvSpPr txBox="1">
            <a:spLocks noGrp="1"/>
          </p:cNvSpPr>
          <p:nvPr>
            <p:ph type="title"/>
          </p:nvPr>
        </p:nvSpPr>
        <p:spPr>
          <a:prstGeom prst="rect">
            <a:avLst/>
          </a:prstGeom>
        </p:spPr>
        <p:txBody>
          <a:bodyPr vert="horz" wrap="square" lIns="0" tIns="10646" rIns="0" bIns="0" rtlCol="0" anchor="ctr">
            <a:spAutoFit/>
          </a:bodyPr>
          <a:lstStyle/>
          <a:p>
            <a:pPr marL="11206">
              <a:spcBef>
                <a:spcPts val="84"/>
              </a:spcBef>
            </a:pPr>
            <a:r>
              <a:rPr spc="-9" dirty="0">
                <a:solidFill>
                  <a:schemeClr val="tx1"/>
                </a:solidFill>
              </a:rPr>
              <a:t>Upcoming Plan </a:t>
            </a:r>
            <a:r>
              <a:rPr spc="-4" dirty="0">
                <a:solidFill>
                  <a:schemeClr val="tx1"/>
                </a:solidFill>
              </a:rPr>
              <a:t>Changes for</a:t>
            </a:r>
            <a:r>
              <a:rPr spc="22" dirty="0">
                <a:solidFill>
                  <a:schemeClr val="tx1"/>
                </a:solidFill>
              </a:rPr>
              <a:t> </a:t>
            </a:r>
            <a:r>
              <a:rPr spc="-4" dirty="0">
                <a:solidFill>
                  <a:schemeClr val="tx1"/>
                </a:solidFill>
              </a:rPr>
              <a:t>2020</a:t>
            </a:r>
            <a:endParaRPr dirty="0">
              <a:solidFill>
                <a:schemeClr val="tx1"/>
              </a:solidFill>
            </a:endParaRPr>
          </a:p>
        </p:txBody>
      </p:sp>
      <p:sp>
        <p:nvSpPr>
          <p:cNvPr id="6" name="object 6"/>
          <p:cNvSpPr txBox="1"/>
          <p:nvPr/>
        </p:nvSpPr>
        <p:spPr>
          <a:xfrm>
            <a:off x="1934748" y="1460702"/>
            <a:ext cx="2299447" cy="452612"/>
          </a:xfrm>
          <a:prstGeom prst="rect">
            <a:avLst/>
          </a:prstGeom>
        </p:spPr>
        <p:txBody>
          <a:bodyPr vert="horz" wrap="square" lIns="0" tIns="29135" rIns="0" bIns="0" rtlCol="0">
            <a:spAutoFit/>
          </a:bodyPr>
          <a:lstStyle/>
          <a:p>
            <a:pPr marL="11206" marR="4483" algn="just">
              <a:lnSpc>
                <a:spcPts val="1147"/>
              </a:lnSpc>
              <a:spcBef>
                <a:spcPts val="229"/>
              </a:spcBef>
            </a:pPr>
            <a:r>
              <a:rPr sz="1059" spc="-4" dirty="0">
                <a:latin typeface="Arial"/>
                <a:cs typeface="Arial"/>
              </a:rPr>
              <a:t>For the 2020 </a:t>
            </a:r>
            <a:r>
              <a:rPr lang="en-US" sz="1059" spc="-4" dirty="0">
                <a:latin typeface="Arial"/>
                <a:cs typeface="Arial"/>
              </a:rPr>
              <a:t>plan</a:t>
            </a:r>
            <a:r>
              <a:rPr sz="1059" spc="-4" dirty="0">
                <a:latin typeface="Arial"/>
                <a:cs typeface="Arial"/>
              </a:rPr>
              <a:t> year and beyond,  spouse life </a:t>
            </a:r>
            <a:r>
              <a:rPr sz="1059" spc="-9" dirty="0">
                <a:latin typeface="Arial"/>
                <a:cs typeface="Arial"/>
              </a:rPr>
              <a:t>will </a:t>
            </a:r>
            <a:r>
              <a:rPr sz="1059" spc="-4" dirty="0">
                <a:latin typeface="Arial"/>
                <a:cs typeface="Arial"/>
              </a:rPr>
              <a:t>be calculated using the  spouse’s</a:t>
            </a:r>
            <a:r>
              <a:rPr sz="1059" spc="-35" dirty="0">
                <a:latin typeface="Arial"/>
                <a:cs typeface="Arial"/>
              </a:rPr>
              <a:t> </a:t>
            </a:r>
            <a:r>
              <a:rPr sz="1059" spc="-4" dirty="0">
                <a:latin typeface="Arial"/>
                <a:cs typeface="Arial"/>
              </a:rPr>
              <a:t>DOB.</a:t>
            </a:r>
            <a:endParaRPr sz="1059" dirty="0">
              <a:latin typeface="Arial"/>
              <a:cs typeface="Arial"/>
            </a:endParaRPr>
          </a:p>
        </p:txBody>
      </p:sp>
      <p:sp>
        <p:nvSpPr>
          <p:cNvPr id="7" name="object 7"/>
          <p:cNvSpPr txBox="1"/>
          <p:nvPr/>
        </p:nvSpPr>
        <p:spPr>
          <a:xfrm>
            <a:off x="1934747" y="2054000"/>
            <a:ext cx="2273674" cy="875805"/>
          </a:xfrm>
          <a:prstGeom prst="rect">
            <a:avLst/>
          </a:prstGeom>
        </p:spPr>
        <p:txBody>
          <a:bodyPr vert="horz" wrap="square" lIns="0" tIns="29135" rIns="0" bIns="0" rtlCol="0">
            <a:spAutoFit/>
          </a:bodyPr>
          <a:lstStyle/>
          <a:p>
            <a:pPr marL="11206" marR="4483">
              <a:lnSpc>
                <a:spcPts val="1147"/>
              </a:lnSpc>
              <a:spcBef>
                <a:spcPts val="229"/>
              </a:spcBef>
            </a:pPr>
            <a:r>
              <a:rPr sz="1059" dirty="0">
                <a:latin typeface="Arial"/>
                <a:cs typeface="Arial"/>
              </a:rPr>
              <a:t>The </a:t>
            </a:r>
            <a:r>
              <a:rPr sz="1059" spc="-4" dirty="0">
                <a:latin typeface="Arial"/>
                <a:cs typeface="Arial"/>
              </a:rPr>
              <a:t>One-Up campaign allows actively  </a:t>
            </a:r>
            <a:r>
              <a:rPr sz="1059" dirty="0">
                <a:latin typeface="Arial"/>
                <a:cs typeface="Arial"/>
              </a:rPr>
              <a:t>at </a:t>
            </a:r>
            <a:r>
              <a:rPr sz="1059" spc="-9" dirty="0">
                <a:latin typeface="Arial"/>
                <a:cs typeface="Arial"/>
              </a:rPr>
              <a:t>work </a:t>
            </a:r>
            <a:r>
              <a:rPr sz="1059" spc="-4" dirty="0">
                <a:latin typeface="Arial"/>
                <a:cs typeface="Arial"/>
              </a:rPr>
              <a:t>employees the ability </a:t>
            </a:r>
            <a:r>
              <a:rPr sz="1059" dirty="0">
                <a:latin typeface="Arial"/>
                <a:cs typeface="Arial"/>
              </a:rPr>
              <a:t>to </a:t>
            </a:r>
            <a:r>
              <a:rPr sz="1059" spc="-9" dirty="0">
                <a:latin typeface="Arial"/>
                <a:cs typeface="Arial"/>
              </a:rPr>
              <a:t>go </a:t>
            </a:r>
            <a:r>
              <a:rPr sz="1059" spc="-4" dirty="0">
                <a:latin typeface="Arial"/>
                <a:cs typeface="Arial"/>
              </a:rPr>
              <a:t>up  one level in coverage is guarantee  issue and </a:t>
            </a:r>
            <a:r>
              <a:rPr sz="1059" spc="-9" dirty="0">
                <a:latin typeface="Arial"/>
                <a:cs typeface="Arial"/>
              </a:rPr>
              <a:t>will </a:t>
            </a:r>
            <a:r>
              <a:rPr sz="1059" dirty="0">
                <a:latin typeface="Arial"/>
                <a:cs typeface="Arial"/>
              </a:rPr>
              <a:t>not </a:t>
            </a:r>
            <a:r>
              <a:rPr sz="1059" spc="-4" dirty="0">
                <a:latin typeface="Arial"/>
                <a:cs typeface="Arial"/>
              </a:rPr>
              <a:t>require medical  underwriting – Statement </a:t>
            </a:r>
            <a:r>
              <a:rPr sz="1059" dirty="0">
                <a:latin typeface="Arial"/>
                <a:cs typeface="Arial"/>
              </a:rPr>
              <a:t>of </a:t>
            </a:r>
            <a:r>
              <a:rPr sz="1059" spc="-4" dirty="0">
                <a:latin typeface="Arial"/>
                <a:cs typeface="Arial"/>
              </a:rPr>
              <a:t>Health  (SOH).</a:t>
            </a:r>
            <a:endParaRPr sz="1059" dirty="0">
              <a:latin typeface="Arial"/>
              <a:cs typeface="Arial"/>
            </a:endParaRPr>
          </a:p>
        </p:txBody>
      </p:sp>
      <p:sp>
        <p:nvSpPr>
          <p:cNvPr id="8" name="object 8"/>
          <p:cNvSpPr txBox="1"/>
          <p:nvPr/>
        </p:nvSpPr>
        <p:spPr>
          <a:xfrm>
            <a:off x="1934748" y="3070598"/>
            <a:ext cx="2365562" cy="452612"/>
          </a:xfrm>
          <a:prstGeom prst="rect">
            <a:avLst/>
          </a:prstGeom>
        </p:spPr>
        <p:txBody>
          <a:bodyPr vert="horz" wrap="square" lIns="0" tIns="29135" rIns="0" bIns="0" rtlCol="0">
            <a:spAutoFit/>
          </a:bodyPr>
          <a:lstStyle/>
          <a:p>
            <a:pPr marL="11206" marR="4483">
              <a:lnSpc>
                <a:spcPts val="1147"/>
              </a:lnSpc>
              <a:spcBef>
                <a:spcPts val="229"/>
              </a:spcBef>
            </a:pPr>
            <a:r>
              <a:rPr sz="1059" spc="-4" dirty="0">
                <a:latin typeface="Arial"/>
                <a:cs typeface="Arial"/>
              </a:rPr>
              <a:t>New hires </a:t>
            </a:r>
            <a:r>
              <a:rPr sz="1059" spc="-9" dirty="0">
                <a:latin typeface="Arial"/>
                <a:cs typeface="Arial"/>
              </a:rPr>
              <a:t>will </a:t>
            </a:r>
            <a:r>
              <a:rPr sz="1059" spc="-4" dirty="0">
                <a:latin typeface="Arial"/>
                <a:cs typeface="Arial"/>
              </a:rPr>
              <a:t>have the ability </a:t>
            </a:r>
            <a:r>
              <a:rPr sz="1059" dirty="0">
                <a:latin typeface="Arial"/>
                <a:cs typeface="Arial"/>
              </a:rPr>
              <a:t>to take  </a:t>
            </a:r>
            <a:r>
              <a:rPr sz="1059" spc="-4" dirty="0">
                <a:latin typeface="Arial"/>
                <a:cs typeface="Arial"/>
              </a:rPr>
              <a:t>advantage </a:t>
            </a:r>
            <a:r>
              <a:rPr sz="1059" dirty="0">
                <a:latin typeface="Arial"/>
                <a:cs typeface="Arial"/>
              </a:rPr>
              <a:t>of </a:t>
            </a:r>
            <a:r>
              <a:rPr sz="1059" spc="-4" dirty="0">
                <a:latin typeface="Arial"/>
                <a:cs typeface="Arial"/>
              </a:rPr>
              <a:t>this as </a:t>
            </a:r>
            <a:r>
              <a:rPr sz="1059" spc="-9" dirty="0">
                <a:latin typeface="Arial"/>
                <a:cs typeface="Arial"/>
              </a:rPr>
              <a:t>well </a:t>
            </a:r>
            <a:r>
              <a:rPr sz="1059" spc="-4" dirty="0">
                <a:latin typeface="Arial"/>
                <a:cs typeface="Arial"/>
              </a:rPr>
              <a:t>in addition </a:t>
            </a:r>
            <a:r>
              <a:rPr sz="1059" dirty="0">
                <a:latin typeface="Arial"/>
                <a:cs typeface="Arial"/>
              </a:rPr>
              <a:t>to  </a:t>
            </a:r>
            <a:r>
              <a:rPr sz="1059" spc="-4" dirty="0">
                <a:latin typeface="Arial"/>
                <a:cs typeface="Arial"/>
              </a:rPr>
              <a:t>what is available </a:t>
            </a:r>
            <a:r>
              <a:rPr sz="1059" dirty="0">
                <a:latin typeface="Arial"/>
                <a:cs typeface="Arial"/>
              </a:rPr>
              <a:t>to them </a:t>
            </a:r>
            <a:r>
              <a:rPr sz="1059" spc="-4" dirty="0">
                <a:latin typeface="Arial"/>
                <a:cs typeface="Arial"/>
              </a:rPr>
              <a:t>as a new</a:t>
            </a:r>
            <a:r>
              <a:rPr sz="1059" spc="-79" dirty="0">
                <a:latin typeface="Arial"/>
                <a:cs typeface="Arial"/>
              </a:rPr>
              <a:t> </a:t>
            </a:r>
            <a:r>
              <a:rPr sz="1059" spc="-4" dirty="0">
                <a:latin typeface="Arial"/>
                <a:cs typeface="Arial"/>
              </a:rPr>
              <a:t>hire.</a:t>
            </a:r>
            <a:endParaRPr sz="1059" dirty="0">
              <a:latin typeface="Arial"/>
              <a:cs typeface="Arial"/>
            </a:endParaRPr>
          </a:p>
        </p:txBody>
      </p:sp>
      <p:sp>
        <p:nvSpPr>
          <p:cNvPr id="9" name="object 9"/>
          <p:cNvSpPr txBox="1"/>
          <p:nvPr/>
        </p:nvSpPr>
        <p:spPr>
          <a:xfrm>
            <a:off x="1934748" y="3753843"/>
            <a:ext cx="1977838" cy="311547"/>
          </a:xfrm>
          <a:prstGeom prst="rect">
            <a:avLst/>
          </a:prstGeom>
        </p:spPr>
        <p:txBody>
          <a:bodyPr vert="horz" wrap="square" lIns="0" tIns="29134" rIns="0" bIns="0" rtlCol="0">
            <a:spAutoFit/>
          </a:bodyPr>
          <a:lstStyle/>
          <a:p>
            <a:pPr marL="11206" marR="4483">
              <a:lnSpc>
                <a:spcPts val="1147"/>
              </a:lnSpc>
              <a:spcBef>
                <a:spcPts val="229"/>
              </a:spcBef>
            </a:pPr>
            <a:r>
              <a:rPr sz="1059" spc="-4" dirty="0">
                <a:latin typeface="Arial"/>
                <a:cs typeface="Arial"/>
              </a:rPr>
              <a:t>Any election over 1x requires the  completion </a:t>
            </a:r>
            <a:r>
              <a:rPr sz="1059" dirty="0">
                <a:latin typeface="Arial"/>
                <a:cs typeface="Arial"/>
              </a:rPr>
              <a:t>of </a:t>
            </a:r>
            <a:r>
              <a:rPr sz="1059" spc="-4" dirty="0">
                <a:latin typeface="Arial"/>
                <a:cs typeface="Arial"/>
              </a:rPr>
              <a:t>a </a:t>
            </a:r>
            <a:r>
              <a:rPr sz="1059" dirty="0">
                <a:latin typeface="Arial"/>
                <a:cs typeface="Arial"/>
              </a:rPr>
              <a:t>full SOH</a:t>
            </a:r>
            <a:r>
              <a:rPr sz="1059" spc="-71" dirty="0">
                <a:latin typeface="Arial"/>
                <a:cs typeface="Arial"/>
              </a:rPr>
              <a:t> </a:t>
            </a:r>
            <a:r>
              <a:rPr sz="1059" dirty="0">
                <a:latin typeface="Arial"/>
                <a:cs typeface="Arial"/>
              </a:rPr>
              <a:t>.</a:t>
            </a:r>
          </a:p>
        </p:txBody>
      </p:sp>
      <p:sp>
        <p:nvSpPr>
          <p:cNvPr id="10" name="object 10"/>
          <p:cNvSpPr txBox="1"/>
          <p:nvPr/>
        </p:nvSpPr>
        <p:spPr>
          <a:xfrm>
            <a:off x="1934748" y="4421402"/>
            <a:ext cx="2375647" cy="311547"/>
          </a:xfrm>
          <a:prstGeom prst="rect">
            <a:avLst/>
          </a:prstGeom>
        </p:spPr>
        <p:txBody>
          <a:bodyPr vert="horz" wrap="square" lIns="0" tIns="29134" rIns="0" bIns="0" rtlCol="0">
            <a:spAutoFit/>
          </a:bodyPr>
          <a:lstStyle/>
          <a:p>
            <a:pPr marL="11206" marR="4483">
              <a:lnSpc>
                <a:spcPts val="1147"/>
              </a:lnSpc>
              <a:spcBef>
                <a:spcPts val="229"/>
              </a:spcBef>
            </a:pPr>
            <a:r>
              <a:rPr sz="1059" spc="-4" dirty="0">
                <a:latin typeface="Arial"/>
                <a:cs typeface="Arial"/>
              </a:rPr>
              <a:t>Any election over 1x requires  completion </a:t>
            </a:r>
            <a:r>
              <a:rPr sz="1059" dirty="0">
                <a:latin typeface="Arial"/>
                <a:cs typeface="Arial"/>
              </a:rPr>
              <a:t>of </a:t>
            </a:r>
            <a:r>
              <a:rPr sz="1059" spc="-4" dirty="0">
                <a:latin typeface="Arial"/>
                <a:cs typeface="Arial"/>
              </a:rPr>
              <a:t>a </a:t>
            </a:r>
            <a:r>
              <a:rPr sz="1059" dirty="0">
                <a:latin typeface="Arial"/>
                <a:cs typeface="Arial"/>
              </a:rPr>
              <a:t>full SOH </a:t>
            </a:r>
            <a:r>
              <a:rPr sz="1059" spc="-4" dirty="0">
                <a:latin typeface="Arial"/>
                <a:cs typeface="Arial"/>
              </a:rPr>
              <a:t>(late</a:t>
            </a:r>
            <a:r>
              <a:rPr sz="1059" spc="-62" dirty="0">
                <a:latin typeface="Arial"/>
                <a:cs typeface="Arial"/>
              </a:rPr>
              <a:t> </a:t>
            </a:r>
            <a:r>
              <a:rPr sz="1059" spc="-4" dirty="0">
                <a:latin typeface="Arial"/>
                <a:cs typeface="Arial"/>
              </a:rPr>
              <a:t>entrants).</a:t>
            </a:r>
            <a:endParaRPr sz="1059" dirty="0">
              <a:latin typeface="Arial"/>
              <a:cs typeface="Arial"/>
            </a:endParaRPr>
          </a:p>
        </p:txBody>
      </p:sp>
      <p:sp>
        <p:nvSpPr>
          <p:cNvPr id="11" name="object 11"/>
          <p:cNvSpPr txBox="1"/>
          <p:nvPr/>
        </p:nvSpPr>
        <p:spPr>
          <a:xfrm>
            <a:off x="1934747" y="5062774"/>
            <a:ext cx="1308287" cy="174309"/>
          </a:xfrm>
          <a:prstGeom prst="rect">
            <a:avLst/>
          </a:prstGeom>
        </p:spPr>
        <p:txBody>
          <a:bodyPr vert="horz" wrap="square" lIns="0" tIns="11206" rIns="0" bIns="0" rtlCol="0">
            <a:spAutoFit/>
          </a:bodyPr>
          <a:lstStyle/>
          <a:p>
            <a:pPr marL="11206">
              <a:spcBef>
                <a:spcPts val="88"/>
              </a:spcBef>
            </a:pPr>
            <a:r>
              <a:rPr sz="1059" spc="-4" dirty="0">
                <a:latin typeface="Arial"/>
                <a:cs typeface="Arial"/>
              </a:rPr>
              <a:t>No changes </a:t>
            </a:r>
            <a:r>
              <a:rPr sz="1059" dirty="0">
                <a:latin typeface="Arial"/>
                <a:cs typeface="Arial"/>
              </a:rPr>
              <a:t>for</a:t>
            </a:r>
            <a:r>
              <a:rPr sz="1059" spc="-71" dirty="0">
                <a:latin typeface="Arial"/>
                <a:cs typeface="Arial"/>
              </a:rPr>
              <a:t> </a:t>
            </a:r>
            <a:r>
              <a:rPr sz="1059" spc="-4" dirty="0">
                <a:latin typeface="Arial"/>
                <a:cs typeface="Arial"/>
              </a:rPr>
              <a:t>2020.</a:t>
            </a:r>
            <a:endParaRPr sz="1059" dirty="0">
              <a:latin typeface="Arial"/>
              <a:cs typeface="Arial"/>
            </a:endParaRPr>
          </a:p>
        </p:txBody>
      </p:sp>
      <p:sp>
        <p:nvSpPr>
          <p:cNvPr id="12" name="object 12"/>
          <p:cNvSpPr txBox="1"/>
          <p:nvPr/>
        </p:nvSpPr>
        <p:spPr>
          <a:xfrm>
            <a:off x="470759" y="1461873"/>
            <a:ext cx="1286435" cy="427625"/>
          </a:xfrm>
          <a:prstGeom prst="rect">
            <a:avLst/>
          </a:prstGeom>
          <a:solidFill>
            <a:srgbClr val="0061A0"/>
          </a:solidFill>
        </p:spPr>
        <p:txBody>
          <a:bodyPr vert="horz" wrap="square" lIns="0" tIns="2801" rIns="0" bIns="0" rtlCol="0">
            <a:spAutoFit/>
          </a:bodyPr>
          <a:lstStyle/>
          <a:p>
            <a:pPr>
              <a:spcBef>
                <a:spcPts val="22"/>
              </a:spcBef>
            </a:pPr>
            <a:endParaRPr sz="927" dirty="0">
              <a:latin typeface="Times New Roman"/>
              <a:cs typeface="Times New Roman"/>
            </a:endParaRPr>
          </a:p>
          <a:p>
            <a:pPr marL="178743" marR="109263" indent="-63317">
              <a:lnSpc>
                <a:spcPts val="1147"/>
              </a:lnSpc>
            </a:pPr>
            <a:r>
              <a:rPr sz="1059" b="1" spc="-4" dirty="0">
                <a:solidFill>
                  <a:srgbClr val="FFFFFF"/>
                </a:solidFill>
                <a:latin typeface="Arial"/>
                <a:cs typeface="Arial"/>
              </a:rPr>
              <a:t>Rate</a:t>
            </a:r>
            <a:r>
              <a:rPr sz="1059" b="1" spc="-49" dirty="0">
                <a:solidFill>
                  <a:srgbClr val="FFFFFF"/>
                </a:solidFill>
                <a:latin typeface="Arial"/>
                <a:cs typeface="Arial"/>
              </a:rPr>
              <a:t> </a:t>
            </a:r>
            <a:r>
              <a:rPr sz="1059" b="1" spc="-4" dirty="0">
                <a:solidFill>
                  <a:srgbClr val="FFFFFF"/>
                </a:solidFill>
                <a:latin typeface="Arial"/>
                <a:cs typeface="Arial"/>
              </a:rPr>
              <a:t>Calculation  of Spouse</a:t>
            </a:r>
            <a:r>
              <a:rPr sz="1059" b="1" spc="-26" dirty="0">
                <a:solidFill>
                  <a:srgbClr val="FFFFFF"/>
                </a:solidFill>
                <a:latin typeface="Arial"/>
                <a:cs typeface="Arial"/>
              </a:rPr>
              <a:t> </a:t>
            </a:r>
            <a:r>
              <a:rPr sz="1059" b="1" spc="-4" dirty="0">
                <a:solidFill>
                  <a:srgbClr val="FFFFFF"/>
                </a:solidFill>
                <a:latin typeface="Arial"/>
                <a:cs typeface="Arial"/>
              </a:rPr>
              <a:t>Life</a:t>
            </a:r>
            <a:endParaRPr sz="1059" dirty="0">
              <a:latin typeface="Arial"/>
              <a:cs typeface="Arial"/>
            </a:endParaRPr>
          </a:p>
        </p:txBody>
      </p:sp>
      <p:sp>
        <p:nvSpPr>
          <p:cNvPr id="13" name="object 13"/>
          <p:cNvSpPr txBox="1"/>
          <p:nvPr/>
        </p:nvSpPr>
        <p:spPr>
          <a:xfrm>
            <a:off x="470759" y="2105248"/>
            <a:ext cx="1286435" cy="685765"/>
          </a:xfrm>
          <a:prstGeom prst="rect">
            <a:avLst/>
          </a:prstGeom>
          <a:solidFill>
            <a:srgbClr val="A4CE4E"/>
          </a:solidFill>
        </p:spPr>
        <p:txBody>
          <a:bodyPr vert="horz" wrap="square" lIns="0" tIns="0" rIns="0" bIns="0" rtlCol="0">
            <a:spAutoFit/>
          </a:bodyPr>
          <a:lstStyle/>
          <a:p>
            <a:pPr>
              <a:lnSpc>
                <a:spcPct val="100000"/>
              </a:lnSpc>
            </a:pPr>
            <a:endParaRPr sz="1147" dirty="0">
              <a:latin typeface="Times New Roman"/>
              <a:cs typeface="Times New Roman"/>
            </a:endParaRPr>
          </a:p>
          <a:p>
            <a:pPr>
              <a:lnSpc>
                <a:spcPct val="100000"/>
              </a:lnSpc>
            </a:pPr>
            <a:r>
              <a:rPr lang="en-US" sz="1147" b="1" dirty="0">
                <a:solidFill>
                  <a:schemeClr val="bg1"/>
                </a:solidFill>
                <a:latin typeface="Times New Roman"/>
                <a:cs typeface="Times New Roman"/>
              </a:rPr>
              <a:t>One-Up Campaign </a:t>
            </a:r>
            <a:endParaRPr sz="1147" b="1" dirty="0">
              <a:solidFill>
                <a:schemeClr val="bg1"/>
              </a:solidFill>
              <a:latin typeface="Times New Roman"/>
              <a:cs typeface="Times New Roman"/>
            </a:endParaRPr>
          </a:p>
          <a:p>
            <a:pPr>
              <a:lnSpc>
                <a:spcPct val="100000"/>
              </a:lnSpc>
            </a:pPr>
            <a:endParaRPr sz="1147" dirty="0">
              <a:latin typeface="Times New Roman"/>
              <a:cs typeface="Times New Roman"/>
            </a:endParaRPr>
          </a:p>
          <a:p>
            <a:pPr>
              <a:spcBef>
                <a:spcPts val="49"/>
              </a:spcBef>
            </a:pPr>
            <a:endParaRPr sz="1015" dirty="0">
              <a:latin typeface="Times New Roman"/>
              <a:cs typeface="Times New Roman"/>
            </a:endParaRPr>
          </a:p>
        </p:txBody>
      </p:sp>
      <p:sp>
        <p:nvSpPr>
          <p:cNvPr id="14" name="object 14"/>
          <p:cNvSpPr txBox="1"/>
          <p:nvPr/>
        </p:nvSpPr>
        <p:spPr>
          <a:xfrm>
            <a:off x="470759" y="3739616"/>
            <a:ext cx="1286435" cy="326824"/>
          </a:xfrm>
          <a:prstGeom prst="rect">
            <a:avLst/>
          </a:prstGeom>
          <a:solidFill>
            <a:srgbClr val="0090DA"/>
          </a:solidFill>
        </p:spPr>
        <p:txBody>
          <a:bodyPr vert="horz" wrap="square" lIns="0" tIns="44263" rIns="0" bIns="0" rtlCol="0">
            <a:spAutoFit/>
          </a:bodyPr>
          <a:lstStyle/>
          <a:p>
            <a:pPr marL="256628" marR="251025" indent="143443">
              <a:lnSpc>
                <a:spcPts val="1147"/>
              </a:lnSpc>
              <a:spcBef>
                <a:spcPts val="349"/>
              </a:spcBef>
            </a:pPr>
            <a:r>
              <a:rPr lang="en-US" sz="1059" b="1" spc="-4" dirty="0">
                <a:solidFill>
                  <a:srgbClr val="FFFFFF"/>
                </a:solidFill>
                <a:latin typeface="Arial"/>
                <a:cs typeface="Arial"/>
              </a:rPr>
              <a:t>Current  </a:t>
            </a:r>
            <a:r>
              <a:rPr lang="en-US" sz="1059" b="1" dirty="0">
                <a:solidFill>
                  <a:srgbClr val="FFFFFF"/>
                </a:solidFill>
                <a:latin typeface="Arial"/>
                <a:cs typeface="Arial"/>
              </a:rPr>
              <a:t>P</a:t>
            </a:r>
            <a:r>
              <a:rPr lang="en-US" sz="1059" b="1" spc="-4" dirty="0">
                <a:solidFill>
                  <a:srgbClr val="FFFFFF"/>
                </a:solidFill>
                <a:latin typeface="Arial"/>
                <a:cs typeface="Arial"/>
              </a:rPr>
              <a:t>art</a:t>
            </a:r>
            <a:r>
              <a:rPr lang="en-US" sz="1059" b="1" dirty="0">
                <a:solidFill>
                  <a:srgbClr val="FFFFFF"/>
                </a:solidFill>
                <a:latin typeface="Arial"/>
                <a:cs typeface="Arial"/>
              </a:rPr>
              <a:t>ici</a:t>
            </a:r>
            <a:r>
              <a:rPr lang="en-US" sz="1059" b="1" spc="-4" dirty="0">
                <a:solidFill>
                  <a:srgbClr val="FFFFFF"/>
                </a:solidFill>
                <a:latin typeface="Arial"/>
                <a:cs typeface="Arial"/>
              </a:rPr>
              <a:t>p</a:t>
            </a:r>
            <a:r>
              <a:rPr lang="en-US" sz="1059" b="1" dirty="0">
                <a:solidFill>
                  <a:srgbClr val="FFFFFF"/>
                </a:solidFill>
                <a:latin typeface="Arial"/>
                <a:cs typeface="Arial"/>
              </a:rPr>
              <a:t>a</a:t>
            </a:r>
            <a:r>
              <a:rPr lang="en-US" sz="1059" b="1" spc="-4" dirty="0">
                <a:solidFill>
                  <a:srgbClr val="FFFFFF"/>
                </a:solidFill>
                <a:latin typeface="Arial"/>
                <a:cs typeface="Arial"/>
              </a:rPr>
              <a:t>nts</a:t>
            </a:r>
            <a:endParaRPr sz="1059" dirty="0">
              <a:latin typeface="Arial"/>
              <a:cs typeface="Arial"/>
            </a:endParaRPr>
          </a:p>
        </p:txBody>
      </p:sp>
      <p:sp>
        <p:nvSpPr>
          <p:cNvPr id="15" name="object 15"/>
          <p:cNvSpPr txBox="1"/>
          <p:nvPr/>
        </p:nvSpPr>
        <p:spPr>
          <a:xfrm>
            <a:off x="451458" y="4445609"/>
            <a:ext cx="1286435" cy="263134"/>
          </a:xfrm>
          <a:prstGeom prst="rect">
            <a:avLst/>
          </a:prstGeom>
          <a:solidFill>
            <a:srgbClr val="75787B"/>
          </a:solidFill>
        </p:spPr>
        <p:txBody>
          <a:bodyPr vert="horz" wrap="square" lIns="0" tIns="99172" rIns="0" bIns="0" rtlCol="0">
            <a:spAutoFit/>
          </a:bodyPr>
          <a:lstStyle/>
          <a:p>
            <a:pPr marL="99177">
              <a:spcBef>
                <a:spcPts val="781"/>
              </a:spcBef>
            </a:pPr>
            <a:r>
              <a:rPr sz="1059" b="1" spc="-4" dirty="0">
                <a:solidFill>
                  <a:srgbClr val="FFFFFF"/>
                </a:solidFill>
                <a:latin typeface="Arial"/>
                <a:cs typeface="Arial"/>
              </a:rPr>
              <a:t>New</a:t>
            </a:r>
            <a:r>
              <a:rPr sz="1059" b="1" spc="-22" dirty="0">
                <a:solidFill>
                  <a:srgbClr val="FFFFFF"/>
                </a:solidFill>
                <a:latin typeface="Arial"/>
                <a:cs typeface="Arial"/>
              </a:rPr>
              <a:t> </a:t>
            </a:r>
            <a:r>
              <a:rPr sz="1059" b="1" spc="-4" dirty="0">
                <a:solidFill>
                  <a:srgbClr val="FFFFFF"/>
                </a:solidFill>
                <a:latin typeface="Arial"/>
                <a:cs typeface="Arial"/>
              </a:rPr>
              <a:t>Participants</a:t>
            </a:r>
            <a:endParaRPr sz="1059" dirty="0">
              <a:latin typeface="Arial"/>
              <a:cs typeface="Arial"/>
            </a:endParaRPr>
          </a:p>
        </p:txBody>
      </p:sp>
      <p:sp>
        <p:nvSpPr>
          <p:cNvPr id="16" name="object 16"/>
          <p:cNvSpPr txBox="1"/>
          <p:nvPr/>
        </p:nvSpPr>
        <p:spPr>
          <a:xfrm>
            <a:off x="472933" y="5036065"/>
            <a:ext cx="1286435" cy="263134"/>
          </a:xfrm>
          <a:prstGeom prst="rect">
            <a:avLst/>
          </a:prstGeom>
          <a:solidFill>
            <a:srgbClr val="A7A8AA"/>
          </a:solidFill>
        </p:spPr>
        <p:txBody>
          <a:bodyPr vert="horz" wrap="square" lIns="0" tIns="99172" rIns="0" bIns="0" rtlCol="0">
            <a:spAutoFit/>
          </a:bodyPr>
          <a:lstStyle/>
          <a:p>
            <a:pPr algn="ctr">
              <a:spcBef>
                <a:spcPts val="781"/>
              </a:spcBef>
            </a:pPr>
            <a:r>
              <a:rPr sz="1059" b="1" spc="-13" dirty="0">
                <a:solidFill>
                  <a:schemeClr val="bg1"/>
                </a:solidFill>
                <a:latin typeface="Arial"/>
                <a:cs typeface="Arial"/>
              </a:rPr>
              <a:t>AD&amp;D</a:t>
            </a:r>
            <a:endParaRPr sz="1059" dirty="0">
              <a:solidFill>
                <a:schemeClr val="bg1"/>
              </a:solidFill>
              <a:latin typeface="Arial"/>
              <a:cs typeface="Arial"/>
            </a:endParaRPr>
          </a:p>
        </p:txBody>
      </p:sp>
      <p:sp>
        <p:nvSpPr>
          <p:cNvPr id="17" name="object 17"/>
          <p:cNvSpPr/>
          <p:nvPr/>
        </p:nvSpPr>
        <p:spPr>
          <a:xfrm>
            <a:off x="6063032" y="2505030"/>
            <a:ext cx="813691" cy="847590"/>
          </a:xfrm>
          <a:prstGeom prst="rect">
            <a:avLst/>
          </a:prstGeom>
          <a:blipFill>
            <a:blip r:embed="rId3" cstate="print"/>
            <a:stretch>
              <a:fillRect/>
            </a:stretch>
          </a:blipFill>
        </p:spPr>
        <p:txBody>
          <a:bodyPr wrap="square" lIns="0" tIns="0" rIns="0" bIns="0" rtlCol="0"/>
          <a:lstStyle/>
          <a:p>
            <a:endParaRPr sz="1588" dirty="0"/>
          </a:p>
        </p:txBody>
      </p:sp>
      <p:sp>
        <p:nvSpPr>
          <p:cNvPr id="18" name="object 18"/>
          <p:cNvSpPr/>
          <p:nvPr/>
        </p:nvSpPr>
        <p:spPr>
          <a:xfrm>
            <a:off x="5226987" y="1756975"/>
            <a:ext cx="2487483" cy="2515291"/>
          </a:xfrm>
          <a:prstGeom prst="rect">
            <a:avLst/>
          </a:prstGeom>
          <a:blipFill>
            <a:blip r:embed="rId4" cstate="print"/>
            <a:stretch>
              <a:fillRect/>
            </a:stretch>
          </a:blipFill>
        </p:spPr>
        <p:txBody>
          <a:bodyPr wrap="square" lIns="0" tIns="0" rIns="0" bIns="0" rtlCol="0"/>
          <a:lstStyle/>
          <a:p>
            <a:endParaRPr sz="1588" dirty="0"/>
          </a:p>
        </p:txBody>
      </p:sp>
      <p:sp>
        <p:nvSpPr>
          <p:cNvPr id="19" name="Slide Number Placeholder 18">
            <a:extLst>
              <a:ext uri="{FF2B5EF4-FFF2-40B4-BE49-F238E27FC236}">
                <a16:creationId xmlns:a16="http://schemas.microsoft.com/office/drawing/2014/main" id="{2D9CE2B7-B970-4705-8077-B3472FEB8511}"/>
              </a:ext>
            </a:extLst>
          </p:cNvPr>
          <p:cNvSpPr>
            <a:spLocks noGrp="1"/>
          </p:cNvSpPr>
          <p:nvPr>
            <p:ph type="sldNum" sz="quarter" idx="12"/>
          </p:nvPr>
        </p:nvSpPr>
        <p:spPr/>
        <p:txBody>
          <a:bodyPr/>
          <a:lstStyle/>
          <a:p>
            <a:fld id="{CCE7EACD-A346-A34B-BBAF-EF458C812BA9}" type="slidenum">
              <a:rPr lang="en-US" smtClean="0"/>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5026" y="5535705"/>
            <a:ext cx="7447429" cy="315501"/>
          </a:xfrm>
          <a:custGeom>
            <a:avLst/>
            <a:gdLst/>
            <a:ahLst/>
            <a:cxnLst/>
            <a:rect l="l" t="t" r="r" b="b"/>
            <a:pathLst>
              <a:path w="8440420">
                <a:moveTo>
                  <a:pt x="0" y="0"/>
                </a:moveTo>
                <a:lnTo>
                  <a:pt x="8440077" y="0"/>
                </a:lnTo>
              </a:path>
            </a:pathLst>
          </a:custGeom>
          <a:ln w="6350">
            <a:solidFill>
              <a:srgbClr val="595958"/>
            </a:solidFill>
          </a:ln>
        </p:spPr>
        <p:txBody>
          <a:bodyPr wrap="square" lIns="0" tIns="0" rIns="0" bIns="0" rtlCol="0"/>
          <a:lstStyle/>
          <a:p>
            <a:endParaRPr sz="1588" dirty="0"/>
          </a:p>
        </p:txBody>
      </p:sp>
      <p:sp>
        <p:nvSpPr>
          <p:cNvPr id="3" name="object 3"/>
          <p:cNvSpPr/>
          <p:nvPr/>
        </p:nvSpPr>
        <p:spPr>
          <a:xfrm>
            <a:off x="6895083" y="5673998"/>
            <a:ext cx="683559" cy="146797"/>
          </a:xfrm>
          <a:custGeom>
            <a:avLst/>
            <a:gdLst/>
            <a:ahLst/>
            <a:cxnLst/>
            <a:rect l="l" t="t" r="r" b="b"/>
            <a:pathLst>
              <a:path w="774700" h="166370">
                <a:moveTo>
                  <a:pt x="629562" y="50837"/>
                </a:moveTo>
                <a:lnTo>
                  <a:pt x="595633" y="50837"/>
                </a:lnTo>
                <a:lnTo>
                  <a:pt x="595633" y="37029"/>
                </a:lnTo>
                <a:lnTo>
                  <a:pt x="618881" y="4393"/>
                </a:lnTo>
                <a:lnTo>
                  <a:pt x="624535" y="2510"/>
                </a:lnTo>
                <a:lnTo>
                  <a:pt x="629562" y="627"/>
                </a:lnTo>
                <a:lnTo>
                  <a:pt x="635217" y="0"/>
                </a:lnTo>
                <a:lnTo>
                  <a:pt x="647154" y="0"/>
                </a:lnTo>
                <a:lnTo>
                  <a:pt x="653438" y="627"/>
                </a:lnTo>
                <a:lnTo>
                  <a:pt x="659092" y="2510"/>
                </a:lnTo>
                <a:lnTo>
                  <a:pt x="665375" y="4393"/>
                </a:lnTo>
                <a:lnTo>
                  <a:pt x="671030" y="6903"/>
                </a:lnTo>
                <a:lnTo>
                  <a:pt x="676057" y="11297"/>
                </a:lnTo>
                <a:lnTo>
                  <a:pt x="665006" y="27615"/>
                </a:lnTo>
                <a:lnTo>
                  <a:pt x="640243" y="27615"/>
                </a:lnTo>
                <a:lnTo>
                  <a:pt x="636473" y="28870"/>
                </a:lnTo>
                <a:lnTo>
                  <a:pt x="633960" y="32008"/>
                </a:lnTo>
                <a:lnTo>
                  <a:pt x="630819" y="35146"/>
                </a:lnTo>
                <a:lnTo>
                  <a:pt x="629562" y="39539"/>
                </a:lnTo>
                <a:lnTo>
                  <a:pt x="629562" y="50837"/>
                </a:lnTo>
                <a:close/>
              </a:path>
              <a:path w="774700" h="166370">
                <a:moveTo>
                  <a:pt x="661606" y="32636"/>
                </a:moveTo>
                <a:lnTo>
                  <a:pt x="654066" y="28870"/>
                </a:lnTo>
                <a:lnTo>
                  <a:pt x="650924" y="28242"/>
                </a:lnTo>
                <a:lnTo>
                  <a:pt x="648411" y="27615"/>
                </a:lnTo>
                <a:lnTo>
                  <a:pt x="665006" y="27615"/>
                </a:lnTo>
                <a:lnTo>
                  <a:pt x="661606" y="32636"/>
                </a:lnTo>
                <a:close/>
              </a:path>
              <a:path w="774700" h="166370">
                <a:moveTo>
                  <a:pt x="730719" y="165691"/>
                </a:moveTo>
                <a:lnTo>
                  <a:pt x="723808" y="165691"/>
                </a:lnTo>
                <a:lnTo>
                  <a:pt x="716867" y="165446"/>
                </a:lnTo>
                <a:lnTo>
                  <a:pt x="678570" y="149373"/>
                </a:lnTo>
                <a:lnTo>
                  <a:pt x="662234" y="114854"/>
                </a:lnTo>
                <a:lnTo>
                  <a:pt x="662234" y="98536"/>
                </a:lnTo>
                <a:lnTo>
                  <a:pt x="663490" y="91004"/>
                </a:lnTo>
                <a:lnTo>
                  <a:pt x="666632" y="83473"/>
                </a:lnTo>
                <a:lnTo>
                  <a:pt x="669145" y="76569"/>
                </a:lnTo>
                <a:lnTo>
                  <a:pt x="672915" y="70293"/>
                </a:lnTo>
                <a:lnTo>
                  <a:pt x="677941" y="64644"/>
                </a:lnTo>
                <a:lnTo>
                  <a:pt x="682340" y="59623"/>
                </a:lnTo>
                <a:lnTo>
                  <a:pt x="688623" y="55230"/>
                </a:lnTo>
                <a:lnTo>
                  <a:pt x="695534" y="52092"/>
                </a:lnTo>
                <a:lnTo>
                  <a:pt x="703074" y="48954"/>
                </a:lnTo>
                <a:lnTo>
                  <a:pt x="710613" y="47071"/>
                </a:lnTo>
                <a:lnTo>
                  <a:pt x="728834" y="47071"/>
                </a:lnTo>
                <a:lnTo>
                  <a:pt x="737002" y="48954"/>
                </a:lnTo>
                <a:lnTo>
                  <a:pt x="743285" y="52092"/>
                </a:lnTo>
                <a:lnTo>
                  <a:pt x="750197" y="55230"/>
                </a:lnTo>
                <a:lnTo>
                  <a:pt x="755851" y="59623"/>
                </a:lnTo>
                <a:lnTo>
                  <a:pt x="760878" y="65272"/>
                </a:lnTo>
                <a:lnTo>
                  <a:pt x="765276" y="70920"/>
                </a:lnTo>
                <a:lnTo>
                  <a:pt x="766784" y="73431"/>
                </a:lnTo>
                <a:lnTo>
                  <a:pt x="715640" y="73431"/>
                </a:lnTo>
                <a:lnTo>
                  <a:pt x="712498" y="74059"/>
                </a:lnTo>
                <a:lnTo>
                  <a:pt x="709357" y="75941"/>
                </a:lnTo>
                <a:lnTo>
                  <a:pt x="706215" y="77197"/>
                </a:lnTo>
                <a:lnTo>
                  <a:pt x="703702" y="78452"/>
                </a:lnTo>
                <a:lnTo>
                  <a:pt x="701817" y="80962"/>
                </a:lnTo>
                <a:lnTo>
                  <a:pt x="699932" y="82845"/>
                </a:lnTo>
                <a:lnTo>
                  <a:pt x="698047" y="85356"/>
                </a:lnTo>
                <a:lnTo>
                  <a:pt x="697419" y="87239"/>
                </a:lnTo>
                <a:lnTo>
                  <a:pt x="696162" y="89749"/>
                </a:lnTo>
                <a:lnTo>
                  <a:pt x="695534" y="92259"/>
                </a:lnTo>
                <a:lnTo>
                  <a:pt x="695534" y="94770"/>
                </a:lnTo>
                <a:lnTo>
                  <a:pt x="773404" y="94770"/>
                </a:lnTo>
                <a:lnTo>
                  <a:pt x="773837" y="97516"/>
                </a:lnTo>
                <a:lnTo>
                  <a:pt x="774475" y="104155"/>
                </a:lnTo>
                <a:lnTo>
                  <a:pt x="774701" y="111088"/>
                </a:lnTo>
                <a:lnTo>
                  <a:pt x="774701" y="116737"/>
                </a:lnTo>
                <a:lnTo>
                  <a:pt x="695534" y="116737"/>
                </a:lnTo>
                <a:lnTo>
                  <a:pt x="695534" y="122385"/>
                </a:lnTo>
                <a:lnTo>
                  <a:pt x="698676" y="128034"/>
                </a:lnTo>
                <a:lnTo>
                  <a:pt x="708728" y="136820"/>
                </a:lnTo>
                <a:lnTo>
                  <a:pt x="715640" y="139331"/>
                </a:lnTo>
                <a:lnTo>
                  <a:pt x="765590" y="139331"/>
                </a:lnTo>
                <a:lnTo>
                  <a:pt x="772816" y="150000"/>
                </a:lnTo>
                <a:lnTo>
                  <a:pt x="771559" y="150628"/>
                </a:lnTo>
                <a:lnTo>
                  <a:pt x="769674" y="151883"/>
                </a:lnTo>
                <a:lnTo>
                  <a:pt x="766533" y="153766"/>
                </a:lnTo>
                <a:lnTo>
                  <a:pt x="764019" y="155649"/>
                </a:lnTo>
                <a:lnTo>
                  <a:pt x="760878" y="157532"/>
                </a:lnTo>
                <a:lnTo>
                  <a:pt x="757108" y="159415"/>
                </a:lnTo>
                <a:lnTo>
                  <a:pt x="752710" y="160670"/>
                </a:lnTo>
                <a:lnTo>
                  <a:pt x="748312" y="162553"/>
                </a:lnTo>
                <a:lnTo>
                  <a:pt x="737002" y="165063"/>
                </a:lnTo>
                <a:lnTo>
                  <a:pt x="730719" y="165691"/>
                </a:lnTo>
                <a:close/>
              </a:path>
              <a:path w="774700" h="166370">
                <a:moveTo>
                  <a:pt x="655951" y="77824"/>
                </a:moveTo>
                <a:lnTo>
                  <a:pt x="577413" y="77824"/>
                </a:lnTo>
                <a:lnTo>
                  <a:pt x="577413" y="50837"/>
                </a:lnTo>
                <a:lnTo>
                  <a:pt x="655951" y="50837"/>
                </a:lnTo>
                <a:lnTo>
                  <a:pt x="655951" y="77824"/>
                </a:lnTo>
                <a:close/>
              </a:path>
              <a:path w="774700" h="166370">
                <a:moveTo>
                  <a:pt x="773404" y="94770"/>
                </a:moveTo>
                <a:lnTo>
                  <a:pt x="742657" y="94770"/>
                </a:lnTo>
                <a:lnTo>
                  <a:pt x="742657" y="92259"/>
                </a:lnTo>
                <a:lnTo>
                  <a:pt x="741400" y="87239"/>
                </a:lnTo>
                <a:lnTo>
                  <a:pt x="740144" y="85356"/>
                </a:lnTo>
                <a:lnTo>
                  <a:pt x="738887" y="82845"/>
                </a:lnTo>
                <a:lnTo>
                  <a:pt x="737002" y="80962"/>
                </a:lnTo>
                <a:lnTo>
                  <a:pt x="735117" y="78452"/>
                </a:lnTo>
                <a:lnTo>
                  <a:pt x="730091" y="75941"/>
                </a:lnTo>
                <a:lnTo>
                  <a:pt x="726949" y="74059"/>
                </a:lnTo>
                <a:lnTo>
                  <a:pt x="723808" y="73431"/>
                </a:lnTo>
                <a:lnTo>
                  <a:pt x="766784" y="73431"/>
                </a:lnTo>
                <a:lnTo>
                  <a:pt x="769046" y="77197"/>
                </a:lnTo>
                <a:lnTo>
                  <a:pt x="771559" y="85356"/>
                </a:lnTo>
                <a:lnTo>
                  <a:pt x="772845" y="91230"/>
                </a:lnTo>
                <a:lnTo>
                  <a:pt x="773404" y="94770"/>
                </a:lnTo>
                <a:close/>
              </a:path>
              <a:path w="774700" h="166370">
                <a:moveTo>
                  <a:pt x="629562" y="161925"/>
                </a:moveTo>
                <a:lnTo>
                  <a:pt x="595633" y="161925"/>
                </a:lnTo>
                <a:lnTo>
                  <a:pt x="595633" y="77824"/>
                </a:lnTo>
                <a:lnTo>
                  <a:pt x="629562" y="77824"/>
                </a:lnTo>
                <a:lnTo>
                  <a:pt x="629562" y="161925"/>
                </a:lnTo>
                <a:close/>
              </a:path>
              <a:path w="774700" h="166370">
                <a:moveTo>
                  <a:pt x="765590" y="139331"/>
                </a:moveTo>
                <a:lnTo>
                  <a:pt x="733861" y="139331"/>
                </a:lnTo>
                <a:lnTo>
                  <a:pt x="740772" y="138076"/>
                </a:lnTo>
                <a:lnTo>
                  <a:pt x="746427" y="134938"/>
                </a:lnTo>
                <a:lnTo>
                  <a:pt x="752082" y="132427"/>
                </a:lnTo>
                <a:lnTo>
                  <a:pt x="755851" y="130544"/>
                </a:lnTo>
                <a:lnTo>
                  <a:pt x="758365" y="128661"/>
                </a:lnTo>
                <a:lnTo>
                  <a:pt x="765590" y="139331"/>
                </a:lnTo>
                <a:close/>
              </a:path>
              <a:path w="774700" h="166370">
                <a:moveTo>
                  <a:pt x="351222" y="50837"/>
                </a:moveTo>
                <a:lnTo>
                  <a:pt x="316666" y="50837"/>
                </a:lnTo>
                <a:lnTo>
                  <a:pt x="316666" y="21339"/>
                </a:lnTo>
                <a:lnTo>
                  <a:pt x="351222" y="21339"/>
                </a:lnTo>
                <a:lnTo>
                  <a:pt x="351222" y="50837"/>
                </a:lnTo>
                <a:close/>
              </a:path>
              <a:path w="774700" h="166370">
                <a:moveTo>
                  <a:pt x="379496" y="77824"/>
                </a:moveTo>
                <a:lnTo>
                  <a:pt x="299073" y="77824"/>
                </a:lnTo>
                <a:lnTo>
                  <a:pt x="299073" y="50837"/>
                </a:lnTo>
                <a:lnTo>
                  <a:pt x="379496" y="50837"/>
                </a:lnTo>
                <a:lnTo>
                  <a:pt x="379496" y="77824"/>
                </a:lnTo>
                <a:close/>
              </a:path>
              <a:path w="774700" h="166370">
                <a:moveTo>
                  <a:pt x="359390" y="166318"/>
                </a:moveTo>
                <a:lnTo>
                  <a:pt x="351222" y="166318"/>
                </a:lnTo>
                <a:lnTo>
                  <a:pt x="344311" y="165063"/>
                </a:lnTo>
                <a:lnTo>
                  <a:pt x="339285" y="162553"/>
                </a:lnTo>
                <a:lnTo>
                  <a:pt x="333630" y="160670"/>
                </a:lnTo>
                <a:lnTo>
                  <a:pt x="329232" y="156904"/>
                </a:lnTo>
                <a:lnTo>
                  <a:pt x="322949" y="149373"/>
                </a:lnTo>
                <a:lnTo>
                  <a:pt x="320435" y="144352"/>
                </a:lnTo>
                <a:lnTo>
                  <a:pt x="319179" y="138703"/>
                </a:lnTo>
                <a:lnTo>
                  <a:pt x="317294" y="133055"/>
                </a:lnTo>
                <a:lnTo>
                  <a:pt x="316666" y="126778"/>
                </a:lnTo>
                <a:lnTo>
                  <a:pt x="316666" y="77824"/>
                </a:lnTo>
                <a:lnTo>
                  <a:pt x="351222" y="77824"/>
                </a:lnTo>
                <a:lnTo>
                  <a:pt x="351222" y="126778"/>
                </a:lnTo>
                <a:lnTo>
                  <a:pt x="351851" y="131172"/>
                </a:lnTo>
                <a:lnTo>
                  <a:pt x="354364" y="133682"/>
                </a:lnTo>
                <a:lnTo>
                  <a:pt x="356249" y="136820"/>
                </a:lnTo>
                <a:lnTo>
                  <a:pt x="360019" y="138076"/>
                </a:lnTo>
                <a:lnTo>
                  <a:pt x="383894" y="138076"/>
                </a:lnTo>
                <a:lnTo>
                  <a:pt x="393947" y="153138"/>
                </a:lnTo>
                <a:lnTo>
                  <a:pt x="385809" y="158905"/>
                </a:lnTo>
                <a:lnTo>
                  <a:pt x="377376" y="163023"/>
                </a:lnTo>
                <a:lnTo>
                  <a:pt x="368589" y="165495"/>
                </a:lnTo>
                <a:lnTo>
                  <a:pt x="359390" y="166318"/>
                </a:lnTo>
                <a:close/>
              </a:path>
              <a:path w="774700" h="166370">
                <a:moveTo>
                  <a:pt x="383894" y="138076"/>
                </a:moveTo>
                <a:lnTo>
                  <a:pt x="370700" y="138076"/>
                </a:lnTo>
                <a:lnTo>
                  <a:pt x="378240" y="134310"/>
                </a:lnTo>
                <a:lnTo>
                  <a:pt x="380125" y="132427"/>
                </a:lnTo>
                <a:lnTo>
                  <a:pt x="383894" y="138076"/>
                </a:lnTo>
                <a:close/>
              </a:path>
              <a:path w="774700" h="166370">
                <a:moveTo>
                  <a:pt x="560448" y="161925"/>
                </a:moveTo>
                <a:lnTo>
                  <a:pt x="525891" y="161925"/>
                </a:lnTo>
                <a:lnTo>
                  <a:pt x="525891" y="50837"/>
                </a:lnTo>
                <a:lnTo>
                  <a:pt x="560448" y="50837"/>
                </a:lnTo>
                <a:lnTo>
                  <a:pt x="560448" y="161925"/>
                </a:lnTo>
                <a:close/>
              </a:path>
              <a:path w="774700" h="166370">
                <a:moveTo>
                  <a:pt x="510812" y="161925"/>
                </a:moveTo>
                <a:lnTo>
                  <a:pt x="407142" y="161925"/>
                </a:lnTo>
                <a:lnTo>
                  <a:pt x="407142" y="3765"/>
                </a:lnTo>
                <a:lnTo>
                  <a:pt x="442955" y="3765"/>
                </a:lnTo>
                <a:lnTo>
                  <a:pt x="442955" y="133055"/>
                </a:lnTo>
                <a:lnTo>
                  <a:pt x="510812" y="133055"/>
                </a:lnTo>
                <a:lnTo>
                  <a:pt x="510812" y="161925"/>
                </a:lnTo>
                <a:close/>
              </a:path>
              <a:path w="774700" h="166370">
                <a:moveTo>
                  <a:pt x="246924" y="165691"/>
                </a:moveTo>
                <a:lnTo>
                  <a:pt x="240012" y="165691"/>
                </a:lnTo>
                <a:lnTo>
                  <a:pt x="233072" y="165446"/>
                </a:lnTo>
                <a:lnTo>
                  <a:pt x="194774" y="149373"/>
                </a:lnTo>
                <a:lnTo>
                  <a:pt x="178438" y="114854"/>
                </a:lnTo>
                <a:lnTo>
                  <a:pt x="178438" y="98536"/>
                </a:lnTo>
                <a:lnTo>
                  <a:pt x="179695" y="91004"/>
                </a:lnTo>
                <a:lnTo>
                  <a:pt x="182836" y="83473"/>
                </a:lnTo>
                <a:lnTo>
                  <a:pt x="185350" y="76569"/>
                </a:lnTo>
                <a:lnTo>
                  <a:pt x="218650" y="48954"/>
                </a:lnTo>
                <a:lnTo>
                  <a:pt x="226818" y="47071"/>
                </a:lnTo>
                <a:lnTo>
                  <a:pt x="245039" y="47071"/>
                </a:lnTo>
                <a:lnTo>
                  <a:pt x="253207" y="48954"/>
                </a:lnTo>
                <a:lnTo>
                  <a:pt x="259490" y="52092"/>
                </a:lnTo>
                <a:lnTo>
                  <a:pt x="266401" y="55230"/>
                </a:lnTo>
                <a:lnTo>
                  <a:pt x="272056" y="59623"/>
                </a:lnTo>
                <a:lnTo>
                  <a:pt x="277082" y="65272"/>
                </a:lnTo>
                <a:lnTo>
                  <a:pt x="281481" y="70920"/>
                </a:lnTo>
                <a:lnTo>
                  <a:pt x="282988" y="73431"/>
                </a:lnTo>
                <a:lnTo>
                  <a:pt x="231844" y="73431"/>
                </a:lnTo>
                <a:lnTo>
                  <a:pt x="228075" y="74059"/>
                </a:lnTo>
                <a:lnTo>
                  <a:pt x="225561" y="75941"/>
                </a:lnTo>
                <a:lnTo>
                  <a:pt x="222420" y="77197"/>
                </a:lnTo>
                <a:lnTo>
                  <a:pt x="219907" y="78452"/>
                </a:lnTo>
                <a:lnTo>
                  <a:pt x="218022" y="80962"/>
                </a:lnTo>
                <a:lnTo>
                  <a:pt x="216137" y="82845"/>
                </a:lnTo>
                <a:lnTo>
                  <a:pt x="214252" y="85356"/>
                </a:lnTo>
                <a:lnTo>
                  <a:pt x="213623" y="87239"/>
                </a:lnTo>
                <a:lnTo>
                  <a:pt x="212367" y="89749"/>
                </a:lnTo>
                <a:lnTo>
                  <a:pt x="211739" y="92259"/>
                </a:lnTo>
                <a:lnTo>
                  <a:pt x="211739" y="94770"/>
                </a:lnTo>
                <a:lnTo>
                  <a:pt x="289608" y="94770"/>
                </a:lnTo>
                <a:lnTo>
                  <a:pt x="290041" y="97516"/>
                </a:lnTo>
                <a:lnTo>
                  <a:pt x="290679" y="104155"/>
                </a:lnTo>
                <a:lnTo>
                  <a:pt x="290905" y="111088"/>
                </a:lnTo>
                <a:lnTo>
                  <a:pt x="290905" y="116737"/>
                </a:lnTo>
                <a:lnTo>
                  <a:pt x="211739" y="116737"/>
                </a:lnTo>
                <a:lnTo>
                  <a:pt x="211739" y="122385"/>
                </a:lnTo>
                <a:lnTo>
                  <a:pt x="214880" y="128034"/>
                </a:lnTo>
                <a:lnTo>
                  <a:pt x="224933" y="136820"/>
                </a:lnTo>
                <a:lnTo>
                  <a:pt x="231844" y="139331"/>
                </a:lnTo>
                <a:lnTo>
                  <a:pt x="281795" y="139331"/>
                </a:lnTo>
                <a:lnTo>
                  <a:pt x="289020" y="150000"/>
                </a:lnTo>
                <a:lnTo>
                  <a:pt x="287135" y="150628"/>
                </a:lnTo>
                <a:lnTo>
                  <a:pt x="285250" y="151883"/>
                </a:lnTo>
                <a:lnTo>
                  <a:pt x="280224" y="155649"/>
                </a:lnTo>
                <a:lnTo>
                  <a:pt x="277082" y="157532"/>
                </a:lnTo>
                <a:lnTo>
                  <a:pt x="273313" y="159415"/>
                </a:lnTo>
                <a:lnTo>
                  <a:pt x="268914" y="160670"/>
                </a:lnTo>
                <a:lnTo>
                  <a:pt x="264516" y="162553"/>
                </a:lnTo>
                <a:lnTo>
                  <a:pt x="253207" y="165063"/>
                </a:lnTo>
                <a:lnTo>
                  <a:pt x="246924" y="165691"/>
                </a:lnTo>
                <a:close/>
              </a:path>
              <a:path w="774700" h="166370">
                <a:moveTo>
                  <a:pt x="289608" y="94770"/>
                </a:moveTo>
                <a:lnTo>
                  <a:pt x="258861" y="94770"/>
                </a:lnTo>
                <a:lnTo>
                  <a:pt x="258861" y="92259"/>
                </a:lnTo>
                <a:lnTo>
                  <a:pt x="257605" y="87239"/>
                </a:lnTo>
                <a:lnTo>
                  <a:pt x="256348" y="85356"/>
                </a:lnTo>
                <a:lnTo>
                  <a:pt x="255092" y="82845"/>
                </a:lnTo>
                <a:lnTo>
                  <a:pt x="253207" y="80962"/>
                </a:lnTo>
                <a:lnTo>
                  <a:pt x="251322" y="78452"/>
                </a:lnTo>
                <a:lnTo>
                  <a:pt x="246295" y="75941"/>
                </a:lnTo>
                <a:lnTo>
                  <a:pt x="243154" y="74059"/>
                </a:lnTo>
                <a:lnTo>
                  <a:pt x="240012" y="73431"/>
                </a:lnTo>
                <a:lnTo>
                  <a:pt x="282988" y="73431"/>
                </a:lnTo>
                <a:lnTo>
                  <a:pt x="285250" y="77197"/>
                </a:lnTo>
                <a:lnTo>
                  <a:pt x="287764" y="85356"/>
                </a:lnTo>
                <a:lnTo>
                  <a:pt x="289050" y="91230"/>
                </a:lnTo>
                <a:lnTo>
                  <a:pt x="289608" y="94770"/>
                </a:lnTo>
                <a:close/>
              </a:path>
              <a:path w="774700" h="166370">
                <a:moveTo>
                  <a:pt x="281795" y="139331"/>
                </a:moveTo>
                <a:lnTo>
                  <a:pt x="250065" y="139331"/>
                </a:lnTo>
                <a:lnTo>
                  <a:pt x="256977" y="138076"/>
                </a:lnTo>
                <a:lnTo>
                  <a:pt x="262631" y="134938"/>
                </a:lnTo>
                <a:lnTo>
                  <a:pt x="268286" y="132427"/>
                </a:lnTo>
                <a:lnTo>
                  <a:pt x="272056" y="130544"/>
                </a:lnTo>
                <a:lnTo>
                  <a:pt x="274569" y="128661"/>
                </a:lnTo>
                <a:lnTo>
                  <a:pt x="281795" y="139331"/>
                </a:lnTo>
                <a:close/>
              </a:path>
              <a:path w="774700" h="166370">
                <a:moveTo>
                  <a:pt x="33928" y="161925"/>
                </a:moveTo>
                <a:lnTo>
                  <a:pt x="0" y="161925"/>
                </a:lnTo>
                <a:lnTo>
                  <a:pt x="6911" y="3765"/>
                </a:lnTo>
                <a:lnTo>
                  <a:pt x="40839" y="3765"/>
                </a:lnTo>
                <a:lnTo>
                  <a:pt x="71853" y="59623"/>
                </a:lnTo>
                <a:lnTo>
                  <a:pt x="37698" y="59623"/>
                </a:lnTo>
                <a:lnTo>
                  <a:pt x="33928" y="161925"/>
                </a:lnTo>
                <a:close/>
              </a:path>
              <a:path w="774700" h="166370">
                <a:moveTo>
                  <a:pt x="113441" y="78452"/>
                </a:moveTo>
                <a:lnTo>
                  <a:pt x="82308" y="78452"/>
                </a:lnTo>
                <a:lnTo>
                  <a:pt x="122519" y="3765"/>
                </a:lnTo>
                <a:lnTo>
                  <a:pt x="157076" y="3765"/>
                </a:lnTo>
                <a:lnTo>
                  <a:pt x="159489" y="58996"/>
                </a:lnTo>
                <a:lnTo>
                  <a:pt x="123776" y="58996"/>
                </a:lnTo>
                <a:lnTo>
                  <a:pt x="113441" y="78452"/>
                </a:lnTo>
                <a:close/>
              </a:path>
              <a:path w="774700" h="166370">
                <a:moveTo>
                  <a:pt x="163987" y="161925"/>
                </a:moveTo>
                <a:lnTo>
                  <a:pt x="128174" y="161925"/>
                </a:lnTo>
                <a:lnTo>
                  <a:pt x="123776" y="58996"/>
                </a:lnTo>
                <a:lnTo>
                  <a:pt x="159489" y="58996"/>
                </a:lnTo>
                <a:lnTo>
                  <a:pt x="163987" y="161925"/>
                </a:lnTo>
                <a:close/>
              </a:path>
              <a:path w="774700" h="166370">
                <a:moveTo>
                  <a:pt x="91104" y="120502"/>
                </a:moveTo>
                <a:lnTo>
                  <a:pt x="72883" y="120502"/>
                </a:lnTo>
                <a:lnTo>
                  <a:pt x="37698" y="59623"/>
                </a:lnTo>
                <a:lnTo>
                  <a:pt x="71853" y="59623"/>
                </a:lnTo>
                <a:lnTo>
                  <a:pt x="82308" y="78452"/>
                </a:lnTo>
                <a:lnTo>
                  <a:pt x="113441" y="78452"/>
                </a:lnTo>
                <a:lnTo>
                  <a:pt x="91104" y="120502"/>
                </a:lnTo>
                <a:close/>
              </a:path>
              <a:path w="774700" h="166370">
                <a:moveTo>
                  <a:pt x="542856" y="38284"/>
                </a:moveTo>
                <a:lnTo>
                  <a:pt x="535669" y="36745"/>
                </a:lnTo>
                <a:lnTo>
                  <a:pt x="529661" y="32557"/>
                </a:lnTo>
                <a:lnTo>
                  <a:pt x="525538" y="26369"/>
                </a:lnTo>
                <a:lnTo>
                  <a:pt x="524007" y="18828"/>
                </a:lnTo>
                <a:lnTo>
                  <a:pt x="525538" y="11385"/>
                </a:lnTo>
                <a:lnTo>
                  <a:pt x="529661" y="5413"/>
                </a:lnTo>
                <a:lnTo>
                  <a:pt x="535669" y="1441"/>
                </a:lnTo>
                <a:lnTo>
                  <a:pt x="542856" y="0"/>
                </a:lnTo>
                <a:lnTo>
                  <a:pt x="550670" y="1441"/>
                </a:lnTo>
                <a:lnTo>
                  <a:pt x="556836" y="5413"/>
                </a:lnTo>
                <a:lnTo>
                  <a:pt x="560880" y="11385"/>
                </a:lnTo>
                <a:lnTo>
                  <a:pt x="562333" y="18828"/>
                </a:lnTo>
                <a:lnTo>
                  <a:pt x="560792" y="26369"/>
                </a:lnTo>
                <a:lnTo>
                  <a:pt x="556600" y="32557"/>
                </a:lnTo>
                <a:lnTo>
                  <a:pt x="550405" y="36745"/>
                </a:lnTo>
                <a:lnTo>
                  <a:pt x="542856" y="38284"/>
                </a:lnTo>
                <a:close/>
              </a:path>
            </a:pathLst>
          </a:custGeom>
          <a:solidFill>
            <a:srgbClr val="000000"/>
          </a:solidFill>
        </p:spPr>
        <p:txBody>
          <a:bodyPr wrap="square" lIns="0" tIns="0" rIns="0" bIns="0" rtlCol="0"/>
          <a:lstStyle/>
          <a:p>
            <a:endParaRPr sz="1588" dirty="0"/>
          </a:p>
        </p:txBody>
      </p:sp>
      <p:sp>
        <p:nvSpPr>
          <p:cNvPr id="4" name="object 4"/>
          <p:cNvSpPr/>
          <p:nvPr/>
        </p:nvSpPr>
        <p:spPr>
          <a:xfrm>
            <a:off x="6594050" y="5638556"/>
            <a:ext cx="230070" cy="212651"/>
          </a:xfrm>
          <a:prstGeom prst="rect">
            <a:avLst/>
          </a:prstGeom>
          <a:blipFill>
            <a:blip r:embed="rId2" cstate="print"/>
            <a:stretch>
              <a:fillRect/>
            </a:stretch>
          </a:blipFill>
        </p:spPr>
        <p:txBody>
          <a:bodyPr wrap="square" lIns="0" tIns="0" rIns="0" bIns="0" rtlCol="0"/>
          <a:lstStyle/>
          <a:p>
            <a:endParaRPr sz="1588" dirty="0"/>
          </a:p>
        </p:txBody>
      </p:sp>
      <p:sp>
        <p:nvSpPr>
          <p:cNvPr id="5" name="object 5"/>
          <p:cNvSpPr txBox="1">
            <a:spLocks noGrp="1"/>
          </p:cNvSpPr>
          <p:nvPr>
            <p:ph type="title"/>
          </p:nvPr>
        </p:nvSpPr>
        <p:spPr>
          <a:prstGeom prst="rect">
            <a:avLst/>
          </a:prstGeom>
        </p:spPr>
        <p:txBody>
          <a:bodyPr vert="horz" wrap="square" lIns="0" tIns="10646" rIns="0" bIns="0" rtlCol="0" anchor="ctr">
            <a:spAutoFit/>
          </a:bodyPr>
          <a:lstStyle/>
          <a:p>
            <a:pPr marL="11206">
              <a:spcBef>
                <a:spcPts val="84"/>
              </a:spcBef>
            </a:pPr>
            <a:r>
              <a:rPr spc="-9" dirty="0">
                <a:solidFill>
                  <a:schemeClr val="tx1"/>
                </a:solidFill>
              </a:rPr>
              <a:t>One-Up Campaign</a:t>
            </a:r>
            <a:r>
              <a:rPr spc="31" dirty="0">
                <a:solidFill>
                  <a:schemeClr val="tx1"/>
                </a:solidFill>
              </a:rPr>
              <a:t> </a:t>
            </a:r>
            <a:r>
              <a:rPr spc="-9" dirty="0">
                <a:solidFill>
                  <a:schemeClr val="tx1"/>
                </a:solidFill>
              </a:rPr>
              <a:t>Overview</a:t>
            </a:r>
            <a:endParaRPr dirty="0">
              <a:solidFill>
                <a:schemeClr val="tx1"/>
              </a:solidFill>
            </a:endParaRPr>
          </a:p>
        </p:txBody>
      </p:sp>
      <p:sp>
        <p:nvSpPr>
          <p:cNvPr id="22" name="Content Placeholder 21">
            <a:extLst>
              <a:ext uri="{FF2B5EF4-FFF2-40B4-BE49-F238E27FC236}">
                <a16:creationId xmlns:a16="http://schemas.microsoft.com/office/drawing/2014/main" id="{A03678A6-972A-4A9F-8AA3-32C3F97D5742}"/>
              </a:ext>
            </a:extLst>
          </p:cNvPr>
          <p:cNvSpPr>
            <a:spLocks noGrp="1"/>
          </p:cNvSpPr>
          <p:nvPr>
            <p:ph idx="1"/>
          </p:nvPr>
        </p:nvSpPr>
        <p:spPr/>
        <p:txBody>
          <a:bodyPr/>
          <a:lstStyle/>
          <a:p>
            <a:r>
              <a:rPr lang="en-US" sz="1600" spc="-4" dirty="0">
                <a:solidFill>
                  <a:schemeClr val="tx1"/>
                </a:solidFill>
                <a:latin typeface="Arial"/>
                <a:cs typeface="Arial"/>
              </a:rPr>
              <a:t>One-Up is </a:t>
            </a:r>
            <a:r>
              <a:rPr lang="en-US" sz="1600" spc="-9" dirty="0">
                <a:solidFill>
                  <a:schemeClr val="tx1"/>
                </a:solidFill>
                <a:latin typeface="Arial"/>
                <a:cs typeface="Arial"/>
              </a:rPr>
              <a:t>an innovative, </a:t>
            </a:r>
            <a:r>
              <a:rPr lang="en-US" sz="1600" spc="-4" dirty="0">
                <a:solidFill>
                  <a:schemeClr val="tx1"/>
                </a:solidFill>
                <a:latin typeface="Arial"/>
                <a:cs typeface="Arial"/>
              </a:rPr>
              <a:t>turn-key </a:t>
            </a:r>
            <a:r>
              <a:rPr lang="en-US" sz="1600" spc="-9" dirty="0">
                <a:solidFill>
                  <a:schemeClr val="tx1"/>
                </a:solidFill>
                <a:latin typeface="Arial"/>
                <a:cs typeface="Arial"/>
              </a:rPr>
              <a:t>program </a:t>
            </a:r>
            <a:r>
              <a:rPr lang="en-US" sz="1600" spc="-4" dirty="0">
                <a:solidFill>
                  <a:schemeClr val="tx1"/>
                </a:solidFill>
                <a:latin typeface="Arial"/>
                <a:cs typeface="Arial"/>
              </a:rPr>
              <a:t>that </a:t>
            </a:r>
            <a:r>
              <a:rPr lang="en-US" sz="1600" spc="-9" dirty="0">
                <a:solidFill>
                  <a:schemeClr val="tx1"/>
                </a:solidFill>
                <a:latin typeface="Arial"/>
                <a:cs typeface="Arial"/>
              </a:rPr>
              <a:t>gives </a:t>
            </a:r>
            <a:r>
              <a:rPr lang="en-US" sz="1600" spc="-13" dirty="0">
                <a:solidFill>
                  <a:schemeClr val="tx1"/>
                </a:solidFill>
                <a:latin typeface="Arial"/>
                <a:cs typeface="Arial"/>
              </a:rPr>
              <a:t>employees </a:t>
            </a:r>
            <a:r>
              <a:rPr lang="en-US" sz="1600" spc="-4" dirty="0">
                <a:solidFill>
                  <a:schemeClr val="tx1"/>
                </a:solidFill>
                <a:latin typeface="Arial"/>
                <a:cs typeface="Arial"/>
              </a:rPr>
              <a:t>a </a:t>
            </a:r>
            <a:r>
              <a:rPr lang="en-US" sz="1600" spc="-9" dirty="0">
                <a:solidFill>
                  <a:schemeClr val="tx1"/>
                </a:solidFill>
                <a:latin typeface="Arial"/>
                <a:cs typeface="Arial"/>
              </a:rPr>
              <a:t>special opportunity </a:t>
            </a:r>
            <a:r>
              <a:rPr lang="en-US" sz="1600" dirty="0">
                <a:solidFill>
                  <a:schemeClr val="tx1"/>
                </a:solidFill>
                <a:latin typeface="Arial"/>
                <a:cs typeface="Arial"/>
              </a:rPr>
              <a:t>to </a:t>
            </a:r>
            <a:r>
              <a:rPr lang="en-US" sz="1600" spc="-9" dirty="0">
                <a:solidFill>
                  <a:schemeClr val="tx1"/>
                </a:solidFill>
                <a:latin typeface="Arial"/>
                <a:cs typeface="Arial"/>
              </a:rPr>
              <a:t>enroll </a:t>
            </a:r>
            <a:r>
              <a:rPr lang="en-US" sz="1600" spc="-4" dirty="0">
                <a:solidFill>
                  <a:schemeClr val="tx1"/>
                </a:solidFill>
                <a:latin typeface="Arial"/>
                <a:cs typeface="Arial"/>
              </a:rPr>
              <a:t>in </a:t>
            </a:r>
            <a:r>
              <a:rPr lang="en-US" sz="1600" spc="-9" dirty="0">
                <a:solidFill>
                  <a:schemeClr val="tx1"/>
                </a:solidFill>
                <a:latin typeface="Arial"/>
                <a:cs typeface="Arial"/>
              </a:rPr>
              <a:t>supplemental </a:t>
            </a:r>
            <a:r>
              <a:rPr lang="en-US" sz="1600" spc="-4" dirty="0">
                <a:solidFill>
                  <a:schemeClr val="tx1"/>
                </a:solidFill>
                <a:latin typeface="Arial"/>
                <a:cs typeface="Arial"/>
              </a:rPr>
              <a:t>life</a:t>
            </a:r>
            <a:r>
              <a:rPr lang="en-US" sz="1600" spc="141" dirty="0">
                <a:solidFill>
                  <a:schemeClr val="tx1"/>
                </a:solidFill>
                <a:latin typeface="Arial"/>
                <a:cs typeface="Arial"/>
              </a:rPr>
              <a:t> </a:t>
            </a:r>
            <a:r>
              <a:rPr lang="en-US" sz="1600" spc="-9" dirty="0">
                <a:solidFill>
                  <a:schemeClr val="tx1"/>
                </a:solidFill>
                <a:latin typeface="Arial"/>
                <a:cs typeface="Arial"/>
              </a:rPr>
              <a:t>insurance.</a:t>
            </a:r>
            <a:endParaRPr lang="en-US" sz="1600" dirty="0">
              <a:solidFill>
                <a:schemeClr val="tx1"/>
              </a:solidFill>
              <a:latin typeface="Arial"/>
              <a:cs typeface="Arial"/>
            </a:endParaRPr>
          </a:p>
          <a:p>
            <a:endParaRPr lang="en-US" dirty="0"/>
          </a:p>
        </p:txBody>
      </p:sp>
      <p:sp>
        <p:nvSpPr>
          <p:cNvPr id="6" name="object 6"/>
          <p:cNvSpPr txBox="1"/>
          <p:nvPr/>
        </p:nvSpPr>
        <p:spPr>
          <a:xfrm>
            <a:off x="726920" y="3782332"/>
            <a:ext cx="2360519" cy="1184940"/>
          </a:xfrm>
          <a:prstGeom prst="rect">
            <a:avLst/>
          </a:prstGeom>
          <a:solidFill>
            <a:srgbClr val="0090DA"/>
          </a:solidFill>
        </p:spPr>
        <p:txBody>
          <a:bodyPr vert="horz" wrap="square" lIns="0" tIns="76200" rIns="0" bIns="0" rtlCol="0">
            <a:spAutoFit/>
          </a:bodyPr>
          <a:lstStyle/>
          <a:p>
            <a:pPr marL="126633" marR="367572">
              <a:spcBef>
                <a:spcPts val="600"/>
              </a:spcBef>
            </a:pPr>
            <a:r>
              <a:rPr lang="en-US" sz="1200" b="1" spc="-4" dirty="0">
                <a:solidFill>
                  <a:srgbClr val="FFFFFF"/>
                </a:solidFill>
                <a:latin typeface="Arial"/>
                <a:cs typeface="Arial"/>
              </a:rPr>
              <a:t>One-Up</a:t>
            </a:r>
            <a:r>
              <a:rPr sz="1200" b="1" spc="-4" dirty="0">
                <a:solidFill>
                  <a:srgbClr val="FFFFFF"/>
                </a:solidFill>
                <a:latin typeface="Arial"/>
                <a:cs typeface="Arial"/>
              </a:rPr>
              <a:t> helps </a:t>
            </a:r>
            <a:r>
              <a:rPr sz="1200" b="1" spc="-9" dirty="0">
                <a:solidFill>
                  <a:srgbClr val="FFFFFF"/>
                </a:solidFill>
                <a:latin typeface="Arial"/>
                <a:cs typeface="Arial"/>
              </a:rPr>
              <a:t>employers  </a:t>
            </a:r>
            <a:r>
              <a:rPr sz="1200" b="1" spc="-4" dirty="0">
                <a:solidFill>
                  <a:srgbClr val="FFFFFF"/>
                </a:solidFill>
                <a:latin typeface="Arial"/>
                <a:cs typeface="Arial"/>
              </a:rPr>
              <a:t>increase the visibility</a:t>
            </a:r>
            <a:r>
              <a:rPr sz="1200" b="1" spc="-9" dirty="0">
                <a:solidFill>
                  <a:srgbClr val="FFFFFF"/>
                </a:solidFill>
                <a:latin typeface="Arial"/>
                <a:cs typeface="Arial"/>
              </a:rPr>
              <a:t> </a:t>
            </a:r>
            <a:r>
              <a:rPr sz="1200" spc="-4" dirty="0">
                <a:solidFill>
                  <a:srgbClr val="FFFFFF"/>
                </a:solidFill>
                <a:latin typeface="Arial"/>
                <a:cs typeface="Arial"/>
              </a:rPr>
              <a:t>and</a:t>
            </a:r>
            <a:endParaRPr sz="1200" dirty="0">
              <a:latin typeface="Arial"/>
              <a:cs typeface="Arial"/>
            </a:endParaRPr>
          </a:p>
          <a:p>
            <a:pPr marL="126633" marR="403993"/>
            <a:r>
              <a:rPr sz="1200" spc="-4" dirty="0">
                <a:solidFill>
                  <a:srgbClr val="FFFFFF"/>
                </a:solidFill>
                <a:latin typeface="Arial"/>
                <a:cs typeface="Arial"/>
              </a:rPr>
              <a:t>the value </a:t>
            </a:r>
            <a:r>
              <a:rPr sz="1200" dirty="0">
                <a:solidFill>
                  <a:srgbClr val="FFFFFF"/>
                </a:solidFill>
                <a:latin typeface="Arial"/>
                <a:cs typeface="Arial"/>
              </a:rPr>
              <a:t>of </a:t>
            </a:r>
            <a:r>
              <a:rPr sz="1200" spc="-4" dirty="0">
                <a:solidFill>
                  <a:srgbClr val="FFFFFF"/>
                </a:solidFill>
                <a:latin typeface="Arial"/>
                <a:cs typeface="Arial"/>
              </a:rPr>
              <a:t>your life insurance  program through targeted  employee</a:t>
            </a:r>
            <a:r>
              <a:rPr sz="1200" spc="-44" dirty="0">
                <a:solidFill>
                  <a:srgbClr val="FFFFFF"/>
                </a:solidFill>
                <a:latin typeface="Arial"/>
                <a:cs typeface="Arial"/>
              </a:rPr>
              <a:t> </a:t>
            </a:r>
            <a:r>
              <a:rPr sz="1200" spc="-4" dirty="0">
                <a:solidFill>
                  <a:srgbClr val="FFFFFF"/>
                </a:solidFill>
                <a:latin typeface="Arial"/>
                <a:cs typeface="Arial"/>
              </a:rPr>
              <a:t>communications.</a:t>
            </a:r>
            <a:endParaRPr sz="1200" dirty="0">
              <a:latin typeface="Arial"/>
              <a:cs typeface="Arial"/>
            </a:endParaRPr>
          </a:p>
        </p:txBody>
      </p:sp>
      <p:sp>
        <p:nvSpPr>
          <p:cNvPr id="7" name="object 7"/>
          <p:cNvSpPr txBox="1"/>
          <p:nvPr/>
        </p:nvSpPr>
        <p:spPr>
          <a:xfrm>
            <a:off x="3289268" y="3434576"/>
            <a:ext cx="2349313" cy="1554272"/>
          </a:xfrm>
          <a:prstGeom prst="rect">
            <a:avLst/>
          </a:prstGeom>
          <a:solidFill>
            <a:srgbClr val="0061A0"/>
          </a:solidFill>
        </p:spPr>
        <p:txBody>
          <a:bodyPr vert="horz" wrap="square" lIns="0" tIns="76200" rIns="0" bIns="0" rtlCol="0">
            <a:spAutoFit/>
          </a:bodyPr>
          <a:lstStyle/>
          <a:p>
            <a:pPr marL="121030" marR="206198">
              <a:spcBef>
                <a:spcPts val="600"/>
              </a:spcBef>
            </a:pPr>
            <a:r>
              <a:rPr sz="1200" b="1" spc="-4" dirty="0">
                <a:solidFill>
                  <a:srgbClr val="FFFFFF"/>
                </a:solidFill>
                <a:latin typeface="Arial"/>
                <a:cs typeface="Arial"/>
              </a:rPr>
              <a:t>The State has a dedicated  MetLife team </a:t>
            </a:r>
            <a:r>
              <a:rPr sz="1200" b="1" dirty="0">
                <a:solidFill>
                  <a:srgbClr val="FFFFFF"/>
                </a:solidFill>
                <a:latin typeface="Arial"/>
                <a:cs typeface="Arial"/>
              </a:rPr>
              <a:t>working </a:t>
            </a:r>
            <a:r>
              <a:rPr sz="1200" b="1" spc="-4" dirty="0">
                <a:solidFill>
                  <a:srgbClr val="FFFFFF"/>
                </a:solidFill>
                <a:latin typeface="Arial"/>
                <a:cs typeface="Arial"/>
              </a:rPr>
              <a:t>on </a:t>
            </a:r>
            <a:r>
              <a:rPr sz="1200" b="1" spc="-13" dirty="0">
                <a:solidFill>
                  <a:srgbClr val="FFFFFF"/>
                </a:solidFill>
                <a:latin typeface="Arial"/>
                <a:cs typeface="Arial"/>
              </a:rPr>
              <a:t>your  </a:t>
            </a:r>
            <a:r>
              <a:rPr sz="1200" spc="-4" dirty="0">
                <a:solidFill>
                  <a:srgbClr val="FFFFFF"/>
                </a:solidFill>
                <a:latin typeface="Arial"/>
                <a:cs typeface="Arial"/>
              </a:rPr>
              <a:t>behalf </a:t>
            </a:r>
            <a:r>
              <a:rPr sz="1200" dirty="0">
                <a:solidFill>
                  <a:srgbClr val="FFFFFF"/>
                </a:solidFill>
                <a:latin typeface="Arial"/>
                <a:cs typeface="Arial"/>
              </a:rPr>
              <a:t>to </a:t>
            </a:r>
            <a:r>
              <a:rPr sz="1200" spc="-4" dirty="0">
                <a:solidFill>
                  <a:srgbClr val="FFFFFF"/>
                </a:solidFill>
                <a:latin typeface="Arial"/>
                <a:cs typeface="Arial"/>
              </a:rPr>
              <a:t>deliver a highly targeted,  customized enrollment campaign,  which includes a personalizes  announcement letter and  customized plan</a:t>
            </a:r>
            <a:r>
              <a:rPr sz="1200" spc="-44" dirty="0">
                <a:solidFill>
                  <a:srgbClr val="FFFFFF"/>
                </a:solidFill>
                <a:latin typeface="Arial"/>
                <a:cs typeface="Arial"/>
              </a:rPr>
              <a:t> </a:t>
            </a:r>
            <a:r>
              <a:rPr sz="1200" spc="-13" dirty="0">
                <a:solidFill>
                  <a:srgbClr val="FFFFFF"/>
                </a:solidFill>
                <a:latin typeface="Arial"/>
                <a:cs typeface="Arial"/>
              </a:rPr>
              <a:t>overview.</a:t>
            </a:r>
            <a:endParaRPr sz="1200" dirty="0">
              <a:latin typeface="Arial"/>
              <a:cs typeface="Arial"/>
            </a:endParaRPr>
          </a:p>
        </p:txBody>
      </p:sp>
      <p:sp>
        <p:nvSpPr>
          <p:cNvPr id="8" name="object 8"/>
          <p:cNvSpPr txBox="1"/>
          <p:nvPr/>
        </p:nvSpPr>
        <p:spPr>
          <a:xfrm>
            <a:off x="5840411" y="3603353"/>
            <a:ext cx="2349313" cy="1369606"/>
          </a:xfrm>
          <a:prstGeom prst="rect">
            <a:avLst/>
          </a:prstGeom>
          <a:solidFill>
            <a:srgbClr val="A3CE4E"/>
          </a:solidFill>
        </p:spPr>
        <p:txBody>
          <a:bodyPr vert="horz" wrap="square" lIns="0" tIns="76200" rIns="0" bIns="0" rtlCol="0">
            <a:spAutoFit/>
          </a:bodyPr>
          <a:lstStyle/>
          <a:p>
            <a:pPr marL="120470" marR="178743">
              <a:spcBef>
                <a:spcPts val="600"/>
              </a:spcBef>
            </a:pPr>
            <a:r>
              <a:rPr sz="1200" b="1" spc="-4" dirty="0">
                <a:solidFill>
                  <a:schemeClr val="bg1"/>
                </a:solidFill>
                <a:latin typeface="Arial"/>
                <a:cs typeface="Arial"/>
              </a:rPr>
              <a:t>The program includes engaging  </a:t>
            </a:r>
            <a:r>
              <a:rPr sz="1200" spc="-4" dirty="0">
                <a:solidFill>
                  <a:schemeClr val="bg1"/>
                </a:solidFill>
                <a:latin typeface="Arial"/>
                <a:cs typeface="Arial"/>
              </a:rPr>
              <a:t>educational materials, online  support tools and a simple  enrollment process </a:t>
            </a:r>
            <a:r>
              <a:rPr sz="1200" dirty="0">
                <a:solidFill>
                  <a:schemeClr val="bg1"/>
                </a:solidFill>
                <a:latin typeface="Arial"/>
                <a:cs typeface="Arial"/>
              </a:rPr>
              <a:t>to </a:t>
            </a:r>
            <a:r>
              <a:rPr sz="1200" spc="-4" dirty="0">
                <a:solidFill>
                  <a:schemeClr val="bg1"/>
                </a:solidFill>
                <a:latin typeface="Arial"/>
                <a:cs typeface="Arial"/>
              </a:rPr>
              <a:t>help  optimize your program and </a:t>
            </a:r>
            <a:r>
              <a:rPr sz="1200" spc="-9" dirty="0">
                <a:solidFill>
                  <a:schemeClr val="bg1"/>
                </a:solidFill>
                <a:latin typeface="Arial"/>
                <a:cs typeface="Arial"/>
              </a:rPr>
              <a:t>drive  </a:t>
            </a:r>
            <a:r>
              <a:rPr sz="1200" spc="-4" dirty="0">
                <a:solidFill>
                  <a:schemeClr val="bg1"/>
                </a:solidFill>
                <a:latin typeface="Arial"/>
                <a:cs typeface="Arial"/>
              </a:rPr>
              <a:t>employee</a:t>
            </a:r>
            <a:r>
              <a:rPr sz="1200" spc="-44" dirty="0">
                <a:solidFill>
                  <a:schemeClr val="bg1"/>
                </a:solidFill>
                <a:latin typeface="Arial"/>
                <a:cs typeface="Arial"/>
              </a:rPr>
              <a:t> </a:t>
            </a:r>
            <a:r>
              <a:rPr sz="1200" spc="-4" dirty="0">
                <a:solidFill>
                  <a:schemeClr val="bg1"/>
                </a:solidFill>
                <a:latin typeface="Arial"/>
                <a:cs typeface="Arial"/>
              </a:rPr>
              <a:t>participation</a:t>
            </a:r>
            <a:r>
              <a:rPr sz="1059" spc="-4" dirty="0">
                <a:solidFill>
                  <a:schemeClr val="bg1"/>
                </a:solidFill>
                <a:latin typeface="Arial"/>
                <a:cs typeface="Arial"/>
              </a:rPr>
              <a:t>.</a:t>
            </a:r>
            <a:endParaRPr sz="1059" dirty="0">
              <a:solidFill>
                <a:schemeClr val="bg1"/>
              </a:solidFill>
              <a:latin typeface="Arial"/>
              <a:cs typeface="Arial"/>
            </a:endParaRPr>
          </a:p>
        </p:txBody>
      </p:sp>
      <p:sp>
        <p:nvSpPr>
          <p:cNvPr id="10" name="object 10"/>
          <p:cNvSpPr/>
          <p:nvPr/>
        </p:nvSpPr>
        <p:spPr>
          <a:xfrm>
            <a:off x="6478556" y="2365974"/>
            <a:ext cx="1073021" cy="804765"/>
          </a:xfrm>
          <a:prstGeom prst="rect">
            <a:avLst/>
          </a:prstGeom>
          <a:blipFill>
            <a:blip r:embed="rId3" cstate="print"/>
            <a:stretch>
              <a:fillRect/>
            </a:stretch>
          </a:blipFill>
        </p:spPr>
        <p:txBody>
          <a:bodyPr wrap="square" lIns="0" tIns="0" rIns="0" bIns="0" rtlCol="0"/>
          <a:lstStyle/>
          <a:p>
            <a:endParaRPr sz="1588" dirty="0"/>
          </a:p>
        </p:txBody>
      </p:sp>
      <p:sp>
        <p:nvSpPr>
          <p:cNvPr id="11" name="object 11"/>
          <p:cNvSpPr/>
          <p:nvPr/>
        </p:nvSpPr>
        <p:spPr>
          <a:xfrm>
            <a:off x="1338706" y="2307409"/>
            <a:ext cx="793936" cy="540124"/>
          </a:xfrm>
          <a:custGeom>
            <a:avLst/>
            <a:gdLst/>
            <a:ahLst/>
            <a:cxnLst/>
            <a:rect l="l" t="t" r="r" b="b"/>
            <a:pathLst>
              <a:path w="899794" h="612139">
                <a:moveTo>
                  <a:pt x="899779" y="611854"/>
                </a:moveTo>
                <a:lnTo>
                  <a:pt x="114056" y="611854"/>
                </a:lnTo>
                <a:lnTo>
                  <a:pt x="69503" y="602953"/>
                </a:lnTo>
                <a:lnTo>
                  <a:pt x="33266" y="578624"/>
                </a:lnTo>
                <a:lnTo>
                  <a:pt x="8910" y="542427"/>
                </a:lnTo>
                <a:lnTo>
                  <a:pt x="0" y="497923"/>
                </a:lnTo>
                <a:lnTo>
                  <a:pt x="0" y="113931"/>
                </a:lnTo>
                <a:lnTo>
                  <a:pt x="8910" y="69427"/>
                </a:lnTo>
                <a:lnTo>
                  <a:pt x="33266" y="33230"/>
                </a:lnTo>
                <a:lnTo>
                  <a:pt x="69503" y="8900"/>
                </a:lnTo>
                <a:lnTo>
                  <a:pt x="114056" y="0"/>
                </a:lnTo>
                <a:lnTo>
                  <a:pt x="789947" y="0"/>
                </a:lnTo>
                <a:lnTo>
                  <a:pt x="833840" y="8900"/>
                </a:lnTo>
                <a:lnTo>
                  <a:pt x="868624" y="33230"/>
                </a:lnTo>
                <a:lnTo>
                  <a:pt x="891528" y="69427"/>
                </a:lnTo>
                <a:lnTo>
                  <a:pt x="899779" y="113931"/>
                </a:lnTo>
                <a:lnTo>
                  <a:pt x="899779" y="611854"/>
                </a:lnTo>
                <a:close/>
              </a:path>
            </a:pathLst>
          </a:custGeom>
          <a:solidFill>
            <a:srgbClr val="0090DA"/>
          </a:solidFill>
        </p:spPr>
        <p:txBody>
          <a:bodyPr wrap="square" lIns="0" tIns="0" rIns="0" bIns="0" rtlCol="0"/>
          <a:lstStyle/>
          <a:p>
            <a:endParaRPr sz="1588" dirty="0"/>
          </a:p>
        </p:txBody>
      </p:sp>
      <p:sp>
        <p:nvSpPr>
          <p:cNvPr id="12" name="object 12"/>
          <p:cNvSpPr/>
          <p:nvPr/>
        </p:nvSpPr>
        <p:spPr>
          <a:xfrm>
            <a:off x="1338706" y="2649949"/>
            <a:ext cx="238685" cy="320488"/>
          </a:xfrm>
          <a:custGeom>
            <a:avLst/>
            <a:gdLst/>
            <a:ahLst/>
            <a:cxnLst/>
            <a:rect l="l" t="t" r="r" b="b"/>
            <a:pathLst>
              <a:path w="270510" h="363220">
                <a:moveTo>
                  <a:pt x="0" y="362893"/>
                </a:moveTo>
                <a:lnTo>
                  <a:pt x="0" y="0"/>
                </a:lnTo>
                <a:lnTo>
                  <a:pt x="270356" y="181446"/>
                </a:lnTo>
                <a:lnTo>
                  <a:pt x="0" y="362893"/>
                </a:lnTo>
                <a:close/>
              </a:path>
            </a:pathLst>
          </a:custGeom>
          <a:solidFill>
            <a:srgbClr val="0090DA"/>
          </a:solidFill>
        </p:spPr>
        <p:txBody>
          <a:bodyPr wrap="square" lIns="0" tIns="0" rIns="0" bIns="0" rtlCol="0"/>
          <a:lstStyle/>
          <a:p>
            <a:endParaRPr sz="1588" dirty="0"/>
          </a:p>
        </p:txBody>
      </p:sp>
      <p:sp>
        <p:nvSpPr>
          <p:cNvPr id="13" name="object 13"/>
          <p:cNvSpPr/>
          <p:nvPr/>
        </p:nvSpPr>
        <p:spPr>
          <a:xfrm>
            <a:off x="1454253" y="2419106"/>
            <a:ext cx="283509" cy="286871"/>
          </a:xfrm>
          <a:custGeom>
            <a:avLst/>
            <a:gdLst/>
            <a:ahLst/>
            <a:cxnLst/>
            <a:rect l="l" t="t" r="r" b="b"/>
            <a:pathLst>
              <a:path w="321310" h="325119">
                <a:moveTo>
                  <a:pt x="160524" y="324915"/>
                </a:moveTo>
                <a:lnTo>
                  <a:pt x="109764" y="316746"/>
                </a:lnTo>
                <a:lnTo>
                  <a:pt x="65696" y="293994"/>
                </a:lnTo>
                <a:lnTo>
                  <a:pt x="30955" y="259291"/>
                </a:lnTo>
                <a:lnTo>
                  <a:pt x="8178" y="215271"/>
                </a:lnTo>
                <a:lnTo>
                  <a:pt x="0" y="164567"/>
                </a:lnTo>
                <a:lnTo>
                  <a:pt x="5730" y="121609"/>
                </a:lnTo>
                <a:lnTo>
                  <a:pt x="21903" y="82518"/>
                </a:lnTo>
                <a:lnTo>
                  <a:pt x="46995" y="49053"/>
                </a:lnTo>
                <a:lnTo>
                  <a:pt x="79479" y="22973"/>
                </a:lnTo>
                <a:lnTo>
                  <a:pt x="117831" y="6036"/>
                </a:lnTo>
                <a:lnTo>
                  <a:pt x="160524" y="0"/>
                </a:lnTo>
                <a:lnTo>
                  <a:pt x="203216" y="6036"/>
                </a:lnTo>
                <a:lnTo>
                  <a:pt x="241568" y="22973"/>
                </a:lnTo>
                <a:lnTo>
                  <a:pt x="274052" y="49053"/>
                </a:lnTo>
                <a:lnTo>
                  <a:pt x="299144" y="82518"/>
                </a:lnTo>
                <a:lnTo>
                  <a:pt x="315317" y="121609"/>
                </a:lnTo>
                <a:lnTo>
                  <a:pt x="321048" y="164567"/>
                </a:lnTo>
                <a:lnTo>
                  <a:pt x="312869" y="215271"/>
                </a:lnTo>
                <a:lnTo>
                  <a:pt x="290092" y="259291"/>
                </a:lnTo>
                <a:lnTo>
                  <a:pt x="255351" y="293994"/>
                </a:lnTo>
                <a:lnTo>
                  <a:pt x="211283" y="316746"/>
                </a:lnTo>
                <a:lnTo>
                  <a:pt x="160524" y="324915"/>
                </a:lnTo>
                <a:close/>
              </a:path>
            </a:pathLst>
          </a:custGeom>
          <a:solidFill>
            <a:srgbClr val="FFC600"/>
          </a:solidFill>
        </p:spPr>
        <p:txBody>
          <a:bodyPr wrap="square" lIns="0" tIns="0" rIns="0" bIns="0" rtlCol="0"/>
          <a:lstStyle/>
          <a:p>
            <a:endParaRPr sz="1588" dirty="0"/>
          </a:p>
        </p:txBody>
      </p:sp>
      <p:sp>
        <p:nvSpPr>
          <p:cNvPr id="14" name="object 14"/>
          <p:cNvSpPr/>
          <p:nvPr/>
        </p:nvSpPr>
        <p:spPr>
          <a:xfrm>
            <a:off x="1525073" y="2512187"/>
            <a:ext cx="141639" cy="107974"/>
          </a:xfrm>
          <a:prstGeom prst="rect">
            <a:avLst/>
          </a:prstGeom>
          <a:blipFill>
            <a:blip r:embed="rId4" cstate="print"/>
            <a:stretch>
              <a:fillRect/>
            </a:stretch>
          </a:blipFill>
        </p:spPr>
        <p:txBody>
          <a:bodyPr wrap="square" lIns="0" tIns="0" rIns="0" bIns="0" rtlCol="0"/>
          <a:lstStyle/>
          <a:p>
            <a:endParaRPr sz="1588" dirty="0"/>
          </a:p>
        </p:txBody>
      </p:sp>
      <p:sp>
        <p:nvSpPr>
          <p:cNvPr id="15" name="object 15"/>
          <p:cNvSpPr/>
          <p:nvPr/>
        </p:nvSpPr>
        <p:spPr>
          <a:xfrm>
            <a:off x="1793441" y="2476819"/>
            <a:ext cx="227479" cy="0"/>
          </a:xfrm>
          <a:custGeom>
            <a:avLst/>
            <a:gdLst/>
            <a:ahLst/>
            <a:cxnLst/>
            <a:rect l="l" t="t" r="r" b="b"/>
            <a:pathLst>
              <a:path w="257810">
                <a:moveTo>
                  <a:pt x="0" y="0"/>
                </a:moveTo>
                <a:lnTo>
                  <a:pt x="257683" y="0"/>
                </a:lnTo>
              </a:path>
            </a:pathLst>
          </a:custGeom>
          <a:ln w="29537">
            <a:solidFill>
              <a:srgbClr val="FFFFFF"/>
            </a:solidFill>
          </a:ln>
        </p:spPr>
        <p:txBody>
          <a:bodyPr wrap="square" lIns="0" tIns="0" rIns="0" bIns="0" rtlCol="0"/>
          <a:lstStyle/>
          <a:p>
            <a:endParaRPr sz="1588" dirty="0"/>
          </a:p>
        </p:txBody>
      </p:sp>
      <p:sp>
        <p:nvSpPr>
          <p:cNvPr id="16" name="object 16"/>
          <p:cNvSpPr/>
          <p:nvPr/>
        </p:nvSpPr>
        <p:spPr>
          <a:xfrm>
            <a:off x="1793441" y="2534529"/>
            <a:ext cx="227479" cy="0"/>
          </a:xfrm>
          <a:custGeom>
            <a:avLst/>
            <a:gdLst/>
            <a:ahLst/>
            <a:cxnLst/>
            <a:rect l="l" t="t" r="r" b="b"/>
            <a:pathLst>
              <a:path w="257810">
                <a:moveTo>
                  <a:pt x="0" y="0"/>
                </a:moveTo>
                <a:lnTo>
                  <a:pt x="257683" y="0"/>
                </a:lnTo>
              </a:path>
            </a:pathLst>
          </a:custGeom>
          <a:ln w="33757">
            <a:solidFill>
              <a:srgbClr val="FFFFFF"/>
            </a:solidFill>
          </a:ln>
        </p:spPr>
        <p:txBody>
          <a:bodyPr wrap="square" lIns="0" tIns="0" rIns="0" bIns="0" rtlCol="0"/>
          <a:lstStyle/>
          <a:p>
            <a:endParaRPr sz="1588" dirty="0"/>
          </a:p>
        </p:txBody>
      </p:sp>
      <p:sp>
        <p:nvSpPr>
          <p:cNvPr id="17" name="object 17"/>
          <p:cNvSpPr/>
          <p:nvPr/>
        </p:nvSpPr>
        <p:spPr>
          <a:xfrm>
            <a:off x="1793441" y="2590377"/>
            <a:ext cx="227479" cy="0"/>
          </a:xfrm>
          <a:custGeom>
            <a:avLst/>
            <a:gdLst/>
            <a:ahLst/>
            <a:cxnLst/>
            <a:rect l="l" t="t" r="r" b="b"/>
            <a:pathLst>
              <a:path w="257810">
                <a:moveTo>
                  <a:pt x="0" y="0"/>
                </a:moveTo>
                <a:lnTo>
                  <a:pt x="257683" y="0"/>
                </a:lnTo>
              </a:path>
            </a:pathLst>
          </a:custGeom>
          <a:ln w="33757">
            <a:solidFill>
              <a:srgbClr val="FFFFFF"/>
            </a:solidFill>
          </a:ln>
        </p:spPr>
        <p:txBody>
          <a:bodyPr wrap="square" lIns="0" tIns="0" rIns="0" bIns="0" rtlCol="0"/>
          <a:lstStyle/>
          <a:p>
            <a:endParaRPr sz="1588" dirty="0"/>
          </a:p>
        </p:txBody>
      </p:sp>
      <p:sp>
        <p:nvSpPr>
          <p:cNvPr id="18" name="object 18"/>
          <p:cNvSpPr/>
          <p:nvPr/>
        </p:nvSpPr>
        <p:spPr>
          <a:xfrm>
            <a:off x="1793441" y="2648089"/>
            <a:ext cx="115981" cy="0"/>
          </a:xfrm>
          <a:custGeom>
            <a:avLst/>
            <a:gdLst/>
            <a:ahLst/>
            <a:cxnLst/>
            <a:rect l="l" t="t" r="r" b="b"/>
            <a:pathLst>
              <a:path w="131444">
                <a:moveTo>
                  <a:pt x="0" y="0"/>
                </a:moveTo>
                <a:lnTo>
                  <a:pt x="130953" y="0"/>
                </a:lnTo>
              </a:path>
            </a:pathLst>
          </a:custGeom>
          <a:ln w="29537">
            <a:solidFill>
              <a:srgbClr val="FFFFFF"/>
            </a:solidFill>
          </a:ln>
        </p:spPr>
        <p:txBody>
          <a:bodyPr wrap="square" lIns="0" tIns="0" rIns="0" bIns="0" rtlCol="0"/>
          <a:lstStyle/>
          <a:p>
            <a:endParaRPr sz="1588" dirty="0"/>
          </a:p>
        </p:txBody>
      </p:sp>
      <p:sp>
        <p:nvSpPr>
          <p:cNvPr id="19" name="object 19"/>
          <p:cNvSpPr/>
          <p:nvPr/>
        </p:nvSpPr>
        <p:spPr>
          <a:xfrm>
            <a:off x="1916443" y="2735584"/>
            <a:ext cx="216185" cy="215948"/>
          </a:xfrm>
          <a:prstGeom prst="rect">
            <a:avLst/>
          </a:prstGeom>
          <a:blipFill>
            <a:blip r:embed="rId5" cstate="print"/>
            <a:stretch>
              <a:fillRect/>
            </a:stretch>
          </a:blipFill>
        </p:spPr>
        <p:txBody>
          <a:bodyPr wrap="square" lIns="0" tIns="0" rIns="0" bIns="0" rtlCol="0"/>
          <a:lstStyle/>
          <a:p>
            <a:endParaRPr sz="1588" dirty="0"/>
          </a:p>
        </p:txBody>
      </p:sp>
      <p:sp>
        <p:nvSpPr>
          <p:cNvPr id="20" name="object 20"/>
          <p:cNvSpPr/>
          <p:nvPr/>
        </p:nvSpPr>
        <p:spPr>
          <a:xfrm>
            <a:off x="1818047" y="2970149"/>
            <a:ext cx="436469" cy="245969"/>
          </a:xfrm>
          <a:custGeom>
            <a:avLst/>
            <a:gdLst/>
            <a:ahLst/>
            <a:cxnLst/>
            <a:rect l="l" t="t" r="r" b="b"/>
            <a:pathLst>
              <a:path w="494664" h="278764">
                <a:moveTo>
                  <a:pt x="494244" y="278499"/>
                </a:moveTo>
                <a:lnTo>
                  <a:pt x="0" y="278499"/>
                </a:lnTo>
                <a:lnTo>
                  <a:pt x="7099" y="235306"/>
                </a:lnTo>
                <a:lnTo>
                  <a:pt x="15958" y="190354"/>
                </a:lnTo>
                <a:lnTo>
                  <a:pt x="26930" y="143996"/>
                </a:lnTo>
                <a:lnTo>
                  <a:pt x="40365" y="96583"/>
                </a:lnTo>
                <a:lnTo>
                  <a:pt x="56617" y="48467"/>
                </a:lnTo>
                <a:lnTo>
                  <a:pt x="76037" y="0"/>
                </a:lnTo>
                <a:lnTo>
                  <a:pt x="418207" y="0"/>
                </a:lnTo>
                <a:lnTo>
                  <a:pt x="437627" y="48467"/>
                </a:lnTo>
                <a:lnTo>
                  <a:pt x="453879" y="96583"/>
                </a:lnTo>
                <a:lnTo>
                  <a:pt x="467314" y="143996"/>
                </a:lnTo>
                <a:lnTo>
                  <a:pt x="478286" y="190354"/>
                </a:lnTo>
                <a:lnTo>
                  <a:pt x="487145" y="235306"/>
                </a:lnTo>
                <a:lnTo>
                  <a:pt x="494244" y="278499"/>
                </a:lnTo>
                <a:close/>
              </a:path>
            </a:pathLst>
          </a:custGeom>
          <a:solidFill>
            <a:srgbClr val="A4CE4E"/>
          </a:solidFill>
        </p:spPr>
        <p:txBody>
          <a:bodyPr wrap="square" lIns="0" tIns="0" rIns="0" bIns="0" rtlCol="0"/>
          <a:lstStyle/>
          <a:p>
            <a:endParaRPr sz="1588" dirty="0"/>
          </a:p>
        </p:txBody>
      </p:sp>
      <p:sp>
        <p:nvSpPr>
          <p:cNvPr id="21" name="object 21"/>
          <p:cNvSpPr/>
          <p:nvPr/>
        </p:nvSpPr>
        <p:spPr>
          <a:xfrm>
            <a:off x="3897429" y="2317770"/>
            <a:ext cx="901175" cy="901174"/>
          </a:xfrm>
          <a:prstGeom prst="rect">
            <a:avLst/>
          </a:prstGeom>
          <a:blipFill>
            <a:blip r:embed="rId6" cstate="print"/>
            <a:stretch>
              <a:fillRect/>
            </a:stretch>
          </a:blipFill>
        </p:spPr>
        <p:txBody>
          <a:bodyPr wrap="square" lIns="0" tIns="0" rIns="0" bIns="0" rtlCol="0"/>
          <a:lstStyle/>
          <a:p>
            <a:endParaRPr sz="1588" dirty="0"/>
          </a:p>
        </p:txBody>
      </p:sp>
      <p:sp>
        <p:nvSpPr>
          <p:cNvPr id="9" name="Slide Number Placeholder 8">
            <a:extLst>
              <a:ext uri="{FF2B5EF4-FFF2-40B4-BE49-F238E27FC236}">
                <a16:creationId xmlns:a16="http://schemas.microsoft.com/office/drawing/2014/main" id="{198F7BBB-1C92-468D-B1F7-92F12EB70BE6}"/>
              </a:ext>
            </a:extLst>
          </p:cNvPr>
          <p:cNvSpPr>
            <a:spLocks noGrp="1"/>
          </p:cNvSpPr>
          <p:nvPr>
            <p:ph type="sldNum" sz="quarter" idx="12"/>
          </p:nvPr>
        </p:nvSpPr>
        <p:spPr/>
        <p:txBody>
          <a:bodyPr/>
          <a:lstStyle/>
          <a:p>
            <a:fld id="{CCE7EACD-A346-A34B-BBAF-EF458C812BA9}" type="slidenum">
              <a:rPr lang="en-US" smtClean="0"/>
              <a:p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4471" y="2293407"/>
            <a:ext cx="5741334" cy="1252648"/>
          </a:xfrm>
          <a:prstGeom prst="rect">
            <a:avLst/>
          </a:prstGeom>
          <a:solidFill>
            <a:srgbClr val="0090DA"/>
          </a:solidFill>
        </p:spPr>
        <p:txBody>
          <a:bodyPr vert="horz" wrap="square" lIns="0" tIns="3362" rIns="0" bIns="0" rtlCol="0">
            <a:spAutoFit/>
          </a:bodyPr>
          <a:lstStyle/>
          <a:p>
            <a:pPr>
              <a:spcBef>
                <a:spcPts val="26"/>
              </a:spcBef>
            </a:pPr>
            <a:endParaRPr lang="en-US" sz="4941" dirty="0">
              <a:latin typeface="Times New Roman"/>
              <a:cs typeface="Times New Roman"/>
            </a:endParaRPr>
          </a:p>
          <a:p>
            <a:pPr marL="555281" marR="82928"/>
            <a:r>
              <a:rPr lang="en-US" sz="3177" b="1" spc="-4" dirty="0">
                <a:solidFill>
                  <a:srgbClr val="FFFFFF"/>
                </a:solidFill>
                <a:latin typeface="Arial"/>
                <a:cs typeface="Arial"/>
              </a:rPr>
              <a:t>Life Claims Overview</a:t>
            </a:r>
            <a:endParaRPr lang="en-US" sz="3177" dirty="0">
              <a:latin typeface="Arial"/>
              <a:cs typeface="Arial"/>
            </a:endParaRPr>
          </a:p>
        </p:txBody>
      </p:sp>
      <p:sp>
        <p:nvSpPr>
          <p:cNvPr id="3" name="Slide Number Placeholder 2">
            <a:extLst>
              <a:ext uri="{FF2B5EF4-FFF2-40B4-BE49-F238E27FC236}">
                <a16:creationId xmlns:a16="http://schemas.microsoft.com/office/drawing/2014/main" id="{678370D5-FF4F-4F85-8B70-581C7E0BC80C}"/>
              </a:ext>
            </a:extLst>
          </p:cNvPr>
          <p:cNvSpPr>
            <a:spLocks noGrp="1"/>
          </p:cNvSpPr>
          <p:nvPr>
            <p:ph type="sldNum" sz="quarter" idx="12"/>
          </p:nvPr>
        </p:nvSpPr>
        <p:spPr/>
        <p:txBody>
          <a:bodyPr/>
          <a:lstStyle/>
          <a:p>
            <a:fld id="{CCE7EACD-A346-A34B-BBAF-EF458C812BA9}" type="slidenum">
              <a:rPr lang="en-US" smtClean="0"/>
              <a:pPr/>
              <a:t>33</a:t>
            </a:fld>
            <a:endParaRPr lang="en-US" dirty="0"/>
          </a:p>
        </p:txBody>
      </p:sp>
    </p:spTree>
    <p:extLst>
      <p:ext uri="{BB962C8B-B14F-4D97-AF65-F5344CB8AC3E}">
        <p14:creationId xmlns:p14="http://schemas.microsoft.com/office/powerpoint/2010/main" val="1982688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34485" y="2075331"/>
            <a:ext cx="0" cy="3220570"/>
          </a:xfrm>
          <a:custGeom>
            <a:avLst/>
            <a:gdLst/>
            <a:ahLst/>
            <a:cxnLst/>
            <a:rect l="l" t="t" r="r" b="b"/>
            <a:pathLst>
              <a:path h="3649979">
                <a:moveTo>
                  <a:pt x="0" y="0"/>
                </a:moveTo>
                <a:lnTo>
                  <a:pt x="0" y="3649967"/>
                </a:lnTo>
              </a:path>
            </a:pathLst>
          </a:custGeom>
          <a:ln w="12700">
            <a:solidFill>
              <a:srgbClr val="8E9093"/>
            </a:solidFill>
          </a:ln>
        </p:spPr>
        <p:txBody>
          <a:bodyPr wrap="square" lIns="0" tIns="0" rIns="0" bIns="0" rtlCol="0"/>
          <a:lstStyle/>
          <a:p>
            <a:endParaRPr sz="1588" dirty="0"/>
          </a:p>
        </p:txBody>
      </p:sp>
      <p:sp>
        <p:nvSpPr>
          <p:cNvPr id="3" name="object 3"/>
          <p:cNvSpPr/>
          <p:nvPr/>
        </p:nvSpPr>
        <p:spPr>
          <a:xfrm>
            <a:off x="6639485" y="2075331"/>
            <a:ext cx="0" cy="3220570"/>
          </a:xfrm>
          <a:custGeom>
            <a:avLst/>
            <a:gdLst/>
            <a:ahLst/>
            <a:cxnLst/>
            <a:rect l="l" t="t" r="r" b="b"/>
            <a:pathLst>
              <a:path h="3649979">
                <a:moveTo>
                  <a:pt x="0" y="0"/>
                </a:moveTo>
                <a:lnTo>
                  <a:pt x="0" y="3649967"/>
                </a:lnTo>
              </a:path>
            </a:pathLst>
          </a:custGeom>
          <a:ln w="12700">
            <a:solidFill>
              <a:srgbClr val="8E9093"/>
            </a:solidFill>
          </a:ln>
        </p:spPr>
        <p:txBody>
          <a:bodyPr wrap="square" lIns="0" tIns="0" rIns="0" bIns="0" rtlCol="0"/>
          <a:lstStyle/>
          <a:p>
            <a:endParaRPr sz="1588" dirty="0"/>
          </a:p>
        </p:txBody>
      </p:sp>
      <p:sp>
        <p:nvSpPr>
          <p:cNvPr id="4" name="object 4"/>
          <p:cNvSpPr/>
          <p:nvPr/>
        </p:nvSpPr>
        <p:spPr>
          <a:xfrm>
            <a:off x="8466044" y="2061882"/>
            <a:ext cx="0" cy="2635624"/>
          </a:xfrm>
          <a:custGeom>
            <a:avLst/>
            <a:gdLst/>
            <a:ahLst/>
            <a:cxnLst/>
            <a:rect l="l" t="t" r="r" b="b"/>
            <a:pathLst>
              <a:path h="2987040">
                <a:moveTo>
                  <a:pt x="0" y="0"/>
                </a:moveTo>
                <a:lnTo>
                  <a:pt x="0" y="2987040"/>
                </a:lnTo>
              </a:path>
            </a:pathLst>
          </a:custGeom>
          <a:ln w="12700">
            <a:solidFill>
              <a:srgbClr val="8E9093"/>
            </a:solidFill>
          </a:ln>
        </p:spPr>
        <p:txBody>
          <a:bodyPr wrap="square" lIns="0" tIns="0" rIns="0" bIns="0" rtlCol="0"/>
          <a:lstStyle/>
          <a:p>
            <a:endParaRPr sz="1588" dirty="0"/>
          </a:p>
        </p:txBody>
      </p:sp>
      <p:sp>
        <p:nvSpPr>
          <p:cNvPr id="5" name="object 5"/>
          <p:cNvSpPr/>
          <p:nvPr/>
        </p:nvSpPr>
        <p:spPr>
          <a:xfrm>
            <a:off x="2616574" y="2075331"/>
            <a:ext cx="0" cy="2622176"/>
          </a:xfrm>
          <a:custGeom>
            <a:avLst/>
            <a:gdLst/>
            <a:ahLst/>
            <a:cxnLst/>
            <a:rect l="l" t="t" r="r" b="b"/>
            <a:pathLst>
              <a:path h="2971800">
                <a:moveTo>
                  <a:pt x="0" y="0"/>
                </a:moveTo>
                <a:lnTo>
                  <a:pt x="0" y="2971797"/>
                </a:lnTo>
              </a:path>
            </a:pathLst>
          </a:custGeom>
          <a:ln w="12700">
            <a:solidFill>
              <a:srgbClr val="8E9093"/>
            </a:solidFill>
          </a:ln>
        </p:spPr>
        <p:txBody>
          <a:bodyPr wrap="square" lIns="0" tIns="0" rIns="0" bIns="0" rtlCol="0"/>
          <a:lstStyle/>
          <a:p>
            <a:endParaRPr sz="1588" dirty="0"/>
          </a:p>
        </p:txBody>
      </p:sp>
      <p:sp>
        <p:nvSpPr>
          <p:cNvPr id="6" name="object 6"/>
          <p:cNvSpPr/>
          <p:nvPr/>
        </p:nvSpPr>
        <p:spPr>
          <a:xfrm>
            <a:off x="677956" y="2068607"/>
            <a:ext cx="0" cy="2628900"/>
          </a:xfrm>
          <a:custGeom>
            <a:avLst/>
            <a:gdLst/>
            <a:ahLst/>
            <a:cxnLst/>
            <a:rect l="l" t="t" r="r" b="b"/>
            <a:pathLst>
              <a:path h="2979420">
                <a:moveTo>
                  <a:pt x="0" y="0"/>
                </a:moveTo>
                <a:lnTo>
                  <a:pt x="0" y="2979418"/>
                </a:lnTo>
              </a:path>
            </a:pathLst>
          </a:custGeom>
          <a:ln w="12700">
            <a:solidFill>
              <a:srgbClr val="8E9093"/>
            </a:solidFill>
          </a:ln>
        </p:spPr>
        <p:txBody>
          <a:bodyPr wrap="square" lIns="0" tIns="0" rIns="0" bIns="0" rtlCol="0"/>
          <a:lstStyle/>
          <a:p>
            <a:endParaRPr sz="1588" dirty="0"/>
          </a:p>
        </p:txBody>
      </p:sp>
      <p:sp>
        <p:nvSpPr>
          <p:cNvPr id="7" name="object 7"/>
          <p:cNvSpPr/>
          <p:nvPr/>
        </p:nvSpPr>
        <p:spPr>
          <a:xfrm>
            <a:off x="4734485" y="4697506"/>
            <a:ext cx="1905000" cy="703729"/>
          </a:xfrm>
          <a:custGeom>
            <a:avLst/>
            <a:gdLst/>
            <a:ahLst/>
            <a:cxnLst/>
            <a:rect l="l" t="t" r="r" b="b"/>
            <a:pathLst>
              <a:path w="2159000" h="797560">
                <a:moveTo>
                  <a:pt x="0" y="797560"/>
                </a:moveTo>
                <a:lnTo>
                  <a:pt x="2159000" y="797560"/>
                </a:lnTo>
                <a:lnTo>
                  <a:pt x="2159000" y="0"/>
                </a:lnTo>
                <a:lnTo>
                  <a:pt x="0" y="0"/>
                </a:lnTo>
                <a:lnTo>
                  <a:pt x="0" y="797560"/>
                </a:lnTo>
                <a:close/>
              </a:path>
            </a:pathLst>
          </a:custGeom>
          <a:solidFill>
            <a:srgbClr val="F3901D"/>
          </a:solidFill>
        </p:spPr>
        <p:txBody>
          <a:bodyPr wrap="square" lIns="0" tIns="0" rIns="0" bIns="0" rtlCol="0"/>
          <a:lstStyle/>
          <a:p>
            <a:endParaRPr sz="1588" dirty="0"/>
          </a:p>
        </p:txBody>
      </p:sp>
      <p:sp>
        <p:nvSpPr>
          <p:cNvPr id="8" name="object 8"/>
          <p:cNvSpPr/>
          <p:nvPr/>
        </p:nvSpPr>
        <p:spPr>
          <a:xfrm>
            <a:off x="6639485" y="4697506"/>
            <a:ext cx="1832162" cy="703729"/>
          </a:xfrm>
          <a:custGeom>
            <a:avLst/>
            <a:gdLst/>
            <a:ahLst/>
            <a:cxnLst/>
            <a:rect l="l" t="t" r="r" b="b"/>
            <a:pathLst>
              <a:path w="2076450" h="797560">
                <a:moveTo>
                  <a:pt x="0" y="797560"/>
                </a:moveTo>
                <a:lnTo>
                  <a:pt x="2076450" y="797560"/>
                </a:lnTo>
                <a:lnTo>
                  <a:pt x="2076450" y="0"/>
                </a:lnTo>
                <a:lnTo>
                  <a:pt x="0" y="0"/>
                </a:lnTo>
                <a:lnTo>
                  <a:pt x="0" y="797560"/>
                </a:lnTo>
                <a:close/>
              </a:path>
            </a:pathLst>
          </a:custGeom>
          <a:solidFill>
            <a:srgbClr val="78A22E"/>
          </a:solidFill>
        </p:spPr>
        <p:txBody>
          <a:bodyPr wrap="square" lIns="0" tIns="0" rIns="0" bIns="0" rtlCol="0"/>
          <a:lstStyle/>
          <a:p>
            <a:endParaRPr sz="1588" dirty="0"/>
          </a:p>
        </p:txBody>
      </p:sp>
      <p:sp>
        <p:nvSpPr>
          <p:cNvPr id="9" name="object 9"/>
          <p:cNvSpPr/>
          <p:nvPr/>
        </p:nvSpPr>
        <p:spPr>
          <a:xfrm>
            <a:off x="507070" y="4832537"/>
            <a:ext cx="8129868" cy="801221"/>
          </a:xfrm>
          <a:custGeom>
            <a:avLst/>
            <a:gdLst/>
            <a:ahLst/>
            <a:cxnLst/>
            <a:rect l="l" t="t" r="r" b="b"/>
            <a:pathLst>
              <a:path w="9213850" h="908050">
                <a:moveTo>
                  <a:pt x="50" y="0"/>
                </a:moveTo>
                <a:lnTo>
                  <a:pt x="0" y="679450"/>
                </a:lnTo>
                <a:lnTo>
                  <a:pt x="3557" y="811609"/>
                </a:lnTo>
                <a:lnTo>
                  <a:pt x="28552" y="879475"/>
                </a:lnTo>
                <a:lnTo>
                  <a:pt x="96415" y="904478"/>
                </a:lnTo>
                <a:lnTo>
                  <a:pt x="228574" y="908050"/>
                </a:lnTo>
                <a:lnTo>
                  <a:pt x="9213850" y="908050"/>
                </a:lnTo>
              </a:path>
            </a:pathLst>
          </a:custGeom>
          <a:ln w="6350">
            <a:solidFill>
              <a:srgbClr val="6D6E71"/>
            </a:solidFill>
          </a:ln>
        </p:spPr>
        <p:txBody>
          <a:bodyPr wrap="square" lIns="0" tIns="0" rIns="0" bIns="0" rtlCol="0"/>
          <a:lstStyle/>
          <a:p>
            <a:endParaRPr sz="1588" dirty="0"/>
          </a:p>
        </p:txBody>
      </p:sp>
      <p:sp>
        <p:nvSpPr>
          <p:cNvPr id="10" name="object 10"/>
          <p:cNvSpPr/>
          <p:nvPr/>
        </p:nvSpPr>
        <p:spPr>
          <a:xfrm>
            <a:off x="507067" y="316566"/>
            <a:ext cx="8129868" cy="801221"/>
          </a:xfrm>
          <a:custGeom>
            <a:avLst/>
            <a:gdLst/>
            <a:ahLst/>
            <a:cxnLst/>
            <a:rect l="l" t="t" r="r" b="b"/>
            <a:pathLst>
              <a:path w="9213850" h="908050">
                <a:moveTo>
                  <a:pt x="9213799" y="908050"/>
                </a:moveTo>
                <a:lnTo>
                  <a:pt x="9213850" y="228600"/>
                </a:lnTo>
                <a:lnTo>
                  <a:pt x="9210292" y="96440"/>
                </a:lnTo>
                <a:lnTo>
                  <a:pt x="9185297" y="28575"/>
                </a:lnTo>
                <a:lnTo>
                  <a:pt x="9117434" y="3571"/>
                </a:lnTo>
                <a:lnTo>
                  <a:pt x="8985275" y="0"/>
                </a:lnTo>
                <a:lnTo>
                  <a:pt x="0" y="0"/>
                </a:lnTo>
              </a:path>
            </a:pathLst>
          </a:custGeom>
          <a:ln w="6350">
            <a:solidFill>
              <a:srgbClr val="6D6E71"/>
            </a:solidFill>
          </a:ln>
        </p:spPr>
        <p:txBody>
          <a:bodyPr wrap="square" lIns="0" tIns="0" rIns="0" bIns="0" rtlCol="0"/>
          <a:lstStyle/>
          <a:p>
            <a:endParaRPr sz="1588" dirty="0"/>
          </a:p>
        </p:txBody>
      </p:sp>
      <p:sp>
        <p:nvSpPr>
          <p:cNvPr id="11" name="object 11"/>
          <p:cNvSpPr txBox="1">
            <a:spLocks noGrp="1"/>
          </p:cNvSpPr>
          <p:nvPr>
            <p:ph type="title"/>
          </p:nvPr>
        </p:nvSpPr>
        <p:spPr>
          <a:xfrm>
            <a:off x="537882" y="417119"/>
            <a:ext cx="7261412" cy="658948"/>
          </a:xfrm>
          <a:prstGeom prst="rect">
            <a:avLst/>
          </a:prstGeom>
        </p:spPr>
        <p:txBody>
          <a:bodyPr vert="horz" wrap="square" lIns="0" tIns="32497" rIns="0" bIns="0" rtlCol="0" anchor="ctr">
            <a:spAutoFit/>
          </a:bodyPr>
          <a:lstStyle/>
          <a:p>
            <a:pPr marL="11206" marR="4483">
              <a:lnSpc>
                <a:spcPts val="2435"/>
              </a:lnSpc>
              <a:spcBef>
                <a:spcPts val="256"/>
              </a:spcBef>
            </a:pPr>
            <a:r>
              <a:rPr spc="-4" dirty="0">
                <a:solidFill>
                  <a:schemeClr val="tx1"/>
                </a:solidFill>
              </a:rPr>
              <a:t>MetLife Group Benefits for </a:t>
            </a:r>
            <a:r>
              <a:rPr dirty="0">
                <a:solidFill>
                  <a:schemeClr val="tx1"/>
                </a:solidFill>
              </a:rPr>
              <a:t>State of </a:t>
            </a:r>
            <a:r>
              <a:rPr spc="-4" dirty="0">
                <a:solidFill>
                  <a:schemeClr val="tx1"/>
                </a:solidFill>
              </a:rPr>
              <a:t>Georgia  Employees</a:t>
            </a:r>
          </a:p>
        </p:txBody>
      </p:sp>
      <p:sp>
        <p:nvSpPr>
          <p:cNvPr id="12" name="object 12"/>
          <p:cNvSpPr/>
          <p:nvPr/>
        </p:nvSpPr>
        <p:spPr>
          <a:xfrm>
            <a:off x="672353" y="1845020"/>
            <a:ext cx="2094379" cy="268941"/>
          </a:xfrm>
          <a:custGeom>
            <a:avLst/>
            <a:gdLst/>
            <a:ahLst/>
            <a:cxnLst/>
            <a:rect l="l" t="t" r="r" b="b"/>
            <a:pathLst>
              <a:path w="2373630" h="304800">
                <a:moveTo>
                  <a:pt x="2242489" y="0"/>
                </a:moveTo>
                <a:lnTo>
                  <a:pt x="0" y="0"/>
                </a:lnTo>
                <a:lnTo>
                  <a:pt x="0" y="304800"/>
                </a:lnTo>
                <a:lnTo>
                  <a:pt x="2242489" y="304800"/>
                </a:lnTo>
                <a:lnTo>
                  <a:pt x="2373630" y="157378"/>
                </a:lnTo>
                <a:lnTo>
                  <a:pt x="2242489" y="0"/>
                </a:lnTo>
                <a:close/>
              </a:path>
            </a:pathLst>
          </a:custGeom>
          <a:solidFill>
            <a:srgbClr val="007DC3"/>
          </a:solidFill>
        </p:spPr>
        <p:txBody>
          <a:bodyPr wrap="square" lIns="0" tIns="0" rIns="0" bIns="0" rtlCol="0"/>
          <a:lstStyle/>
          <a:p>
            <a:endParaRPr sz="1588" dirty="0"/>
          </a:p>
        </p:txBody>
      </p:sp>
      <p:sp>
        <p:nvSpPr>
          <p:cNvPr id="13" name="object 13"/>
          <p:cNvSpPr/>
          <p:nvPr/>
        </p:nvSpPr>
        <p:spPr>
          <a:xfrm>
            <a:off x="2622177" y="1845020"/>
            <a:ext cx="2223247" cy="268941"/>
          </a:xfrm>
          <a:custGeom>
            <a:avLst/>
            <a:gdLst/>
            <a:ahLst/>
            <a:cxnLst/>
            <a:rect l="l" t="t" r="r" b="b"/>
            <a:pathLst>
              <a:path w="2519679" h="304800">
                <a:moveTo>
                  <a:pt x="2402293" y="0"/>
                </a:moveTo>
                <a:lnTo>
                  <a:pt x="0" y="0"/>
                </a:lnTo>
                <a:lnTo>
                  <a:pt x="130086" y="150190"/>
                </a:lnTo>
                <a:lnTo>
                  <a:pt x="0" y="304800"/>
                </a:lnTo>
                <a:lnTo>
                  <a:pt x="2402293" y="304800"/>
                </a:lnTo>
                <a:lnTo>
                  <a:pt x="2519680" y="158864"/>
                </a:lnTo>
                <a:lnTo>
                  <a:pt x="2402293" y="0"/>
                </a:lnTo>
                <a:close/>
              </a:path>
            </a:pathLst>
          </a:custGeom>
          <a:solidFill>
            <a:srgbClr val="7B2B83"/>
          </a:solidFill>
        </p:spPr>
        <p:txBody>
          <a:bodyPr wrap="square" lIns="0" tIns="0" rIns="0" bIns="0" rtlCol="0"/>
          <a:lstStyle/>
          <a:p>
            <a:endParaRPr sz="1588" dirty="0"/>
          </a:p>
        </p:txBody>
      </p:sp>
      <p:sp>
        <p:nvSpPr>
          <p:cNvPr id="14" name="object 14"/>
          <p:cNvSpPr/>
          <p:nvPr/>
        </p:nvSpPr>
        <p:spPr>
          <a:xfrm>
            <a:off x="4725523" y="1845020"/>
            <a:ext cx="2042832" cy="268941"/>
          </a:xfrm>
          <a:custGeom>
            <a:avLst/>
            <a:gdLst/>
            <a:ahLst/>
            <a:cxnLst/>
            <a:rect l="l" t="t" r="r" b="b"/>
            <a:pathLst>
              <a:path w="2315209" h="304800">
                <a:moveTo>
                  <a:pt x="2184488" y="0"/>
                </a:moveTo>
                <a:lnTo>
                  <a:pt x="0" y="0"/>
                </a:lnTo>
                <a:lnTo>
                  <a:pt x="130721" y="150190"/>
                </a:lnTo>
                <a:lnTo>
                  <a:pt x="0" y="304800"/>
                </a:lnTo>
                <a:lnTo>
                  <a:pt x="2184488" y="304800"/>
                </a:lnTo>
                <a:lnTo>
                  <a:pt x="2315210" y="158864"/>
                </a:lnTo>
                <a:lnTo>
                  <a:pt x="2184488" y="0"/>
                </a:lnTo>
                <a:close/>
              </a:path>
            </a:pathLst>
          </a:custGeom>
          <a:solidFill>
            <a:srgbClr val="F3901D"/>
          </a:solidFill>
        </p:spPr>
        <p:txBody>
          <a:bodyPr wrap="square" lIns="0" tIns="0" rIns="0" bIns="0" rtlCol="0"/>
          <a:lstStyle/>
          <a:p>
            <a:endParaRPr sz="1588" dirty="0"/>
          </a:p>
        </p:txBody>
      </p:sp>
      <p:sp>
        <p:nvSpPr>
          <p:cNvPr id="15" name="object 15"/>
          <p:cNvSpPr/>
          <p:nvPr/>
        </p:nvSpPr>
        <p:spPr>
          <a:xfrm>
            <a:off x="6636573" y="1845020"/>
            <a:ext cx="1835524" cy="268941"/>
          </a:xfrm>
          <a:custGeom>
            <a:avLst/>
            <a:gdLst/>
            <a:ahLst/>
            <a:cxnLst/>
            <a:rect l="l" t="t" r="r" b="b"/>
            <a:pathLst>
              <a:path w="2080259" h="304800">
                <a:moveTo>
                  <a:pt x="2079752" y="0"/>
                </a:moveTo>
                <a:lnTo>
                  <a:pt x="0" y="0"/>
                </a:lnTo>
                <a:lnTo>
                  <a:pt x="129044" y="150190"/>
                </a:lnTo>
                <a:lnTo>
                  <a:pt x="0" y="304800"/>
                </a:lnTo>
                <a:lnTo>
                  <a:pt x="2079752" y="304800"/>
                </a:lnTo>
                <a:lnTo>
                  <a:pt x="2079752" y="0"/>
                </a:lnTo>
                <a:close/>
              </a:path>
            </a:pathLst>
          </a:custGeom>
          <a:solidFill>
            <a:srgbClr val="78A22E"/>
          </a:solidFill>
        </p:spPr>
        <p:txBody>
          <a:bodyPr wrap="square" lIns="0" tIns="0" rIns="0" bIns="0" rtlCol="0"/>
          <a:lstStyle/>
          <a:p>
            <a:endParaRPr sz="1588" dirty="0"/>
          </a:p>
        </p:txBody>
      </p:sp>
      <p:sp>
        <p:nvSpPr>
          <p:cNvPr id="16" name="object 16"/>
          <p:cNvSpPr txBox="1"/>
          <p:nvPr/>
        </p:nvSpPr>
        <p:spPr>
          <a:xfrm>
            <a:off x="3269787" y="1290624"/>
            <a:ext cx="819710" cy="215089"/>
          </a:xfrm>
          <a:prstGeom prst="rect">
            <a:avLst/>
          </a:prstGeom>
        </p:spPr>
        <p:txBody>
          <a:bodyPr vert="horz" wrap="square" lIns="0" tIns="11206" rIns="0" bIns="0" rtlCol="0">
            <a:spAutoFit/>
          </a:bodyPr>
          <a:lstStyle/>
          <a:p>
            <a:pPr marL="11206">
              <a:spcBef>
                <a:spcPts val="88"/>
              </a:spcBef>
            </a:pPr>
            <a:r>
              <a:rPr sz="1324" b="1" dirty="0">
                <a:solidFill>
                  <a:srgbClr val="7B2B83"/>
                </a:solidFill>
                <a:latin typeface="Arial Narrow"/>
                <a:cs typeface="Arial Narrow"/>
              </a:rPr>
              <a:t>ELIGIBILITY</a:t>
            </a:r>
            <a:endParaRPr sz="1324" dirty="0">
              <a:latin typeface="Arial Narrow"/>
              <a:cs typeface="Arial Narrow"/>
            </a:endParaRPr>
          </a:p>
        </p:txBody>
      </p:sp>
      <p:sp>
        <p:nvSpPr>
          <p:cNvPr id="17" name="object 17"/>
          <p:cNvSpPr txBox="1"/>
          <p:nvPr/>
        </p:nvSpPr>
        <p:spPr>
          <a:xfrm>
            <a:off x="5117581" y="1290624"/>
            <a:ext cx="1094815" cy="378686"/>
          </a:xfrm>
          <a:prstGeom prst="rect">
            <a:avLst/>
          </a:prstGeom>
        </p:spPr>
        <p:txBody>
          <a:bodyPr vert="horz" wrap="square" lIns="0" tIns="44824" rIns="0" bIns="0" rtlCol="0">
            <a:spAutoFit/>
          </a:bodyPr>
          <a:lstStyle/>
          <a:p>
            <a:pPr marL="267835" marR="4483" indent="-257189">
              <a:lnSpc>
                <a:spcPts val="1324"/>
              </a:lnSpc>
              <a:spcBef>
                <a:spcPts val="353"/>
              </a:spcBef>
            </a:pPr>
            <a:r>
              <a:rPr sz="1324" b="1" dirty="0">
                <a:solidFill>
                  <a:srgbClr val="F3901D"/>
                </a:solidFill>
                <a:latin typeface="Arial Narrow"/>
                <a:cs typeface="Arial Narrow"/>
              </a:rPr>
              <a:t>STATEMENT</a:t>
            </a:r>
            <a:r>
              <a:rPr sz="1324" b="1" spc="-84" dirty="0">
                <a:solidFill>
                  <a:srgbClr val="F3901D"/>
                </a:solidFill>
                <a:latin typeface="Arial Narrow"/>
                <a:cs typeface="Arial Narrow"/>
              </a:rPr>
              <a:t> </a:t>
            </a:r>
            <a:r>
              <a:rPr sz="1324" b="1" spc="-4" dirty="0">
                <a:solidFill>
                  <a:srgbClr val="F3901D"/>
                </a:solidFill>
                <a:latin typeface="Arial Narrow"/>
                <a:cs typeface="Arial Narrow"/>
              </a:rPr>
              <a:t>OF  </a:t>
            </a:r>
            <a:r>
              <a:rPr sz="1324" b="1" dirty="0">
                <a:solidFill>
                  <a:srgbClr val="F3901D"/>
                </a:solidFill>
                <a:latin typeface="Arial Narrow"/>
                <a:cs typeface="Arial Narrow"/>
              </a:rPr>
              <a:t>HEALTH</a:t>
            </a:r>
            <a:endParaRPr sz="1324" dirty="0">
              <a:latin typeface="Arial Narrow"/>
              <a:cs typeface="Arial Narrow"/>
            </a:endParaRPr>
          </a:p>
        </p:txBody>
      </p:sp>
      <p:sp>
        <p:nvSpPr>
          <p:cNvPr id="18" name="object 18"/>
          <p:cNvSpPr txBox="1"/>
          <p:nvPr/>
        </p:nvSpPr>
        <p:spPr>
          <a:xfrm>
            <a:off x="7088584" y="1290624"/>
            <a:ext cx="1002926" cy="378686"/>
          </a:xfrm>
          <a:prstGeom prst="rect">
            <a:avLst/>
          </a:prstGeom>
        </p:spPr>
        <p:txBody>
          <a:bodyPr vert="horz" wrap="square" lIns="0" tIns="44824" rIns="0" bIns="0" rtlCol="0">
            <a:spAutoFit/>
          </a:bodyPr>
          <a:lstStyle/>
          <a:p>
            <a:pPr marL="11206" marR="4483" indent="302015">
              <a:lnSpc>
                <a:spcPts val="1324"/>
              </a:lnSpc>
              <a:spcBef>
                <a:spcPts val="353"/>
              </a:spcBef>
            </a:pPr>
            <a:r>
              <a:rPr sz="1324" b="1" dirty="0">
                <a:solidFill>
                  <a:srgbClr val="78A22E"/>
                </a:solidFill>
                <a:latin typeface="Arial Narrow"/>
                <a:cs typeface="Arial Narrow"/>
              </a:rPr>
              <a:t>LOSS  NOTIFICATION</a:t>
            </a:r>
            <a:endParaRPr sz="1324" dirty="0">
              <a:latin typeface="Arial Narrow"/>
              <a:cs typeface="Arial Narrow"/>
            </a:endParaRPr>
          </a:p>
        </p:txBody>
      </p:sp>
      <p:sp>
        <p:nvSpPr>
          <p:cNvPr id="19" name="object 19"/>
          <p:cNvSpPr/>
          <p:nvPr/>
        </p:nvSpPr>
        <p:spPr>
          <a:xfrm>
            <a:off x="5413741" y="1731315"/>
            <a:ext cx="502024" cy="502024"/>
          </a:xfrm>
          <a:custGeom>
            <a:avLst/>
            <a:gdLst/>
            <a:ahLst/>
            <a:cxnLst/>
            <a:rect l="l" t="t" r="r" b="b"/>
            <a:pathLst>
              <a:path w="568959" h="568960">
                <a:moveTo>
                  <a:pt x="284276" y="0"/>
                </a:moveTo>
                <a:lnTo>
                  <a:pt x="238166" y="3720"/>
                </a:lnTo>
                <a:lnTo>
                  <a:pt x="194425" y="14491"/>
                </a:lnTo>
                <a:lnTo>
                  <a:pt x="153637" y="31728"/>
                </a:lnTo>
                <a:lnTo>
                  <a:pt x="116388" y="54846"/>
                </a:lnTo>
                <a:lnTo>
                  <a:pt x="83264" y="83259"/>
                </a:lnTo>
                <a:lnTo>
                  <a:pt x="54850" y="116383"/>
                </a:lnTo>
                <a:lnTo>
                  <a:pt x="31731" y="153631"/>
                </a:lnTo>
                <a:lnTo>
                  <a:pt x="14493" y="194420"/>
                </a:lnTo>
                <a:lnTo>
                  <a:pt x="3720" y="238163"/>
                </a:lnTo>
                <a:lnTo>
                  <a:pt x="0" y="284276"/>
                </a:lnTo>
                <a:lnTo>
                  <a:pt x="3720" y="330386"/>
                </a:lnTo>
                <a:lnTo>
                  <a:pt x="14493" y="374128"/>
                </a:lnTo>
                <a:lnTo>
                  <a:pt x="31731" y="414916"/>
                </a:lnTo>
                <a:lnTo>
                  <a:pt x="54850" y="452165"/>
                </a:lnTo>
                <a:lnTo>
                  <a:pt x="83264" y="485289"/>
                </a:lnTo>
                <a:lnTo>
                  <a:pt x="116388" y="513703"/>
                </a:lnTo>
                <a:lnTo>
                  <a:pt x="153637" y="536822"/>
                </a:lnTo>
                <a:lnTo>
                  <a:pt x="194425" y="554060"/>
                </a:lnTo>
                <a:lnTo>
                  <a:pt x="238166" y="564832"/>
                </a:lnTo>
                <a:lnTo>
                  <a:pt x="284276" y="568553"/>
                </a:lnTo>
                <a:lnTo>
                  <a:pt x="330386" y="564832"/>
                </a:lnTo>
                <a:lnTo>
                  <a:pt x="374128" y="554060"/>
                </a:lnTo>
                <a:lnTo>
                  <a:pt x="414916" y="536822"/>
                </a:lnTo>
                <a:lnTo>
                  <a:pt x="452165" y="513703"/>
                </a:lnTo>
                <a:lnTo>
                  <a:pt x="485289" y="485289"/>
                </a:lnTo>
                <a:lnTo>
                  <a:pt x="513703" y="452165"/>
                </a:lnTo>
                <a:lnTo>
                  <a:pt x="536822" y="414916"/>
                </a:lnTo>
                <a:lnTo>
                  <a:pt x="554060" y="374128"/>
                </a:lnTo>
                <a:lnTo>
                  <a:pt x="564832" y="330386"/>
                </a:lnTo>
                <a:lnTo>
                  <a:pt x="568553" y="284276"/>
                </a:lnTo>
                <a:lnTo>
                  <a:pt x="564832" y="238163"/>
                </a:lnTo>
                <a:lnTo>
                  <a:pt x="554060" y="194420"/>
                </a:lnTo>
                <a:lnTo>
                  <a:pt x="536822" y="153631"/>
                </a:lnTo>
                <a:lnTo>
                  <a:pt x="513703" y="116383"/>
                </a:lnTo>
                <a:lnTo>
                  <a:pt x="485289" y="83259"/>
                </a:lnTo>
                <a:lnTo>
                  <a:pt x="452165" y="54846"/>
                </a:lnTo>
                <a:lnTo>
                  <a:pt x="414916" y="31728"/>
                </a:lnTo>
                <a:lnTo>
                  <a:pt x="374128" y="14491"/>
                </a:lnTo>
                <a:lnTo>
                  <a:pt x="330386" y="3720"/>
                </a:lnTo>
                <a:lnTo>
                  <a:pt x="284276" y="0"/>
                </a:lnTo>
                <a:close/>
              </a:path>
            </a:pathLst>
          </a:custGeom>
          <a:solidFill>
            <a:srgbClr val="FFFFFF"/>
          </a:solidFill>
        </p:spPr>
        <p:txBody>
          <a:bodyPr wrap="square" lIns="0" tIns="0" rIns="0" bIns="0" rtlCol="0"/>
          <a:lstStyle/>
          <a:p>
            <a:endParaRPr sz="1588" dirty="0"/>
          </a:p>
        </p:txBody>
      </p:sp>
      <p:sp>
        <p:nvSpPr>
          <p:cNvPr id="20" name="object 20"/>
          <p:cNvSpPr/>
          <p:nvPr/>
        </p:nvSpPr>
        <p:spPr>
          <a:xfrm>
            <a:off x="5413741" y="1731315"/>
            <a:ext cx="502024" cy="502024"/>
          </a:xfrm>
          <a:custGeom>
            <a:avLst/>
            <a:gdLst/>
            <a:ahLst/>
            <a:cxnLst/>
            <a:rect l="l" t="t" r="r" b="b"/>
            <a:pathLst>
              <a:path w="568959" h="568960">
                <a:moveTo>
                  <a:pt x="284276" y="568553"/>
                </a:moveTo>
                <a:lnTo>
                  <a:pt x="330386" y="564832"/>
                </a:lnTo>
                <a:lnTo>
                  <a:pt x="374128" y="554060"/>
                </a:lnTo>
                <a:lnTo>
                  <a:pt x="414916" y="536822"/>
                </a:lnTo>
                <a:lnTo>
                  <a:pt x="452165" y="513703"/>
                </a:lnTo>
                <a:lnTo>
                  <a:pt x="485289" y="485289"/>
                </a:lnTo>
                <a:lnTo>
                  <a:pt x="513703" y="452165"/>
                </a:lnTo>
                <a:lnTo>
                  <a:pt x="536822" y="414916"/>
                </a:lnTo>
                <a:lnTo>
                  <a:pt x="554060" y="374128"/>
                </a:lnTo>
                <a:lnTo>
                  <a:pt x="564832" y="330386"/>
                </a:lnTo>
                <a:lnTo>
                  <a:pt x="568553" y="284276"/>
                </a:lnTo>
                <a:lnTo>
                  <a:pt x="564832" y="238163"/>
                </a:lnTo>
                <a:lnTo>
                  <a:pt x="554060" y="194420"/>
                </a:lnTo>
                <a:lnTo>
                  <a:pt x="536822" y="153631"/>
                </a:lnTo>
                <a:lnTo>
                  <a:pt x="513703" y="116383"/>
                </a:lnTo>
                <a:lnTo>
                  <a:pt x="485289" y="83259"/>
                </a:lnTo>
                <a:lnTo>
                  <a:pt x="452165" y="54846"/>
                </a:lnTo>
                <a:lnTo>
                  <a:pt x="414916" y="31728"/>
                </a:lnTo>
                <a:lnTo>
                  <a:pt x="374128" y="14491"/>
                </a:lnTo>
                <a:lnTo>
                  <a:pt x="330386" y="3720"/>
                </a:lnTo>
                <a:lnTo>
                  <a:pt x="284276" y="0"/>
                </a:lnTo>
                <a:lnTo>
                  <a:pt x="238166" y="3720"/>
                </a:lnTo>
                <a:lnTo>
                  <a:pt x="194425" y="14491"/>
                </a:lnTo>
                <a:lnTo>
                  <a:pt x="153637" y="31728"/>
                </a:lnTo>
                <a:lnTo>
                  <a:pt x="116388" y="54846"/>
                </a:lnTo>
                <a:lnTo>
                  <a:pt x="83264" y="83259"/>
                </a:lnTo>
                <a:lnTo>
                  <a:pt x="54850" y="116383"/>
                </a:lnTo>
                <a:lnTo>
                  <a:pt x="31731" y="153631"/>
                </a:lnTo>
                <a:lnTo>
                  <a:pt x="14493" y="194420"/>
                </a:lnTo>
                <a:lnTo>
                  <a:pt x="3720" y="238163"/>
                </a:lnTo>
                <a:lnTo>
                  <a:pt x="0" y="284276"/>
                </a:lnTo>
                <a:lnTo>
                  <a:pt x="3720" y="330386"/>
                </a:lnTo>
                <a:lnTo>
                  <a:pt x="14493" y="374128"/>
                </a:lnTo>
                <a:lnTo>
                  <a:pt x="31731" y="414916"/>
                </a:lnTo>
                <a:lnTo>
                  <a:pt x="54850" y="452165"/>
                </a:lnTo>
                <a:lnTo>
                  <a:pt x="83264" y="485289"/>
                </a:lnTo>
                <a:lnTo>
                  <a:pt x="116388" y="513703"/>
                </a:lnTo>
                <a:lnTo>
                  <a:pt x="153637" y="536822"/>
                </a:lnTo>
                <a:lnTo>
                  <a:pt x="194425" y="554060"/>
                </a:lnTo>
                <a:lnTo>
                  <a:pt x="238166" y="564832"/>
                </a:lnTo>
                <a:lnTo>
                  <a:pt x="284276" y="568553"/>
                </a:lnTo>
                <a:close/>
              </a:path>
            </a:pathLst>
          </a:custGeom>
          <a:ln w="31750">
            <a:solidFill>
              <a:srgbClr val="8E9093"/>
            </a:solidFill>
          </a:ln>
        </p:spPr>
        <p:txBody>
          <a:bodyPr wrap="square" lIns="0" tIns="0" rIns="0" bIns="0" rtlCol="0"/>
          <a:lstStyle/>
          <a:p>
            <a:endParaRPr sz="1588" dirty="0"/>
          </a:p>
        </p:txBody>
      </p:sp>
      <p:sp>
        <p:nvSpPr>
          <p:cNvPr id="21" name="object 21"/>
          <p:cNvSpPr/>
          <p:nvPr/>
        </p:nvSpPr>
        <p:spPr>
          <a:xfrm>
            <a:off x="5642238" y="1920427"/>
            <a:ext cx="118759" cy="98208"/>
          </a:xfrm>
          <a:prstGeom prst="rect">
            <a:avLst/>
          </a:prstGeom>
          <a:blipFill>
            <a:blip r:embed="rId2" cstate="print"/>
            <a:stretch>
              <a:fillRect/>
            </a:stretch>
          </a:blipFill>
        </p:spPr>
        <p:txBody>
          <a:bodyPr wrap="square" lIns="0" tIns="0" rIns="0" bIns="0" rtlCol="0"/>
          <a:lstStyle/>
          <a:p>
            <a:endParaRPr sz="1588" dirty="0"/>
          </a:p>
        </p:txBody>
      </p:sp>
      <p:sp>
        <p:nvSpPr>
          <p:cNvPr id="22" name="object 22"/>
          <p:cNvSpPr/>
          <p:nvPr/>
        </p:nvSpPr>
        <p:spPr>
          <a:xfrm>
            <a:off x="5551903" y="1818296"/>
            <a:ext cx="282388" cy="317687"/>
          </a:xfrm>
          <a:custGeom>
            <a:avLst/>
            <a:gdLst/>
            <a:ahLst/>
            <a:cxnLst/>
            <a:rect l="l" t="t" r="r" b="b"/>
            <a:pathLst>
              <a:path w="320039" h="360044">
                <a:moveTo>
                  <a:pt x="226234" y="22440"/>
                </a:moveTo>
                <a:lnTo>
                  <a:pt x="130213" y="22440"/>
                </a:lnTo>
                <a:lnTo>
                  <a:pt x="180595" y="27478"/>
                </a:lnTo>
                <a:lnTo>
                  <a:pt x="225282" y="47261"/>
                </a:lnTo>
                <a:lnTo>
                  <a:pt x="261514" y="79354"/>
                </a:lnTo>
                <a:lnTo>
                  <a:pt x="286535" y="121321"/>
                </a:lnTo>
                <a:lnTo>
                  <a:pt x="297586" y="170726"/>
                </a:lnTo>
                <a:lnTo>
                  <a:pt x="292557" y="221116"/>
                </a:lnTo>
                <a:lnTo>
                  <a:pt x="272771" y="265811"/>
                </a:lnTo>
                <a:lnTo>
                  <a:pt x="240671" y="302053"/>
                </a:lnTo>
                <a:lnTo>
                  <a:pt x="198696" y="327085"/>
                </a:lnTo>
                <a:lnTo>
                  <a:pt x="149288" y="338150"/>
                </a:lnTo>
                <a:lnTo>
                  <a:pt x="148844" y="338150"/>
                </a:lnTo>
                <a:lnTo>
                  <a:pt x="160007" y="359765"/>
                </a:lnTo>
                <a:lnTo>
                  <a:pt x="205229" y="348662"/>
                </a:lnTo>
                <a:lnTo>
                  <a:pt x="245002" y="327085"/>
                </a:lnTo>
                <a:lnTo>
                  <a:pt x="277812" y="296733"/>
                </a:lnTo>
                <a:lnTo>
                  <a:pt x="302238" y="259221"/>
                </a:lnTo>
                <a:lnTo>
                  <a:pt x="316799" y="216217"/>
                </a:lnTo>
                <a:lnTo>
                  <a:pt x="320027" y="169379"/>
                </a:lnTo>
                <a:lnTo>
                  <a:pt x="310684" y="121835"/>
                </a:lnTo>
                <a:lnTo>
                  <a:pt x="289901" y="79859"/>
                </a:lnTo>
                <a:lnTo>
                  <a:pt x="259500" y="45070"/>
                </a:lnTo>
                <a:lnTo>
                  <a:pt x="226234" y="22440"/>
                </a:lnTo>
                <a:close/>
              </a:path>
              <a:path w="320039" h="360044">
                <a:moveTo>
                  <a:pt x="128803" y="0"/>
                </a:moveTo>
                <a:lnTo>
                  <a:pt x="90943" y="6335"/>
                </a:lnTo>
                <a:lnTo>
                  <a:pt x="56334" y="20034"/>
                </a:lnTo>
                <a:lnTo>
                  <a:pt x="25758" y="40190"/>
                </a:lnTo>
                <a:lnTo>
                  <a:pt x="0" y="65900"/>
                </a:lnTo>
                <a:lnTo>
                  <a:pt x="12611" y="86232"/>
                </a:lnTo>
                <a:lnTo>
                  <a:pt x="35469" y="61381"/>
                </a:lnTo>
                <a:lnTo>
                  <a:pt x="63239" y="41840"/>
                </a:lnTo>
                <a:lnTo>
                  <a:pt x="95096" y="28547"/>
                </a:lnTo>
                <a:lnTo>
                  <a:pt x="130213" y="22440"/>
                </a:lnTo>
                <a:lnTo>
                  <a:pt x="226234" y="22440"/>
                </a:lnTo>
                <a:lnTo>
                  <a:pt x="221303" y="19086"/>
                </a:lnTo>
                <a:lnTo>
                  <a:pt x="177130" y="3523"/>
                </a:lnTo>
                <a:lnTo>
                  <a:pt x="128803" y="0"/>
                </a:lnTo>
                <a:close/>
              </a:path>
            </a:pathLst>
          </a:custGeom>
          <a:solidFill>
            <a:srgbClr val="F3901D"/>
          </a:solidFill>
        </p:spPr>
        <p:txBody>
          <a:bodyPr wrap="square" lIns="0" tIns="0" rIns="0" bIns="0" rtlCol="0"/>
          <a:lstStyle/>
          <a:p>
            <a:endParaRPr sz="1588" dirty="0"/>
          </a:p>
        </p:txBody>
      </p:sp>
      <p:sp>
        <p:nvSpPr>
          <p:cNvPr id="23" name="object 23"/>
          <p:cNvSpPr/>
          <p:nvPr/>
        </p:nvSpPr>
        <p:spPr>
          <a:xfrm>
            <a:off x="5478434" y="1906563"/>
            <a:ext cx="177053" cy="239806"/>
          </a:xfrm>
          <a:custGeom>
            <a:avLst/>
            <a:gdLst/>
            <a:ahLst/>
            <a:cxnLst/>
            <a:rect l="l" t="t" r="r" b="b"/>
            <a:pathLst>
              <a:path w="200660" h="271780">
                <a:moveTo>
                  <a:pt x="68491" y="0"/>
                </a:moveTo>
                <a:lnTo>
                  <a:pt x="42773" y="13220"/>
                </a:lnTo>
                <a:lnTo>
                  <a:pt x="10375" y="35453"/>
                </a:lnTo>
                <a:lnTo>
                  <a:pt x="0" y="59015"/>
                </a:lnTo>
                <a:lnTo>
                  <a:pt x="12026" y="98443"/>
                </a:lnTo>
                <a:lnTo>
                  <a:pt x="46837" y="168275"/>
                </a:lnTo>
                <a:lnTo>
                  <a:pt x="96145" y="241055"/>
                </a:lnTo>
                <a:lnTo>
                  <a:pt x="135845" y="267504"/>
                </a:lnTo>
                <a:lnTo>
                  <a:pt x="163962" y="271473"/>
                </a:lnTo>
                <a:lnTo>
                  <a:pt x="174637" y="269189"/>
                </a:lnTo>
                <a:lnTo>
                  <a:pt x="200329" y="255968"/>
                </a:lnTo>
                <a:lnTo>
                  <a:pt x="176863" y="210433"/>
                </a:lnTo>
                <a:lnTo>
                  <a:pt x="112838" y="210433"/>
                </a:lnTo>
                <a:lnTo>
                  <a:pt x="105635" y="206298"/>
                </a:lnTo>
                <a:lnTo>
                  <a:pt x="80073" y="160794"/>
                </a:lnTo>
                <a:lnTo>
                  <a:pt x="62403" y="121334"/>
                </a:lnTo>
                <a:lnTo>
                  <a:pt x="58712" y="102774"/>
                </a:lnTo>
                <a:lnTo>
                  <a:pt x="60125" y="94111"/>
                </a:lnTo>
                <a:lnTo>
                  <a:pt x="61696" y="91973"/>
                </a:lnTo>
                <a:lnTo>
                  <a:pt x="85966" y="79489"/>
                </a:lnTo>
                <a:lnTo>
                  <a:pt x="97878" y="57111"/>
                </a:lnTo>
                <a:lnTo>
                  <a:pt x="68491" y="0"/>
                </a:lnTo>
                <a:close/>
              </a:path>
              <a:path w="200660" h="271780">
                <a:moveTo>
                  <a:pt x="145770" y="195592"/>
                </a:moveTo>
                <a:lnTo>
                  <a:pt x="121500" y="208064"/>
                </a:lnTo>
                <a:lnTo>
                  <a:pt x="112838" y="210433"/>
                </a:lnTo>
                <a:lnTo>
                  <a:pt x="176863" y="210433"/>
                </a:lnTo>
                <a:lnTo>
                  <a:pt x="170903" y="198869"/>
                </a:lnTo>
                <a:lnTo>
                  <a:pt x="145770" y="195592"/>
                </a:lnTo>
                <a:close/>
              </a:path>
            </a:pathLst>
          </a:custGeom>
          <a:solidFill>
            <a:srgbClr val="F3901D"/>
          </a:solidFill>
        </p:spPr>
        <p:txBody>
          <a:bodyPr wrap="square" lIns="0" tIns="0" rIns="0" bIns="0" rtlCol="0"/>
          <a:lstStyle/>
          <a:p>
            <a:endParaRPr sz="1588" dirty="0"/>
          </a:p>
        </p:txBody>
      </p:sp>
      <p:sp>
        <p:nvSpPr>
          <p:cNvPr id="24" name="object 24"/>
          <p:cNvSpPr/>
          <p:nvPr/>
        </p:nvSpPr>
        <p:spPr>
          <a:xfrm>
            <a:off x="3421738" y="1731313"/>
            <a:ext cx="496421" cy="496421"/>
          </a:xfrm>
          <a:custGeom>
            <a:avLst/>
            <a:gdLst/>
            <a:ahLst/>
            <a:cxnLst/>
            <a:rect l="l" t="t" r="r" b="b"/>
            <a:pathLst>
              <a:path w="562610" h="562610">
                <a:moveTo>
                  <a:pt x="281279" y="0"/>
                </a:moveTo>
                <a:lnTo>
                  <a:pt x="235654" y="3681"/>
                </a:lnTo>
                <a:lnTo>
                  <a:pt x="192373" y="14338"/>
                </a:lnTo>
                <a:lnTo>
                  <a:pt x="152015" y="31393"/>
                </a:lnTo>
                <a:lnTo>
                  <a:pt x="115159" y="54266"/>
                </a:lnTo>
                <a:lnTo>
                  <a:pt x="82384" y="82378"/>
                </a:lnTo>
                <a:lnTo>
                  <a:pt x="54270" y="115151"/>
                </a:lnTo>
                <a:lnTo>
                  <a:pt x="31395" y="152005"/>
                </a:lnTo>
                <a:lnTo>
                  <a:pt x="14339" y="192362"/>
                </a:lnTo>
                <a:lnTo>
                  <a:pt x="3681" y="235642"/>
                </a:lnTo>
                <a:lnTo>
                  <a:pt x="0" y="281266"/>
                </a:lnTo>
                <a:lnTo>
                  <a:pt x="3681" y="326891"/>
                </a:lnTo>
                <a:lnTo>
                  <a:pt x="14339" y="370172"/>
                </a:lnTo>
                <a:lnTo>
                  <a:pt x="31395" y="410531"/>
                </a:lnTo>
                <a:lnTo>
                  <a:pt x="54270" y="447386"/>
                </a:lnTo>
                <a:lnTo>
                  <a:pt x="82384" y="480161"/>
                </a:lnTo>
                <a:lnTo>
                  <a:pt x="115159" y="508275"/>
                </a:lnTo>
                <a:lnTo>
                  <a:pt x="152015" y="531150"/>
                </a:lnTo>
                <a:lnTo>
                  <a:pt x="192373" y="548206"/>
                </a:lnTo>
                <a:lnTo>
                  <a:pt x="235654" y="558865"/>
                </a:lnTo>
                <a:lnTo>
                  <a:pt x="281279" y="562546"/>
                </a:lnTo>
                <a:lnTo>
                  <a:pt x="326904" y="558865"/>
                </a:lnTo>
                <a:lnTo>
                  <a:pt x="370185" y="548206"/>
                </a:lnTo>
                <a:lnTo>
                  <a:pt x="410543" y="531150"/>
                </a:lnTo>
                <a:lnTo>
                  <a:pt x="447399" y="508275"/>
                </a:lnTo>
                <a:lnTo>
                  <a:pt x="480174" y="480161"/>
                </a:lnTo>
                <a:lnTo>
                  <a:pt x="508288" y="447386"/>
                </a:lnTo>
                <a:lnTo>
                  <a:pt x="531163" y="410531"/>
                </a:lnTo>
                <a:lnTo>
                  <a:pt x="548219" y="370172"/>
                </a:lnTo>
                <a:lnTo>
                  <a:pt x="558877" y="326891"/>
                </a:lnTo>
                <a:lnTo>
                  <a:pt x="562559" y="281266"/>
                </a:lnTo>
                <a:lnTo>
                  <a:pt x="558877" y="235642"/>
                </a:lnTo>
                <a:lnTo>
                  <a:pt x="548219" y="192362"/>
                </a:lnTo>
                <a:lnTo>
                  <a:pt x="531163" y="152005"/>
                </a:lnTo>
                <a:lnTo>
                  <a:pt x="508288" y="115151"/>
                </a:lnTo>
                <a:lnTo>
                  <a:pt x="480174" y="82378"/>
                </a:lnTo>
                <a:lnTo>
                  <a:pt x="447399" y="54266"/>
                </a:lnTo>
                <a:lnTo>
                  <a:pt x="410543" y="31393"/>
                </a:lnTo>
                <a:lnTo>
                  <a:pt x="370185" y="14338"/>
                </a:lnTo>
                <a:lnTo>
                  <a:pt x="326904" y="3681"/>
                </a:lnTo>
                <a:lnTo>
                  <a:pt x="281279" y="0"/>
                </a:lnTo>
                <a:close/>
              </a:path>
            </a:pathLst>
          </a:custGeom>
          <a:solidFill>
            <a:srgbClr val="FFFFFF"/>
          </a:solidFill>
        </p:spPr>
        <p:txBody>
          <a:bodyPr wrap="square" lIns="0" tIns="0" rIns="0" bIns="0" rtlCol="0"/>
          <a:lstStyle/>
          <a:p>
            <a:endParaRPr sz="1588" dirty="0"/>
          </a:p>
        </p:txBody>
      </p:sp>
      <p:sp>
        <p:nvSpPr>
          <p:cNvPr id="25" name="object 25"/>
          <p:cNvSpPr/>
          <p:nvPr/>
        </p:nvSpPr>
        <p:spPr>
          <a:xfrm>
            <a:off x="3421738" y="1731313"/>
            <a:ext cx="496421" cy="496421"/>
          </a:xfrm>
          <a:custGeom>
            <a:avLst/>
            <a:gdLst/>
            <a:ahLst/>
            <a:cxnLst/>
            <a:rect l="l" t="t" r="r" b="b"/>
            <a:pathLst>
              <a:path w="562610" h="562610">
                <a:moveTo>
                  <a:pt x="281279" y="562546"/>
                </a:moveTo>
                <a:lnTo>
                  <a:pt x="326904" y="558865"/>
                </a:lnTo>
                <a:lnTo>
                  <a:pt x="370185" y="548206"/>
                </a:lnTo>
                <a:lnTo>
                  <a:pt x="410543" y="531150"/>
                </a:lnTo>
                <a:lnTo>
                  <a:pt x="447399" y="508275"/>
                </a:lnTo>
                <a:lnTo>
                  <a:pt x="480174" y="480161"/>
                </a:lnTo>
                <a:lnTo>
                  <a:pt x="508288" y="447386"/>
                </a:lnTo>
                <a:lnTo>
                  <a:pt x="531163" y="410531"/>
                </a:lnTo>
                <a:lnTo>
                  <a:pt x="548219" y="370172"/>
                </a:lnTo>
                <a:lnTo>
                  <a:pt x="558877" y="326891"/>
                </a:lnTo>
                <a:lnTo>
                  <a:pt x="562559" y="281266"/>
                </a:lnTo>
                <a:lnTo>
                  <a:pt x="558877" y="235642"/>
                </a:lnTo>
                <a:lnTo>
                  <a:pt x="548219" y="192362"/>
                </a:lnTo>
                <a:lnTo>
                  <a:pt x="531163" y="152005"/>
                </a:lnTo>
                <a:lnTo>
                  <a:pt x="508288" y="115151"/>
                </a:lnTo>
                <a:lnTo>
                  <a:pt x="480174" y="82378"/>
                </a:lnTo>
                <a:lnTo>
                  <a:pt x="447399" y="54266"/>
                </a:lnTo>
                <a:lnTo>
                  <a:pt x="410543" y="31393"/>
                </a:lnTo>
                <a:lnTo>
                  <a:pt x="370185" y="14338"/>
                </a:lnTo>
                <a:lnTo>
                  <a:pt x="326904" y="3681"/>
                </a:lnTo>
                <a:lnTo>
                  <a:pt x="281279" y="0"/>
                </a:lnTo>
                <a:lnTo>
                  <a:pt x="235654" y="3681"/>
                </a:lnTo>
                <a:lnTo>
                  <a:pt x="192373" y="14338"/>
                </a:lnTo>
                <a:lnTo>
                  <a:pt x="152015" y="31393"/>
                </a:lnTo>
                <a:lnTo>
                  <a:pt x="115159" y="54266"/>
                </a:lnTo>
                <a:lnTo>
                  <a:pt x="82384" y="82378"/>
                </a:lnTo>
                <a:lnTo>
                  <a:pt x="54270" y="115151"/>
                </a:lnTo>
                <a:lnTo>
                  <a:pt x="31395" y="152005"/>
                </a:lnTo>
                <a:lnTo>
                  <a:pt x="14339" y="192362"/>
                </a:lnTo>
                <a:lnTo>
                  <a:pt x="3681" y="235642"/>
                </a:lnTo>
                <a:lnTo>
                  <a:pt x="0" y="281266"/>
                </a:lnTo>
                <a:lnTo>
                  <a:pt x="3681" y="326891"/>
                </a:lnTo>
                <a:lnTo>
                  <a:pt x="14339" y="370172"/>
                </a:lnTo>
                <a:lnTo>
                  <a:pt x="31395" y="410531"/>
                </a:lnTo>
                <a:lnTo>
                  <a:pt x="54270" y="447386"/>
                </a:lnTo>
                <a:lnTo>
                  <a:pt x="82384" y="480161"/>
                </a:lnTo>
                <a:lnTo>
                  <a:pt x="115159" y="508275"/>
                </a:lnTo>
                <a:lnTo>
                  <a:pt x="152015" y="531150"/>
                </a:lnTo>
                <a:lnTo>
                  <a:pt x="192373" y="548206"/>
                </a:lnTo>
                <a:lnTo>
                  <a:pt x="235654" y="558865"/>
                </a:lnTo>
                <a:lnTo>
                  <a:pt x="281279" y="562546"/>
                </a:lnTo>
                <a:close/>
              </a:path>
            </a:pathLst>
          </a:custGeom>
          <a:ln w="31750">
            <a:solidFill>
              <a:srgbClr val="8E9093"/>
            </a:solidFill>
          </a:ln>
        </p:spPr>
        <p:txBody>
          <a:bodyPr wrap="square" lIns="0" tIns="0" rIns="0" bIns="0" rtlCol="0"/>
          <a:lstStyle/>
          <a:p>
            <a:endParaRPr sz="1588" dirty="0"/>
          </a:p>
        </p:txBody>
      </p:sp>
      <p:sp>
        <p:nvSpPr>
          <p:cNvPr id="26" name="object 26"/>
          <p:cNvSpPr/>
          <p:nvPr/>
        </p:nvSpPr>
        <p:spPr>
          <a:xfrm>
            <a:off x="3592699" y="1822833"/>
            <a:ext cx="236444" cy="236444"/>
          </a:xfrm>
          <a:custGeom>
            <a:avLst/>
            <a:gdLst/>
            <a:ahLst/>
            <a:cxnLst/>
            <a:rect l="l" t="t" r="r" b="b"/>
            <a:pathLst>
              <a:path w="267970" h="267969">
                <a:moveTo>
                  <a:pt x="133858" y="0"/>
                </a:moveTo>
                <a:lnTo>
                  <a:pt x="91548" y="6824"/>
                </a:lnTo>
                <a:lnTo>
                  <a:pt x="54803" y="25827"/>
                </a:lnTo>
                <a:lnTo>
                  <a:pt x="25827" y="54803"/>
                </a:lnTo>
                <a:lnTo>
                  <a:pt x="6824" y="91548"/>
                </a:lnTo>
                <a:lnTo>
                  <a:pt x="0" y="133858"/>
                </a:lnTo>
                <a:lnTo>
                  <a:pt x="6824" y="176167"/>
                </a:lnTo>
                <a:lnTo>
                  <a:pt x="25827" y="212912"/>
                </a:lnTo>
                <a:lnTo>
                  <a:pt x="54803" y="241888"/>
                </a:lnTo>
                <a:lnTo>
                  <a:pt x="91548" y="260891"/>
                </a:lnTo>
                <a:lnTo>
                  <a:pt x="133858" y="267716"/>
                </a:lnTo>
                <a:lnTo>
                  <a:pt x="176167" y="260891"/>
                </a:lnTo>
                <a:lnTo>
                  <a:pt x="212912" y="241888"/>
                </a:lnTo>
                <a:lnTo>
                  <a:pt x="217971" y="236829"/>
                </a:lnTo>
                <a:lnTo>
                  <a:pt x="133858" y="236829"/>
                </a:lnTo>
                <a:lnTo>
                  <a:pt x="93813" y="228725"/>
                </a:lnTo>
                <a:lnTo>
                  <a:pt x="61079" y="206636"/>
                </a:lnTo>
                <a:lnTo>
                  <a:pt x="38990" y="173902"/>
                </a:lnTo>
                <a:lnTo>
                  <a:pt x="30886" y="133858"/>
                </a:lnTo>
                <a:lnTo>
                  <a:pt x="38990" y="93819"/>
                </a:lnTo>
                <a:lnTo>
                  <a:pt x="61079" y="61083"/>
                </a:lnTo>
                <a:lnTo>
                  <a:pt x="93813" y="38992"/>
                </a:lnTo>
                <a:lnTo>
                  <a:pt x="133858" y="30886"/>
                </a:lnTo>
                <a:lnTo>
                  <a:pt x="217971" y="30886"/>
                </a:lnTo>
                <a:lnTo>
                  <a:pt x="212912" y="25827"/>
                </a:lnTo>
                <a:lnTo>
                  <a:pt x="176167" y="6824"/>
                </a:lnTo>
                <a:lnTo>
                  <a:pt x="133858" y="0"/>
                </a:lnTo>
                <a:close/>
              </a:path>
              <a:path w="267970" h="267969">
                <a:moveTo>
                  <a:pt x="217971" y="30886"/>
                </a:moveTo>
                <a:lnTo>
                  <a:pt x="133858" y="30886"/>
                </a:lnTo>
                <a:lnTo>
                  <a:pt x="173902" y="38992"/>
                </a:lnTo>
                <a:lnTo>
                  <a:pt x="206636" y="61083"/>
                </a:lnTo>
                <a:lnTo>
                  <a:pt x="228725" y="93819"/>
                </a:lnTo>
                <a:lnTo>
                  <a:pt x="236829" y="133858"/>
                </a:lnTo>
                <a:lnTo>
                  <a:pt x="228725" y="173902"/>
                </a:lnTo>
                <a:lnTo>
                  <a:pt x="206636" y="206636"/>
                </a:lnTo>
                <a:lnTo>
                  <a:pt x="173902" y="228725"/>
                </a:lnTo>
                <a:lnTo>
                  <a:pt x="133858" y="236829"/>
                </a:lnTo>
                <a:lnTo>
                  <a:pt x="217971" y="236829"/>
                </a:lnTo>
                <a:lnTo>
                  <a:pt x="241888" y="212912"/>
                </a:lnTo>
                <a:lnTo>
                  <a:pt x="260891" y="176167"/>
                </a:lnTo>
                <a:lnTo>
                  <a:pt x="267716" y="133858"/>
                </a:lnTo>
                <a:lnTo>
                  <a:pt x="260891" y="91548"/>
                </a:lnTo>
                <a:lnTo>
                  <a:pt x="241888" y="54803"/>
                </a:lnTo>
                <a:lnTo>
                  <a:pt x="217971" y="30886"/>
                </a:lnTo>
                <a:close/>
              </a:path>
            </a:pathLst>
          </a:custGeom>
          <a:solidFill>
            <a:srgbClr val="7B2B83"/>
          </a:solidFill>
        </p:spPr>
        <p:txBody>
          <a:bodyPr wrap="square" lIns="0" tIns="0" rIns="0" bIns="0" rtlCol="0"/>
          <a:lstStyle/>
          <a:p>
            <a:endParaRPr sz="1588" dirty="0"/>
          </a:p>
        </p:txBody>
      </p:sp>
      <p:sp>
        <p:nvSpPr>
          <p:cNvPr id="27" name="object 27"/>
          <p:cNvSpPr/>
          <p:nvPr/>
        </p:nvSpPr>
        <p:spPr>
          <a:xfrm>
            <a:off x="3510928" y="2022715"/>
            <a:ext cx="113423" cy="113442"/>
          </a:xfrm>
          <a:prstGeom prst="rect">
            <a:avLst/>
          </a:prstGeom>
          <a:blipFill>
            <a:blip r:embed="rId3" cstate="print"/>
            <a:stretch>
              <a:fillRect/>
            </a:stretch>
          </a:blipFill>
        </p:spPr>
        <p:txBody>
          <a:bodyPr wrap="square" lIns="0" tIns="0" rIns="0" bIns="0" rtlCol="0"/>
          <a:lstStyle/>
          <a:p>
            <a:endParaRPr sz="1588" dirty="0"/>
          </a:p>
        </p:txBody>
      </p:sp>
      <p:sp>
        <p:nvSpPr>
          <p:cNvPr id="28" name="object 28"/>
          <p:cNvSpPr/>
          <p:nvPr/>
        </p:nvSpPr>
        <p:spPr>
          <a:xfrm>
            <a:off x="1505532" y="1731313"/>
            <a:ext cx="496421" cy="496421"/>
          </a:xfrm>
          <a:custGeom>
            <a:avLst/>
            <a:gdLst/>
            <a:ahLst/>
            <a:cxnLst/>
            <a:rect l="l" t="t" r="r" b="b"/>
            <a:pathLst>
              <a:path w="562610" h="562610">
                <a:moveTo>
                  <a:pt x="281279" y="0"/>
                </a:moveTo>
                <a:lnTo>
                  <a:pt x="235654" y="3681"/>
                </a:lnTo>
                <a:lnTo>
                  <a:pt x="192373" y="14338"/>
                </a:lnTo>
                <a:lnTo>
                  <a:pt x="152015" y="31393"/>
                </a:lnTo>
                <a:lnTo>
                  <a:pt x="115159" y="54266"/>
                </a:lnTo>
                <a:lnTo>
                  <a:pt x="82384" y="82378"/>
                </a:lnTo>
                <a:lnTo>
                  <a:pt x="54270" y="115151"/>
                </a:lnTo>
                <a:lnTo>
                  <a:pt x="31395" y="152005"/>
                </a:lnTo>
                <a:lnTo>
                  <a:pt x="14339" y="192362"/>
                </a:lnTo>
                <a:lnTo>
                  <a:pt x="3681" y="235642"/>
                </a:lnTo>
                <a:lnTo>
                  <a:pt x="0" y="281266"/>
                </a:lnTo>
                <a:lnTo>
                  <a:pt x="3681" y="326891"/>
                </a:lnTo>
                <a:lnTo>
                  <a:pt x="14339" y="370172"/>
                </a:lnTo>
                <a:lnTo>
                  <a:pt x="31395" y="410531"/>
                </a:lnTo>
                <a:lnTo>
                  <a:pt x="54270" y="447386"/>
                </a:lnTo>
                <a:lnTo>
                  <a:pt x="82384" y="480161"/>
                </a:lnTo>
                <a:lnTo>
                  <a:pt x="115159" y="508275"/>
                </a:lnTo>
                <a:lnTo>
                  <a:pt x="152015" y="531150"/>
                </a:lnTo>
                <a:lnTo>
                  <a:pt x="192373" y="548206"/>
                </a:lnTo>
                <a:lnTo>
                  <a:pt x="235654" y="558865"/>
                </a:lnTo>
                <a:lnTo>
                  <a:pt x="281279" y="562546"/>
                </a:lnTo>
                <a:lnTo>
                  <a:pt x="326904" y="558865"/>
                </a:lnTo>
                <a:lnTo>
                  <a:pt x="370185" y="548206"/>
                </a:lnTo>
                <a:lnTo>
                  <a:pt x="410543" y="531150"/>
                </a:lnTo>
                <a:lnTo>
                  <a:pt x="447399" y="508275"/>
                </a:lnTo>
                <a:lnTo>
                  <a:pt x="480174" y="480161"/>
                </a:lnTo>
                <a:lnTo>
                  <a:pt x="508288" y="447386"/>
                </a:lnTo>
                <a:lnTo>
                  <a:pt x="531163" y="410531"/>
                </a:lnTo>
                <a:lnTo>
                  <a:pt x="548219" y="370172"/>
                </a:lnTo>
                <a:lnTo>
                  <a:pt x="558877" y="326891"/>
                </a:lnTo>
                <a:lnTo>
                  <a:pt x="562559" y="281266"/>
                </a:lnTo>
                <a:lnTo>
                  <a:pt x="558877" y="235642"/>
                </a:lnTo>
                <a:lnTo>
                  <a:pt x="548219" y="192362"/>
                </a:lnTo>
                <a:lnTo>
                  <a:pt x="531163" y="152005"/>
                </a:lnTo>
                <a:lnTo>
                  <a:pt x="508288" y="115151"/>
                </a:lnTo>
                <a:lnTo>
                  <a:pt x="480174" y="82378"/>
                </a:lnTo>
                <a:lnTo>
                  <a:pt x="447399" y="54266"/>
                </a:lnTo>
                <a:lnTo>
                  <a:pt x="410543" y="31393"/>
                </a:lnTo>
                <a:lnTo>
                  <a:pt x="370185" y="14338"/>
                </a:lnTo>
                <a:lnTo>
                  <a:pt x="326904" y="3681"/>
                </a:lnTo>
                <a:lnTo>
                  <a:pt x="281279" y="0"/>
                </a:lnTo>
                <a:close/>
              </a:path>
            </a:pathLst>
          </a:custGeom>
          <a:solidFill>
            <a:srgbClr val="FFFFFF"/>
          </a:solidFill>
        </p:spPr>
        <p:txBody>
          <a:bodyPr wrap="square" lIns="0" tIns="0" rIns="0" bIns="0" rtlCol="0"/>
          <a:lstStyle/>
          <a:p>
            <a:endParaRPr sz="1588" dirty="0"/>
          </a:p>
        </p:txBody>
      </p:sp>
      <p:sp>
        <p:nvSpPr>
          <p:cNvPr id="29" name="object 29"/>
          <p:cNvSpPr/>
          <p:nvPr/>
        </p:nvSpPr>
        <p:spPr>
          <a:xfrm>
            <a:off x="1505532" y="1731313"/>
            <a:ext cx="496421" cy="496421"/>
          </a:xfrm>
          <a:custGeom>
            <a:avLst/>
            <a:gdLst/>
            <a:ahLst/>
            <a:cxnLst/>
            <a:rect l="l" t="t" r="r" b="b"/>
            <a:pathLst>
              <a:path w="562610" h="562610">
                <a:moveTo>
                  <a:pt x="281279" y="562546"/>
                </a:moveTo>
                <a:lnTo>
                  <a:pt x="326904" y="558865"/>
                </a:lnTo>
                <a:lnTo>
                  <a:pt x="370185" y="548206"/>
                </a:lnTo>
                <a:lnTo>
                  <a:pt x="410543" y="531150"/>
                </a:lnTo>
                <a:lnTo>
                  <a:pt x="447399" y="508275"/>
                </a:lnTo>
                <a:lnTo>
                  <a:pt x="480174" y="480161"/>
                </a:lnTo>
                <a:lnTo>
                  <a:pt x="508288" y="447386"/>
                </a:lnTo>
                <a:lnTo>
                  <a:pt x="531163" y="410531"/>
                </a:lnTo>
                <a:lnTo>
                  <a:pt x="548219" y="370172"/>
                </a:lnTo>
                <a:lnTo>
                  <a:pt x="558877" y="326891"/>
                </a:lnTo>
                <a:lnTo>
                  <a:pt x="562559" y="281266"/>
                </a:lnTo>
                <a:lnTo>
                  <a:pt x="558877" y="235642"/>
                </a:lnTo>
                <a:lnTo>
                  <a:pt x="548219" y="192362"/>
                </a:lnTo>
                <a:lnTo>
                  <a:pt x="531163" y="152005"/>
                </a:lnTo>
                <a:lnTo>
                  <a:pt x="508288" y="115151"/>
                </a:lnTo>
                <a:lnTo>
                  <a:pt x="480174" y="82378"/>
                </a:lnTo>
                <a:lnTo>
                  <a:pt x="447399" y="54266"/>
                </a:lnTo>
                <a:lnTo>
                  <a:pt x="410543" y="31393"/>
                </a:lnTo>
                <a:lnTo>
                  <a:pt x="370185" y="14338"/>
                </a:lnTo>
                <a:lnTo>
                  <a:pt x="326904" y="3681"/>
                </a:lnTo>
                <a:lnTo>
                  <a:pt x="281279" y="0"/>
                </a:lnTo>
                <a:lnTo>
                  <a:pt x="235654" y="3681"/>
                </a:lnTo>
                <a:lnTo>
                  <a:pt x="192373" y="14338"/>
                </a:lnTo>
                <a:lnTo>
                  <a:pt x="152015" y="31393"/>
                </a:lnTo>
                <a:lnTo>
                  <a:pt x="115159" y="54266"/>
                </a:lnTo>
                <a:lnTo>
                  <a:pt x="82384" y="82378"/>
                </a:lnTo>
                <a:lnTo>
                  <a:pt x="54270" y="115151"/>
                </a:lnTo>
                <a:lnTo>
                  <a:pt x="31395" y="152005"/>
                </a:lnTo>
                <a:lnTo>
                  <a:pt x="14339" y="192362"/>
                </a:lnTo>
                <a:lnTo>
                  <a:pt x="3681" y="235642"/>
                </a:lnTo>
                <a:lnTo>
                  <a:pt x="0" y="281266"/>
                </a:lnTo>
                <a:lnTo>
                  <a:pt x="3681" y="326891"/>
                </a:lnTo>
                <a:lnTo>
                  <a:pt x="14339" y="370172"/>
                </a:lnTo>
                <a:lnTo>
                  <a:pt x="31395" y="410531"/>
                </a:lnTo>
                <a:lnTo>
                  <a:pt x="54270" y="447386"/>
                </a:lnTo>
                <a:lnTo>
                  <a:pt x="82384" y="480161"/>
                </a:lnTo>
                <a:lnTo>
                  <a:pt x="115159" y="508275"/>
                </a:lnTo>
                <a:lnTo>
                  <a:pt x="152015" y="531150"/>
                </a:lnTo>
                <a:lnTo>
                  <a:pt x="192373" y="548206"/>
                </a:lnTo>
                <a:lnTo>
                  <a:pt x="235654" y="558865"/>
                </a:lnTo>
                <a:lnTo>
                  <a:pt x="281279" y="562546"/>
                </a:lnTo>
                <a:close/>
              </a:path>
            </a:pathLst>
          </a:custGeom>
          <a:ln w="31750">
            <a:solidFill>
              <a:srgbClr val="8E9093"/>
            </a:solidFill>
          </a:ln>
        </p:spPr>
        <p:txBody>
          <a:bodyPr wrap="square" lIns="0" tIns="0" rIns="0" bIns="0" rtlCol="0"/>
          <a:lstStyle/>
          <a:p>
            <a:endParaRPr sz="1588" dirty="0"/>
          </a:p>
        </p:txBody>
      </p:sp>
      <p:sp>
        <p:nvSpPr>
          <p:cNvPr id="30" name="object 30"/>
          <p:cNvSpPr/>
          <p:nvPr/>
        </p:nvSpPr>
        <p:spPr>
          <a:xfrm>
            <a:off x="1649733" y="1783205"/>
            <a:ext cx="148836" cy="148836"/>
          </a:xfrm>
          <a:prstGeom prst="rect">
            <a:avLst/>
          </a:prstGeom>
          <a:blipFill>
            <a:blip r:embed="rId4" cstate="print"/>
            <a:stretch>
              <a:fillRect/>
            </a:stretch>
          </a:blipFill>
        </p:spPr>
        <p:txBody>
          <a:bodyPr wrap="square" lIns="0" tIns="0" rIns="0" bIns="0" rtlCol="0"/>
          <a:lstStyle/>
          <a:p>
            <a:endParaRPr sz="1588" dirty="0"/>
          </a:p>
        </p:txBody>
      </p:sp>
      <p:sp>
        <p:nvSpPr>
          <p:cNvPr id="31" name="object 31"/>
          <p:cNvSpPr/>
          <p:nvPr/>
        </p:nvSpPr>
        <p:spPr>
          <a:xfrm>
            <a:off x="1632411" y="1837623"/>
            <a:ext cx="243728" cy="331694"/>
          </a:xfrm>
          <a:custGeom>
            <a:avLst/>
            <a:gdLst/>
            <a:ahLst/>
            <a:cxnLst/>
            <a:rect l="l" t="t" r="r" b="b"/>
            <a:pathLst>
              <a:path w="276225" h="375919">
                <a:moveTo>
                  <a:pt x="20132" y="195491"/>
                </a:moveTo>
                <a:lnTo>
                  <a:pt x="19396" y="195491"/>
                </a:lnTo>
                <a:lnTo>
                  <a:pt x="13833" y="195707"/>
                </a:lnTo>
                <a:lnTo>
                  <a:pt x="9490" y="197866"/>
                </a:lnTo>
                <a:lnTo>
                  <a:pt x="6226" y="201866"/>
                </a:lnTo>
                <a:lnTo>
                  <a:pt x="26" y="212013"/>
                </a:lnTo>
                <a:lnTo>
                  <a:pt x="0" y="220943"/>
                </a:lnTo>
                <a:lnTo>
                  <a:pt x="5826" y="230761"/>
                </a:lnTo>
                <a:lnTo>
                  <a:pt x="17186" y="243573"/>
                </a:lnTo>
                <a:lnTo>
                  <a:pt x="24360" y="251334"/>
                </a:lnTo>
                <a:lnTo>
                  <a:pt x="32534" y="260578"/>
                </a:lnTo>
                <a:lnTo>
                  <a:pt x="41489" y="271480"/>
                </a:lnTo>
                <a:lnTo>
                  <a:pt x="51006" y="284213"/>
                </a:lnTo>
                <a:lnTo>
                  <a:pt x="53749" y="288074"/>
                </a:lnTo>
                <a:lnTo>
                  <a:pt x="59020" y="295579"/>
                </a:lnTo>
                <a:lnTo>
                  <a:pt x="80561" y="325166"/>
                </a:lnTo>
                <a:lnTo>
                  <a:pt x="130702" y="366861"/>
                </a:lnTo>
                <a:lnTo>
                  <a:pt x="170322" y="375513"/>
                </a:lnTo>
                <a:lnTo>
                  <a:pt x="174386" y="375678"/>
                </a:lnTo>
                <a:lnTo>
                  <a:pt x="178387" y="375678"/>
                </a:lnTo>
                <a:lnTo>
                  <a:pt x="230665" y="364175"/>
                </a:lnTo>
                <a:lnTo>
                  <a:pt x="259789" y="337628"/>
                </a:lnTo>
                <a:lnTo>
                  <a:pt x="274020" y="297670"/>
                </a:lnTo>
                <a:lnTo>
                  <a:pt x="275809" y="272669"/>
                </a:lnTo>
                <a:lnTo>
                  <a:pt x="275809" y="230873"/>
                </a:lnTo>
                <a:lnTo>
                  <a:pt x="78006" y="230873"/>
                </a:lnTo>
                <a:lnTo>
                  <a:pt x="77422" y="230784"/>
                </a:lnTo>
                <a:lnTo>
                  <a:pt x="76927" y="230276"/>
                </a:lnTo>
                <a:lnTo>
                  <a:pt x="65761" y="219761"/>
                </a:lnTo>
                <a:lnTo>
                  <a:pt x="51106" y="208368"/>
                </a:lnTo>
                <a:lnTo>
                  <a:pt x="35162" y="199233"/>
                </a:lnTo>
                <a:lnTo>
                  <a:pt x="20132" y="195491"/>
                </a:lnTo>
                <a:close/>
              </a:path>
              <a:path w="276225" h="375919">
                <a:moveTo>
                  <a:pt x="103635" y="0"/>
                </a:moveTo>
                <a:lnTo>
                  <a:pt x="102060" y="0"/>
                </a:lnTo>
                <a:lnTo>
                  <a:pt x="93579" y="1715"/>
                </a:lnTo>
                <a:lnTo>
                  <a:pt x="86647" y="6392"/>
                </a:lnTo>
                <a:lnTo>
                  <a:pt x="81970" y="13324"/>
                </a:lnTo>
                <a:lnTo>
                  <a:pt x="80254" y="21805"/>
                </a:lnTo>
                <a:lnTo>
                  <a:pt x="80254" y="229730"/>
                </a:lnTo>
                <a:lnTo>
                  <a:pt x="79771" y="230441"/>
                </a:lnTo>
                <a:lnTo>
                  <a:pt x="78819" y="230822"/>
                </a:lnTo>
                <a:lnTo>
                  <a:pt x="78578" y="230873"/>
                </a:lnTo>
                <a:lnTo>
                  <a:pt x="275809" y="230873"/>
                </a:lnTo>
                <a:lnTo>
                  <a:pt x="275809" y="190703"/>
                </a:lnTo>
                <a:lnTo>
                  <a:pt x="126317" y="190703"/>
                </a:lnTo>
                <a:lnTo>
                  <a:pt x="125466" y="189839"/>
                </a:lnTo>
                <a:lnTo>
                  <a:pt x="125466" y="21805"/>
                </a:lnTo>
                <a:lnTo>
                  <a:pt x="123748" y="13324"/>
                </a:lnTo>
                <a:lnTo>
                  <a:pt x="119065" y="6392"/>
                </a:lnTo>
                <a:lnTo>
                  <a:pt x="112125" y="1715"/>
                </a:lnTo>
                <a:lnTo>
                  <a:pt x="103635" y="0"/>
                </a:lnTo>
                <a:close/>
              </a:path>
              <a:path w="276225" h="375919">
                <a:moveTo>
                  <a:pt x="153533" y="92684"/>
                </a:moveTo>
                <a:lnTo>
                  <a:pt x="151895" y="92684"/>
                </a:lnTo>
                <a:lnTo>
                  <a:pt x="143108" y="94400"/>
                </a:lnTo>
                <a:lnTo>
                  <a:pt x="135926" y="99079"/>
                </a:lnTo>
                <a:lnTo>
                  <a:pt x="131080" y="106014"/>
                </a:lnTo>
                <a:lnTo>
                  <a:pt x="129301" y="114503"/>
                </a:lnTo>
                <a:lnTo>
                  <a:pt x="129301" y="189839"/>
                </a:lnTo>
                <a:lnTo>
                  <a:pt x="128438" y="190703"/>
                </a:lnTo>
                <a:lnTo>
                  <a:pt x="176964" y="190703"/>
                </a:lnTo>
                <a:lnTo>
                  <a:pt x="176101" y="189839"/>
                </a:lnTo>
                <a:lnTo>
                  <a:pt x="176101" y="114503"/>
                </a:lnTo>
                <a:lnTo>
                  <a:pt x="174325" y="106014"/>
                </a:lnTo>
                <a:lnTo>
                  <a:pt x="169484" y="99079"/>
                </a:lnTo>
                <a:lnTo>
                  <a:pt x="162310" y="94400"/>
                </a:lnTo>
                <a:lnTo>
                  <a:pt x="153533" y="92684"/>
                </a:lnTo>
                <a:close/>
              </a:path>
              <a:path w="276225" h="375919">
                <a:moveTo>
                  <a:pt x="204168" y="108508"/>
                </a:moveTo>
                <a:lnTo>
                  <a:pt x="202530" y="108508"/>
                </a:lnTo>
                <a:lnTo>
                  <a:pt x="193751" y="110226"/>
                </a:lnTo>
                <a:lnTo>
                  <a:pt x="186572" y="114908"/>
                </a:lnTo>
                <a:lnTo>
                  <a:pt x="181727" y="121844"/>
                </a:lnTo>
                <a:lnTo>
                  <a:pt x="180042" y="129882"/>
                </a:lnTo>
                <a:lnTo>
                  <a:pt x="179949" y="189839"/>
                </a:lnTo>
                <a:lnTo>
                  <a:pt x="179085" y="190703"/>
                </a:lnTo>
                <a:lnTo>
                  <a:pt x="227612" y="190703"/>
                </a:lnTo>
                <a:lnTo>
                  <a:pt x="226748" y="189839"/>
                </a:lnTo>
                <a:lnTo>
                  <a:pt x="226655" y="129882"/>
                </a:lnTo>
                <a:lnTo>
                  <a:pt x="224972" y="121844"/>
                </a:lnTo>
                <a:lnTo>
                  <a:pt x="220130" y="114908"/>
                </a:lnTo>
                <a:lnTo>
                  <a:pt x="212952" y="110226"/>
                </a:lnTo>
                <a:lnTo>
                  <a:pt x="204168" y="108508"/>
                </a:lnTo>
                <a:close/>
              </a:path>
              <a:path w="276225" h="375919">
                <a:moveTo>
                  <a:pt x="253990" y="129882"/>
                </a:moveTo>
                <a:lnTo>
                  <a:pt x="252415" y="129882"/>
                </a:lnTo>
                <a:lnTo>
                  <a:pt x="243934" y="131598"/>
                </a:lnTo>
                <a:lnTo>
                  <a:pt x="237002" y="136275"/>
                </a:lnTo>
                <a:lnTo>
                  <a:pt x="232325" y="143207"/>
                </a:lnTo>
                <a:lnTo>
                  <a:pt x="230609" y="151688"/>
                </a:lnTo>
                <a:lnTo>
                  <a:pt x="230609" y="189839"/>
                </a:lnTo>
                <a:lnTo>
                  <a:pt x="229746" y="190703"/>
                </a:lnTo>
                <a:lnTo>
                  <a:pt x="275809" y="190703"/>
                </a:lnTo>
                <a:lnTo>
                  <a:pt x="275809" y="165544"/>
                </a:lnTo>
                <a:lnTo>
                  <a:pt x="274350" y="150408"/>
                </a:lnTo>
                <a:lnTo>
                  <a:pt x="270100" y="139212"/>
                </a:lnTo>
                <a:lnTo>
                  <a:pt x="263250" y="132267"/>
                </a:lnTo>
                <a:lnTo>
                  <a:pt x="253990" y="129882"/>
                </a:lnTo>
                <a:close/>
              </a:path>
            </a:pathLst>
          </a:custGeom>
          <a:solidFill>
            <a:srgbClr val="FFFFFF"/>
          </a:solidFill>
        </p:spPr>
        <p:txBody>
          <a:bodyPr wrap="square" lIns="0" tIns="0" rIns="0" bIns="0" rtlCol="0"/>
          <a:lstStyle/>
          <a:p>
            <a:endParaRPr sz="1588" dirty="0"/>
          </a:p>
        </p:txBody>
      </p:sp>
      <p:sp>
        <p:nvSpPr>
          <p:cNvPr id="32" name="object 32"/>
          <p:cNvSpPr/>
          <p:nvPr/>
        </p:nvSpPr>
        <p:spPr>
          <a:xfrm>
            <a:off x="1625039" y="1830940"/>
            <a:ext cx="257735" cy="345141"/>
          </a:xfrm>
          <a:custGeom>
            <a:avLst/>
            <a:gdLst/>
            <a:ahLst/>
            <a:cxnLst/>
            <a:rect l="l" t="t" r="r" b="b"/>
            <a:pathLst>
              <a:path w="292100" h="391160">
                <a:moveTo>
                  <a:pt x="28484" y="195491"/>
                </a:moveTo>
                <a:lnTo>
                  <a:pt x="0" y="222357"/>
                </a:lnTo>
                <a:lnTo>
                  <a:pt x="1052" y="230759"/>
                </a:lnTo>
                <a:lnTo>
                  <a:pt x="27057" y="263942"/>
                </a:lnTo>
                <a:lnTo>
                  <a:pt x="35088" y="273018"/>
                </a:lnTo>
                <a:lnTo>
                  <a:pt x="43871" y="283704"/>
                </a:lnTo>
                <a:lnTo>
                  <a:pt x="53185" y="296164"/>
                </a:lnTo>
                <a:lnTo>
                  <a:pt x="55916" y="300012"/>
                </a:lnTo>
                <a:lnTo>
                  <a:pt x="61173" y="307492"/>
                </a:lnTo>
                <a:lnTo>
                  <a:pt x="83572" y="338231"/>
                </a:lnTo>
                <a:lnTo>
                  <a:pt x="136242" y="381592"/>
                </a:lnTo>
                <a:lnTo>
                  <a:pt x="174064" y="390321"/>
                </a:lnTo>
                <a:lnTo>
                  <a:pt x="182535" y="390817"/>
                </a:lnTo>
                <a:lnTo>
                  <a:pt x="186738" y="390817"/>
                </a:lnTo>
                <a:lnTo>
                  <a:pt x="204161" y="389806"/>
                </a:lnTo>
                <a:lnTo>
                  <a:pt x="223357" y="386019"/>
                </a:lnTo>
                <a:lnTo>
                  <a:pt x="242779" y="378322"/>
                </a:lnTo>
                <a:lnTo>
                  <a:pt x="246536" y="375678"/>
                </a:lnTo>
                <a:lnTo>
                  <a:pt x="182484" y="375678"/>
                </a:lnTo>
                <a:lnTo>
                  <a:pt x="178610" y="375500"/>
                </a:lnTo>
                <a:lnTo>
                  <a:pt x="116364" y="351272"/>
                </a:lnTo>
                <a:lnTo>
                  <a:pt x="73569" y="298805"/>
                </a:lnTo>
                <a:lnTo>
                  <a:pt x="65530" y="287413"/>
                </a:lnTo>
                <a:lnTo>
                  <a:pt x="55767" y="274341"/>
                </a:lnTo>
                <a:lnTo>
                  <a:pt x="46605" y="263186"/>
                </a:lnTo>
                <a:lnTo>
                  <a:pt x="38260" y="253754"/>
                </a:lnTo>
                <a:lnTo>
                  <a:pt x="30891" y="245783"/>
                </a:lnTo>
                <a:lnTo>
                  <a:pt x="20150" y="233767"/>
                </a:lnTo>
                <a:lnTo>
                  <a:pt x="15488" y="226212"/>
                </a:lnTo>
                <a:lnTo>
                  <a:pt x="15928" y="220572"/>
                </a:lnTo>
                <a:lnTo>
                  <a:pt x="20432" y="214236"/>
                </a:lnTo>
                <a:lnTo>
                  <a:pt x="22362" y="211874"/>
                </a:lnTo>
                <a:lnTo>
                  <a:pt x="24610" y="210769"/>
                </a:lnTo>
                <a:lnTo>
                  <a:pt x="27988" y="210629"/>
                </a:lnTo>
                <a:lnTo>
                  <a:pt x="64625" y="210629"/>
                </a:lnTo>
                <a:lnTo>
                  <a:pt x="56879" y="205319"/>
                </a:lnTo>
                <a:lnTo>
                  <a:pt x="42576" y="198304"/>
                </a:lnTo>
                <a:lnTo>
                  <a:pt x="28484" y="195491"/>
                </a:lnTo>
                <a:close/>
              </a:path>
              <a:path w="292100" h="391160">
                <a:moveTo>
                  <a:pt x="285219" y="145021"/>
                </a:moveTo>
                <a:lnTo>
                  <a:pt x="262341" y="145021"/>
                </a:lnTo>
                <a:lnTo>
                  <a:pt x="269995" y="148223"/>
                </a:lnTo>
                <a:lnTo>
                  <a:pt x="274291" y="155900"/>
                </a:lnTo>
                <a:lnTo>
                  <a:pt x="276174" y="165161"/>
                </a:lnTo>
                <a:lnTo>
                  <a:pt x="276591" y="173113"/>
                </a:lnTo>
                <a:lnTo>
                  <a:pt x="276591" y="280238"/>
                </a:lnTo>
                <a:lnTo>
                  <a:pt x="270066" y="323867"/>
                </a:lnTo>
                <a:lnTo>
                  <a:pt x="235300" y="365150"/>
                </a:lnTo>
                <a:lnTo>
                  <a:pt x="186738" y="375678"/>
                </a:lnTo>
                <a:lnTo>
                  <a:pt x="246536" y="375678"/>
                </a:lnTo>
                <a:lnTo>
                  <a:pt x="274338" y="349573"/>
                </a:lnTo>
                <a:lnTo>
                  <a:pt x="289788" y="306826"/>
                </a:lnTo>
                <a:lnTo>
                  <a:pt x="291729" y="280238"/>
                </a:lnTo>
                <a:lnTo>
                  <a:pt x="291729" y="173113"/>
                </a:lnTo>
                <a:lnTo>
                  <a:pt x="288107" y="149438"/>
                </a:lnTo>
                <a:lnTo>
                  <a:pt x="285219" y="145021"/>
                </a:lnTo>
                <a:close/>
              </a:path>
              <a:path w="292100" h="391160">
                <a:moveTo>
                  <a:pt x="64625" y="210629"/>
                </a:moveTo>
                <a:lnTo>
                  <a:pt x="28484" y="210629"/>
                </a:lnTo>
                <a:lnTo>
                  <a:pt x="40930" y="213924"/>
                </a:lnTo>
                <a:lnTo>
                  <a:pt x="55046" y="222123"/>
                </a:lnTo>
                <a:lnTo>
                  <a:pt x="68714" y="232692"/>
                </a:lnTo>
                <a:lnTo>
                  <a:pt x="79817" y="243103"/>
                </a:lnTo>
                <a:lnTo>
                  <a:pt x="81646" y="244995"/>
                </a:lnTo>
                <a:lnTo>
                  <a:pt x="84135" y="246011"/>
                </a:lnTo>
                <a:lnTo>
                  <a:pt x="87869" y="246011"/>
                </a:lnTo>
                <a:lnTo>
                  <a:pt x="89075" y="245783"/>
                </a:lnTo>
                <a:lnTo>
                  <a:pt x="93812" y="243865"/>
                </a:lnTo>
                <a:lnTo>
                  <a:pt x="96175" y="240398"/>
                </a:lnTo>
                <a:lnTo>
                  <a:pt x="96175" y="223405"/>
                </a:lnTo>
                <a:lnTo>
                  <a:pt x="81036" y="223405"/>
                </a:lnTo>
                <a:lnTo>
                  <a:pt x="70123" y="214398"/>
                </a:lnTo>
                <a:lnTo>
                  <a:pt x="64625" y="210629"/>
                </a:lnTo>
                <a:close/>
              </a:path>
              <a:path w="292100" h="391160">
                <a:moveTo>
                  <a:pt x="111986" y="0"/>
                </a:moveTo>
                <a:lnTo>
                  <a:pt x="110411" y="0"/>
                </a:lnTo>
                <a:lnTo>
                  <a:pt x="98985" y="2312"/>
                </a:lnTo>
                <a:lnTo>
                  <a:pt x="89647" y="8616"/>
                </a:lnTo>
                <a:lnTo>
                  <a:pt x="83347" y="17959"/>
                </a:lnTo>
                <a:lnTo>
                  <a:pt x="81036" y="29387"/>
                </a:lnTo>
                <a:lnTo>
                  <a:pt x="81036" y="223405"/>
                </a:lnTo>
                <a:lnTo>
                  <a:pt x="96175" y="223405"/>
                </a:lnTo>
                <a:lnTo>
                  <a:pt x="96175" y="21526"/>
                </a:lnTo>
                <a:lnTo>
                  <a:pt x="102563" y="15138"/>
                </a:lnTo>
                <a:lnTo>
                  <a:pt x="137157" y="15138"/>
                </a:lnTo>
                <a:lnTo>
                  <a:pt x="132757" y="8616"/>
                </a:lnTo>
                <a:lnTo>
                  <a:pt x="123415" y="2312"/>
                </a:lnTo>
                <a:lnTo>
                  <a:pt x="111986" y="0"/>
                </a:lnTo>
                <a:close/>
              </a:path>
              <a:path w="292100" h="391160">
                <a:moveTo>
                  <a:pt x="137157" y="15138"/>
                </a:moveTo>
                <a:lnTo>
                  <a:pt x="119847" y="15138"/>
                </a:lnTo>
                <a:lnTo>
                  <a:pt x="126248" y="21526"/>
                </a:lnTo>
                <a:lnTo>
                  <a:pt x="126248" y="201599"/>
                </a:lnTo>
                <a:lnTo>
                  <a:pt x="130490" y="205854"/>
                </a:lnTo>
                <a:lnTo>
                  <a:pt x="140980" y="205854"/>
                </a:lnTo>
                <a:lnTo>
                  <a:pt x="145222" y="201599"/>
                </a:lnTo>
                <a:lnTo>
                  <a:pt x="145222" y="114223"/>
                </a:lnTo>
                <a:lnTo>
                  <a:pt x="151966" y="107823"/>
                </a:lnTo>
                <a:lnTo>
                  <a:pt x="187993" y="107823"/>
                </a:lnTo>
                <a:lnTo>
                  <a:pt x="187427" y="106486"/>
                </a:lnTo>
                <a:lnTo>
                  <a:pt x="180823" y="99225"/>
                </a:lnTo>
                <a:lnTo>
                  <a:pt x="141374" y="99161"/>
                </a:lnTo>
                <a:lnTo>
                  <a:pt x="141374" y="29387"/>
                </a:lnTo>
                <a:lnTo>
                  <a:pt x="139061" y="17959"/>
                </a:lnTo>
                <a:lnTo>
                  <a:pt x="137157" y="15138"/>
                </a:lnTo>
                <a:close/>
              </a:path>
              <a:path w="292100" h="391160">
                <a:moveTo>
                  <a:pt x="187993" y="107823"/>
                </a:moveTo>
                <a:lnTo>
                  <a:pt x="170139" y="107823"/>
                </a:lnTo>
                <a:lnTo>
                  <a:pt x="176883" y="114223"/>
                </a:lnTo>
                <a:lnTo>
                  <a:pt x="176883" y="201599"/>
                </a:lnTo>
                <a:lnTo>
                  <a:pt x="181125" y="205854"/>
                </a:lnTo>
                <a:lnTo>
                  <a:pt x="191615" y="205854"/>
                </a:lnTo>
                <a:lnTo>
                  <a:pt x="195870" y="201599"/>
                </a:lnTo>
                <a:lnTo>
                  <a:pt x="195870" y="130048"/>
                </a:lnTo>
                <a:lnTo>
                  <a:pt x="202613" y="123647"/>
                </a:lnTo>
                <a:lnTo>
                  <a:pt x="238508" y="123647"/>
                </a:lnTo>
                <a:lnTo>
                  <a:pt x="233236" y="116568"/>
                </a:lnTo>
                <a:lnTo>
                  <a:pt x="231689" y="115595"/>
                </a:lnTo>
                <a:lnTo>
                  <a:pt x="191285" y="115595"/>
                </a:lnTo>
                <a:lnTo>
                  <a:pt x="187993" y="107823"/>
                </a:lnTo>
                <a:close/>
              </a:path>
              <a:path w="292100" h="391160">
                <a:moveTo>
                  <a:pt x="238508" y="123647"/>
                </a:moveTo>
                <a:lnTo>
                  <a:pt x="220787" y="123647"/>
                </a:lnTo>
                <a:lnTo>
                  <a:pt x="227531" y="130048"/>
                </a:lnTo>
                <a:lnTo>
                  <a:pt x="227531" y="201599"/>
                </a:lnTo>
                <a:lnTo>
                  <a:pt x="231785" y="205854"/>
                </a:lnTo>
                <a:lnTo>
                  <a:pt x="242263" y="205854"/>
                </a:lnTo>
                <a:lnTo>
                  <a:pt x="246530" y="201599"/>
                </a:lnTo>
                <a:lnTo>
                  <a:pt x="246530" y="151409"/>
                </a:lnTo>
                <a:lnTo>
                  <a:pt x="252905" y="145021"/>
                </a:lnTo>
                <a:lnTo>
                  <a:pt x="285219" y="145021"/>
                </a:lnTo>
                <a:lnTo>
                  <a:pt x="279621" y="136458"/>
                </a:lnTo>
                <a:lnTo>
                  <a:pt x="279127" y="136182"/>
                </a:lnTo>
                <a:lnTo>
                  <a:pt x="242618" y="136182"/>
                </a:lnTo>
                <a:lnTo>
                  <a:pt x="239783" y="125359"/>
                </a:lnTo>
                <a:lnTo>
                  <a:pt x="238508" y="123647"/>
                </a:lnTo>
                <a:close/>
              </a:path>
              <a:path w="292100" h="391160">
                <a:moveTo>
                  <a:pt x="262341" y="129882"/>
                </a:moveTo>
                <a:lnTo>
                  <a:pt x="253921" y="129882"/>
                </a:lnTo>
                <a:lnTo>
                  <a:pt x="247622" y="132245"/>
                </a:lnTo>
                <a:lnTo>
                  <a:pt x="242618" y="136182"/>
                </a:lnTo>
                <a:lnTo>
                  <a:pt x="279127" y="136182"/>
                </a:lnTo>
                <a:lnTo>
                  <a:pt x="269843" y="130997"/>
                </a:lnTo>
                <a:lnTo>
                  <a:pt x="262341" y="129882"/>
                </a:lnTo>
                <a:close/>
              </a:path>
              <a:path w="292100" h="391160">
                <a:moveTo>
                  <a:pt x="212519" y="108508"/>
                </a:moveTo>
                <a:lnTo>
                  <a:pt x="203401" y="108508"/>
                </a:lnTo>
                <a:lnTo>
                  <a:pt x="196555" y="111175"/>
                </a:lnTo>
                <a:lnTo>
                  <a:pt x="191285" y="115595"/>
                </a:lnTo>
                <a:lnTo>
                  <a:pt x="231689" y="115595"/>
                </a:lnTo>
                <a:lnTo>
                  <a:pt x="223855" y="110666"/>
                </a:lnTo>
                <a:lnTo>
                  <a:pt x="212519" y="108508"/>
                </a:lnTo>
                <a:close/>
              </a:path>
              <a:path w="292100" h="391160">
                <a:moveTo>
                  <a:pt x="161884" y="92684"/>
                </a:moveTo>
                <a:lnTo>
                  <a:pt x="153109" y="92684"/>
                </a:lnTo>
                <a:lnTo>
                  <a:pt x="146543" y="95110"/>
                </a:lnTo>
                <a:lnTo>
                  <a:pt x="141374" y="99161"/>
                </a:lnTo>
                <a:lnTo>
                  <a:pt x="180708" y="99161"/>
                </a:lnTo>
                <a:lnTo>
                  <a:pt x="172100" y="94421"/>
                </a:lnTo>
                <a:lnTo>
                  <a:pt x="161884" y="92684"/>
                </a:lnTo>
                <a:close/>
              </a:path>
            </a:pathLst>
          </a:custGeom>
          <a:solidFill>
            <a:srgbClr val="007DC3"/>
          </a:solidFill>
        </p:spPr>
        <p:txBody>
          <a:bodyPr wrap="square" lIns="0" tIns="0" rIns="0" bIns="0" rtlCol="0"/>
          <a:lstStyle/>
          <a:p>
            <a:endParaRPr sz="1588" dirty="0"/>
          </a:p>
        </p:txBody>
      </p:sp>
      <p:sp>
        <p:nvSpPr>
          <p:cNvPr id="33" name="object 33"/>
          <p:cNvSpPr/>
          <p:nvPr/>
        </p:nvSpPr>
        <p:spPr>
          <a:xfrm>
            <a:off x="7300599" y="1731310"/>
            <a:ext cx="507066" cy="507066"/>
          </a:xfrm>
          <a:custGeom>
            <a:avLst/>
            <a:gdLst/>
            <a:ahLst/>
            <a:cxnLst/>
            <a:rect l="l" t="t" r="r" b="b"/>
            <a:pathLst>
              <a:path w="574675" h="574675">
                <a:moveTo>
                  <a:pt x="287312" y="0"/>
                </a:moveTo>
                <a:lnTo>
                  <a:pt x="240709" y="3760"/>
                </a:lnTo>
                <a:lnTo>
                  <a:pt x="196500" y="14647"/>
                </a:lnTo>
                <a:lnTo>
                  <a:pt x="155277" y="32070"/>
                </a:lnTo>
                <a:lnTo>
                  <a:pt x="117631" y="55435"/>
                </a:lnTo>
                <a:lnTo>
                  <a:pt x="84153" y="84153"/>
                </a:lnTo>
                <a:lnTo>
                  <a:pt x="55435" y="117631"/>
                </a:lnTo>
                <a:lnTo>
                  <a:pt x="32070" y="155277"/>
                </a:lnTo>
                <a:lnTo>
                  <a:pt x="14647" y="196500"/>
                </a:lnTo>
                <a:lnTo>
                  <a:pt x="3760" y="240709"/>
                </a:lnTo>
                <a:lnTo>
                  <a:pt x="0" y="287312"/>
                </a:lnTo>
                <a:lnTo>
                  <a:pt x="3760" y="333914"/>
                </a:lnTo>
                <a:lnTo>
                  <a:pt x="14647" y="378123"/>
                </a:lnTo>
                <a:lnTo>
                  <a:pt x="32070" y="419346"/>
                </a:lnTo>
                <a:lnTo>
                  <a:pt x="55435" y="456993"/>
                </a:lnTo>
                <a:lnTo>
                  <a:pt x="84153" y="490470"/>
                </a:lnTo>
                <a:lnTo>
                  <a:pt x="117631" y="519188"/>
                </a:lnTo>
                <a:lnTo>
                  <a:pt x="155277" y="542554"/>
                </a:lnTo>
                <a:lnTo>
                  <a:pt x="196500" y="559976"/>
                </a:lnTo>
                <a:lnTo>
                  <a:pt x="240709" y="570863"/>
                </a:lnTo>
                <a:lnTo>
                  <a:pt x="287312" y="574624"/>
                </a:lnTo>
                <a:lnTo>
                  <a:pt x="333914" y="570863"/>
                </a:lnTo>
                <a:lnTo>
                  <a:pt x="378123" y="559976"/>
                </a:lnTo>
                <a:lnTo>
                  <a:pt x="419346" y="542554"/>
                </a:lnTo>
                <a:lnTo>
                  <a:pt x="456993" y="519188"/>
                </a:lnTo>
                <a:lnTo>
                  <a:pt x="490470" y="490470"/>
                </a:lnTo>
                <a:lnTo>
                  <a:pt x="519188" y="456993"/>
                </a:lnTo>
                <a:lnTo>
                  <a:pt x="542554" y="419346"/>
                </a:lnTo>
                <a:lnTo>
                  <a:pt x="559976" y="378123"/>
                </a:lnTo>
                <a:lnTo>
                  <a:pt x="570863" y="333914"/>
                </a:lnTo>
                <a:lnTo>
                  <a:pt x="574624" y="287312"/>
                </a:lnTo>
                <a:lnTo>
                  <a:pt x="570863" y="240709"/>
                </a:lnTo>
                <a:lnTo>
                  <a:pt x="559976" y="196500"/>
                </a:lnTo>
                <a:lnTo>
                  <a:pt x="542554" y="155277"/>
                </a:lnTo>
                <a:lnTo>
                  <a:pt x="519188" y="117631"/>
                </a:lnTo>
                <a:lnTo>
                  <a:pt x="490470" y="84153"/>
                </a:lnTo>
                <a:lnTo>
                  <a:pt x="456993" y="55435"/>
                </a:lnTo>
                <a:lnTo>
                  <a:pt x="419346" y="32070"/>
                </a:lnTo>
                <a:lnTo>
                  <a:pt x="378123" y="14647"/>
                </a:lnTo>
                <a:lnTo>
                  <a:pt x="333914" y="3760"/>
                </a:lnTo>
                <a:lnTo>
                  <a:pt x="287312" y="0"/>
                </a:lnTo>
                <a:close/>
              </a:path>
            </a:pathLst>
          </a:custGeom>
          <a:solidFill>
            <a:srgbClr val="FFFFFF"/>
          </a:solidFill>
        </p:spPr>
        <p:txBody>
          <a:bodyPr wrap="square" lIns="0" tIns="0" rIns="0" bIns="0" rtlCol="0"/>
          <a:lstStyle/>
          <a:p>
            <a:endParaRPr sz="1588" dirty="0"/>
          </a:p>
        </p:txBody>
      </p:sp>
      <p:sp>
        <p:nvSpPr>
          <p:cNvPr id="34" name="object 34"/>
          <p:cNvSpPr/>
          <p:nvPr/>
        </p:nvSpPr>
        <p:spPr>
          <a:xfrm>
            <a:off x="7300599" y="1731310"/>
            <a:ext cx="507066" cy="507066"/>
          </a:xfrm>
          <a:custGeom>
            <a:avLst/>
            <a:gdLst/>
            <a:ahLst/>
            <a:cxnLst/>
            <a:rect l="l" t="t" r="r" b="b"/>
            <a:pathLst>
              <a:path w="574675" h="574675">
                <a:moveTo>
                  <a:pt x="287312" y="574624"/>
                </a:moveTo>
                <a:lnTo>
                  <a:pt x="333914" y="570863"/>
                </a:lnTo>
                <a:lnTo>
                  <a:pt x="378123" y="559976"/>
                </a:lnTo>
                <a:lnTo>
                  <a:pt x="419346" y="542554"/>
                </a:lnTo>
                <a:lnTo>
                  <a:pt x="456993" y="519188"/>
                </a:lnTo>
                <a:lnTo>
                  <a:pt x="490470" y="490470"/>
                </a:lnTo>
                <a:lnTo>
                  <a:pt x="519188" y="456993"/>
                </a:lnTo>
                <a:lnTo>
                  <a:pt x="542554" y="419346"/>
                </a:lnTo>
                <a:lnTo>
                  <a:pt x="559976" y="378123"/>
                </a:lnTo>
                <a:lnTo>
                  <a:pt x="570863" y="333914"/>
                </a:lnTo>
                <a:lnTo>
                  <a:pt x="574624" y="287312"/>
                </a:lnTo>
                <a:lnTo>
                  <a:pt x="570863" y="240709"/>
                </a:lnTo>
                <a:lnTo>
                  <a:pt x="559976" y="196500"/>
                </a:lnTo>
                <a:lnTo>
                  <a:pt x="542554" y="155277"/>
                </a:lnTo>
                <a:lnTo>
                  <a:pt x="519188" y="117631"/>
                </a:lnTo>
                <a:lnTo>
                  <a:pt x="490470" y="84153"/>
                </a:lnTo>
                <a:lnTo>
                  <a:pt x="456993" y="55435"/>
                </a:lnTo>
                <a:lnTo>
                  <a:pt x="419346" y="32070"/>
                </a:lnTo>
                <a:lnTo>
                  <a:pt x="378123" y="14647"/>
                </a:lnTo>
                <a:lnTo>
                  <a:pt x="333914" y="3760"/>
                </a:lnTo>
                <a:lnTo>
                  <a:pt x="287312" y="0"/>
                </a:lnTo>
                <a:lnTo>
                  <a:pt x="240709" y="3760"/>
                </a:lnTo>
                <a:lnTo>
                  <a:pt x="196500" y="14647"/>
                </a:lnTo>
                <a:lnTo>
                  <a:pt x="155277" y="32070"/>
                </a:lnTo>
                <a:lnTo>
                  <a:pt x="117631" y="55435"/>
                </a:lnTo>
                <a:lnTo>
                  <a:pt x="84153" y="84153"/>
                </a:lnTo>
                <a:lnTo>
                  <a:pt x="55435" y="117631"/>
                </a:lnTo>
                <a:lnTo>
                  <a:pt x="32070" y="155277"/>
                </a:lnTo>
                <a:lnTo>
                  <a:pt x="14647" y="196500"/>
                </a:lnTo>
                <a:lnTo>
                  <a:pt x="3760" y="240709"/>
                </a:lnTo>
                <a:lnTo>
                  <a:pt x="0" y="287312"/>
                </a:lnTo>
                <a:lnTo>
                  <a:pt x="3760" y="333914"/>
                </a:lnTo>
                <a:lnTo>
                  <a:pt x="14647" y="378123"/>
                </a:lnTo>
                <a:lnTo>
                  <a:pt x="32070" y="419346"/>
                </a:lnTo>
                <a:lnTo>
                  <a:pt x="55435" y="456993"/>
                </a:lnTo>
                <a:lnTo>
                  <a:pt x="84153" y="490470"/>
                </a:lnTo>
                <a:lnTo>
                  <a:pt x="117631" y="519188"/>
                </a:lnTo>
                <a:lnTo>
                  <a:pt x="155277" y="542554"/>
                </a:lnTo>
                <a:lnTo>
                  <a:pt x="196500" y="559976"/>
                </a:lnTo>
                <a:lnTo>
                  <a:pt x="240709" y="570863"/>
                </a:lnTo>
                <a:lnTo>
                  <a:pt x="287312" y="574624"/>
                </a:lnTo>
                <a:close/>
              </a:path>
            </a:pathLst>
          </a:custGeom>
          <a:ln w="31750">
            <a:solidFill>
              <a:srgbClr val="8E9093"/>
            </a:solidFill>
          </a:ln>
        </p:spPr>
        <p:txBody>
          <a:bodyPr wrap="square" lIns="0" tIns="0" rIns="0" bIns="0" rtlCol="0"/>
          <a:lstStyle/>
          <a:p>
            <a:endParaRPr sz="1588" dirty="0"/>
          </a:p>
        </p:txBody>
      </p:sp>
      <p:sp>
        <p:nvSpPr>
          <p:cNvPr id="35" name="object 35"/>
          <p:cNvSpPr txBox="1"/>
          <p:nvPr/>
        </p:nvSpPr>
        <p:spPr>
          <a:xfrm>
            <a:off x="1002828" y="1290624"/>
            <a:ext cx="1155326" cy="378686"/>
          </a:xfrm>
          <a:prstGeom prst="rect">
            <a:avLst/>
          </a:prstGeom>
        </p:spPr>
        <p:txBody>
          <a:bodyPr vert="horz" wrap="square" lIns="0" tIns="44824" rIns="0" bIns="0" rtlCol="0">
            <a:spAutoFit/>
          </a:bodyPr>
          <a:lstStyle/>
          <a:p>
            <a:pPr marL="87411" marR="4483" indent="-76764">
              <a:lnSpc>
                <a:spcPts val="1324"/>
              </a:lnSpc>
              <a:spcBef>
                <a:spcPts val="353"/>
              </a:spcBef>
            </a:pPr>
            <a:r>
              <a:rPr sz="1324" b="1" spc="-4" dirty="0">
                <a:solidFill>
                  <a:srgbClr val="007DC3"/>
                </a:solidFill>
                <a:latin typeface="Arial Narrow"/>
                <a:cs typeface="Arial Narrow"/>
              </a:rPr>
              <a:t>METLIFE</a:t>
            </a:r>
            <a:r>
              <a:rPr sz="1324" b="1" spc="-75" dirty="0">
                <a:solidFill>
                  <a:srgbClr val="007DC3"/>
                </a:solidFill>
                <a:latin typeface="Arial Narrow"/>
                <a:cs typeface="Arial Narrow"/>
              </a:rPr>
              <a:t> </a:t>
            </a:r>
            <a:r>
              <a:rPr sz="1324" b="1" spc="-4" dirty="0">
                <a:solidFill>
                  <a:srgbClr val="007DC3"/>
                </a:solidFill>
                <a:latin typeface="Arial Narrow"/>
                <a:cs typeface="Arial Narrow"/>
              </a:rPr>
              <a:t>GROUP  </a:t>
            </a:r>
            <a:r>
              <a:rPr sz="1324" b="1" dirty="0">
                <a:solidFill>
                  <a:srgbClr val="007DC3"/>
                </a:solidFill>
                <a:latin typeface="Arial Narrow"/>
                <a:cs typeface="Arial Narrow"/>
              </a:rPr>
              <a:t>LIFE</a:t>
            </a:r>
            <a:r>
              <a:rPr sz="1324" b="1" spc="-44" dirty="0">
                <a:solidFill>
                  <a:srgbClr val="007DC3"/>
                </a:solidFill>
                <a:latin typeface="Arial Narrow"/>
                <a:cs typeface="Arial Narrow"/>
              </a:rPr>
              <a:t> </a:t>
            </a:r>
            <a:r>
              <a:rPr sz="1324" b="1" dirty="0">
                <a:solidFill>
                  <a:srgbClr val="007DC3"/>
                </a:solidFill>
                <a:latin typeface="Arial Narrow"/>
                <a:cs typeface="Arial Narrow"/>
              </a:rPr>
              <a:t>BENEFITS</a:t>
            </a:r>
            <a:endParaRPr sz="1324" dirty="0">
              <a:latin typeface="Arial Narrow"/>
              <a:cs typeface="Arial Narrow"/>
            </a:endParaRPr>
          </a:p>
        </p:txBody>
      </p:sp>
      <p:sp>
        <p:nvSpPr>
          <p:cNvPr id="36" name="object 36"/>
          <p:cNvSpPr/>
          <p:nvPr/>
        </p:nvSpPr>
        <p:spPr>
          <a:xfrm>
            <a:off x="7409649" y="1832733"/>
            <a:ext cx="289112" cy="304240"/>
          </a:xfrm>
          <a:custGeom>
            <a:avLst/>
            <a:gdLst/>
            <a:ahLst/>
            <a:cxnLst/>
            <a:rect l="l" t="t" r="r" b="b"/>
            <a:pathLst>
              <a:path w="327659" h="344805">
                <a:moveTo>
                  <a:pt x="90500" y="134226"/>
                </a:moveTo>
                <a:lnTo>
                  <a:pt x="0" y="172364"/>
                </a:lnTo>
                <a:lnTo>
                  <a:pt x="134569" y="344728"/>
                </a:lnTo>
                <a:lnTo>
                  <a:pt x="207195" y="253212"/>
                </a:lnTo>
                <a:lnTo>
                  <a:pt x="141351" y="253212"/>
                </a:lnTo>
                <a:lnTo>
                  <a:pt x="90500" y="134226"/>
                </a:lnTo>
                <a:close/>
              </a:path>
              <a:path w="327659" h="344805">
                <a:moveTo>
                  <a:pt x="291338" y="0"/>
                </a:moveTo>
                <a:lnTo>
                  <a:pt x="141351" y="253212"/>
                </a:lnTo>
                <a:lnTo>
                  <a:pt x="207195" y="253212"/>
                </a:lnTo>
                <a:lnTo>
                  <a:pt x="327444" y="101688"/>
                </a:lnTo>
                <a:lnTo>
                  <a:pt x="291338" y="0"/>
                </a:lnTo>
                <a:close/>
              </a:path>
            </a:pathLst>
          </a:custGeom>
          <a:solidFill>
            <a:srgbClr val="78A22E"/>
          </a:solidFill>
        </p:spPr>
        <p:txBody>
          <a:bodyPr wrap="square" lIns="0" tIns="0" rIns="0" bIns="0" rtlCol="0"/>
          <a:lstStyle/>
          <a:p>
            <a:endParaRPr sz="1588" dirty="0"/>
          </a:p>
        </p:txBody>
      </p:sp>
      <p:sp>
        <p:nvSpPr>
          <p:cNvPr id="37" name="object 37"/>
          <p:cNvSpPr/>
          <p:nvPr/>
        </p:nvSpPr>
        <p:spPr>
          <a:xfrm>
            <a:off x="2622177" y="4697506"/>
            <a:ext cx="2113429" cy="703729"/>
          </a:xfrm>
          <a:custGeom>
            <a:avLst/>
            <a:gdLst/>
            <a:ahLst/>
            <a:cxnLst/>
            <a:rect l="l" t="t" r="r" b="b"/>
            <a:pathLst>
              <a:path w="2395220" h="797560">
                <a:moveTo>
                  <a:pt x="0" y="797560"/>
                </a:moveTo>
                <a:lnTo>
                  <a:pt x="2394712" y="797560"/>
                </a:lnTo>
                <a:lnTo>
                  <a:pt x="2394712" y="0"/>
                </a:lnTo>
                <a:lnTo>
                  <a:pt x="0" y="0"/>
                </a:lnTo>
                <a:lnTo>
                  <a:pt x="0" y="797560"/>
                </a:lnTo>
                <a:close/>
              </a:path>
            </a:pathLst>
          </a:custGeom>
          <a:solidFill>
            <a:srgbClr val="7B2B83"/>
          </a:solidFill>
        </p:spPr>
        <p:txBody>
          <a:bodyPr wrap="square" lIns="0" tIns="0" rIns="0" bIns="0" rtlCol="0"/>
          <a:lstStyle/>
          <a:p>
            <a:endParaRPr sz="1588" dirty="0"/>
          </a:p>
        </p:txBody>
      </p:sp>
      <p:sp>
        <p:nvSpPr>
          <p:cNvPr id="38" name="object 38"/>
          <p:cNvSpPr/>
          <p:nvPr/>
        </p:nvSpPr>
        <p:spPr>
          <a:xfrm>
            <a:off x="672353" y="4697506"/>
            <a:ext cx="1949824" cy="703729"/>
          </a:xfrm>
          <a:custGeom>
            <a:avLst/>
            <a:gdLst/>
            <a:ahLst/>
            <a:cxnLst/>
            <a:rect l="l" t="t" r="r" b="b"/>
            <a:pathLst>
              <a:path w="2209800" h="797560">
                <a:moveTo>
                  <a:pt x="0" y="797560"/>
                </a:moveTo>
                <a:lnTo>
                  <a:pt x="2209800" y="797560"/>
                </a:lnTo>
                <a:lnTo>
                  <a:pt x="2209800" y="0"/>
                </a:lnTo>
                <a:lnTo>
                  <a:pt x="0" y="0"/>
                </a:lnTo>
                <a:lnTo>
                  <a:pt x="0" y="797560"/>
                </a:lnTo>
                <a:close/>
              </a:path>
            </a:pathLst>
          </a:custGeom>
          <a:solidFill>
            <a:srgbClr val="007DC3"/>
          </a:solidFill>
        </p:spPr>
        <p:txBody>
          <a:bodyPr wrap="square" lIns="0" tIns="0" rIns="0" bIns="0" rtlCol="0"/>
          <a:lstStyle/>
          <a:p>
            <a:endParaRPr sz="1588" dirty="0"/>
          </a:p>
        </p:txBody>
      </p:sp>
      <p:sp>
        <p:nvSpPr>
          <p:cNvPr id="39" name="object 39"/>
          <p:cNvSpPr txBox="1"/>
          <p:nvPr/>
        </p:nvSpPr>
        <p:spPr>
          <a:xfrm>
            <a:off x="767603" y="2304877"/>
            <a:ext cx="1749238" cy="2230324"/>
          </a:xfrm>
          <a:prstGeom prst="rect">
            <a:avLst/>
          </a:prstGeom>
        </p:spPr>
        <p:txBody>
          <a:bodyPr vert="horz" wrap="square" lIns="0" tIns="7844" rIns="0" bIns="0" rtlCol="0">
            <a:spAutoFit/>
          </a:bodyPr>
          <a:lstStyle/>
          <a:p>
            <a:pPr marL="105900" marR="103099" indent="-94694">
              <a:lnSpc>
                <a:spcPct val="102899"/>
              </a:lnSpc>
              <a:spcBef>
                <a:spcPts val="62"/>
              </a:spcBef>
              <a:buClr>
                <a:srgbClr val="007DC3"/>
              </a:buClr>
              <a:buSzPct val="112500"/>
              <a:buFont typeface="Calibri"/>
              <a:buChar char="•"/>
              <a:tabLst>
                <a:tab pos="105900" algn="l"/>
              </a:tabLst>
            </a:pPr>
            <a:r>
              <a:rPr sz="706" spc="-66" dirty="0">
                <a:solidFill>
                  <a:srgbClr val="6D6E71"/>
                </a:solidFill>
                <a:latin typeface="Arial Black"/>
                <a:cs typeface="Arial Black"/>
              </a:rPr>
              <a:t>Provides </a:t>
            </a:r>
            <a:r>
              <a:rPr sz="706" spc="-84" dirty="0">
                <a:solidFill>
                  <a:srgbClr val="6D6E71"/>
                </a:solidFill>
                <a:latin typeface="Arial Black"/>
                <a:cs typeface="Arial Black"/>
              </a:rPr>
              <a:t>State </a:t>
            </a:r>
            <a:r>
              <a:rPr sz="706" spc="-44" dirty="0">
                <a:solidFill>
                  <a:srgbClr val="6D6E71"/>
                </a:solidFill>
                <a:latin typeface="Arial Black"/>
                <a:cs typeface="Arial Black"/>
              </a:rPr>
              <a:t>of </a:t>
            </a:r>
            <a:r>
              <a:rPr sz="706" spc="-66" dirty="0">
                <a:solidFill>
                  <a:srgbClr val="6D6E71"/>
                </a:solidFill>
                <a:latin typeface="Arial Black"/>
                <a:cs typeface="Arial Black"/>
              </a:rPr>
              <a:t>Georgia </a:t>
            </a:r>
            <a:r>
              <a:rPr sz="706" spc="-71" dirty="0">
                <a:solidFill>
                  <a:srgbClr val="6D6E71"/>
                </a:solidFill>
                <a:latin typeface="Arial Black"/>
                <a:cs typeface="Arial Black"/>
              </a:rPr>
              <a:t>employees  with </a:t>
            </a:r>
            <a:r>
              <a:rPr sz="706" spc="-53" dirty="0">
                <a:solidFill>
                  <a:srgbClr val="6D6E71"/>
                </a:solidFill>
                <a:latin typeface="Arial Black"/>
                <a:cs typeface="Arial Black"/>
              </a:rPr>
              <a:t>optional</a:t>
            </a:r>
            <a:r>
              <a:rPr sz="706" spc="-40" dirty="0">
                <a:solidFill>
                  <a:srgbClr val="6D6E71"/>
                </a:solidFill>
                <a:latin typeface="Arial Black"/>
                <a:cs typeface="Arial Black"/>
              </a:rPr>
              <a:t> </a:t>
            </a:r>
            <a:r>
              <a:rPr sz="706" spc="-66" dirty="0">
                <a:solidFill>
                  <a:srgbClr val="6D6E71"/>
                </a:solidFill>
                <a:latin typeface="Arial Black"/>
                <a:cs typeface="Arial Black"/>
              </a:rPr>
              <a:t>insurance:</a:t>
            </a:r>
            <a:endParaRPr sz="706" dirty="0">
              <a:latin typeface="Arial Black"/>
              <a:cs typeface="Arial Black"/>
            </a:endParaRPr>
          </a:p>
          <a:p>
            <a:pPr marL="218526" lvl="1" indent="-112625">
              <a:spcBef>
                <a:spcPts val="212"/>
              </a:spcBef>
              <a:buClr>
                <a:srgbClr val="007DC3"/>
              </a:buClr>
              <a:buChar char="—"/>
              <a:tabLst>
                <a:tab pos="219087" algn="l"/>
              </a:tabLst>
            </a:pPr>
            <a:r>
              <a:rPr sz="706" spc="-71" dirty="0">
                <a:solidFill>
                  <a:srgbClr val="6D6E71"/>
                </a:solidFill>
                <a:latin typeface="Arial Black"/>
                <a:cs typeface="Arial Black"/>
              </a:rPr>
              <a:t>Life</a:t>
            </a:r>
            <a:endParaRPr sz="706" dirty="0">
              <a:latin typeface="Arial Black"/>
              <a:cs typeface="Arial Black"/>
            </a:endParaRPr>
          </a:p>
          <a:p>
            <a:pPr marL="218526" lvl="1" indent="-112625">
              <a:spcBef>
                <a:spcPts val="212"/>
              </a:spcBef>
              <a:buClr>
                <a:srgbClr val="007DC3"/>
              </a:buClr>
              <a:buChar char="—"/>
              <a:tabLst>
                <a:tab pos="219087" algn="l"/>
              </a:tabLst>
            </a:pPr>
            <a:r>
              <a:rPr sz="706" spc="-53" dirty="0">
                <a:solidFill>
                  <a:srgbClr val="6D6E71"/>
                </a:solidFill>
                <a:latin typeface="Arial Black"/>
                <a:cs typeface="Arial Black"/>
              </a:rPr>
              <a:t>Dependent </a:t>
            </a:r>
            <a:r>
              <a:rPr sz="706" spc="-75" dirty="0">
                <a:solidFill>
                  <a:srgbClr val="6D6E71"/>
                </a:solidFill>
                <a:latin typeface="Arial Black"/>
                <a:cs typeface="Arial Black"/>
              </a:rPr>
              <a:t>Life</a:t>
            </a:r>
            <a:r>
              <a:rPr sz="706" spc="-62" dirty="0">
                <a:solidFill>
                  <a:srgbClr val="6D6E71"/>
                </a:solidFill>
                <a:latin typeface="Arial Black"/>
                <a:cs typeface="Arial Black"/>
              </a:rPr>
              <a:t> </a:t>
            </a:r>
            <a:r>
              <a:rPr sz="706" spc="-57" dirty="0">
                <a:solidFill>
                  <a:srgbClr val="6D6E71"/>
                </a:solidFill>
                <a:latin typeface="Arial Black"/>
                <a:cs typeface="Arial Black"/>
              </a:rPr>
              <a:t>(spouse/child)</a:t>
            </a:r>
            <a:endParaRPr sz="706" dirty="0">
              <a:latin typeface="Arial Black"/>
              <a:cs typeface="Arial Black"/>
            </a:endParaRPr>
          </a:p>
          <a:p>
            <a:pPr marL="218526" lvl="1" indent="-112625">
              <a:spcBef>
                <a:spcPts val="212"/>
              </a:spcBef>
              <a:buClr>
                <a:srgbClr val="007DC3"/>
              </a:buClr>
              <a:buChar char="—"/>
              <a:tabLst>
                <a:tab pos="219087" algn="l"/>
              </a:tabLst>
            </a:pPr>
            <a:r>
              <a:rPr sz="706" spc="-88" dirty="0">
                <a:solidFill>
                  <a:srgbClr val="6D6E71"/>
                </a:solidFill>
                <a:latin typeface="Arial Black"/>
                <a:cs typeface="Arial Black"/>
              </a:rPr>
              <a:t>Accidental </a:t>
            </a:r>
            <a:r>
              <a:rPr sz="706" spc="-66" dirty="0">
                <a:solidFill>
                  <a:srgbClr val="6D6E71"/>
                </a:solidFill>
                <a:latin typeface="Arial Black"/>
                <a:cs typeface="Arial Black"/>
              </a:rPr>
              <a:t>Death </a:t>
            </a:r>
            <a:r>
              <a:rPr sz="706" spc="-115" dirty="0">
                <a:solidFill>
                  <a:srgbClr val="6D6E71"/>
                </a:solidFill>
                <a:latin typeface="Arial Black"/>
                <a:cs typeface="Arial Black"/>
              </a:rPr>
              <a:t>&amp;</a:t>
            </a:r>
            <a:r>
              <a:rPr sz="706" spc="-66" dirty="0">
                <a:solidFill>
                  <a:srgbClr val="6D6E71"/>
                </a:solidFill>
                <a:latin typeface="Arial Black"/>
                <a:cs typeface="Arial Black"/>
              </a:rPr>
              <a:t> Dismemberment</a:t>
            </a:r>
            <a:endParaRPr sz="706" dirty="0">
              <a:latin typeface="Arial Black"/>
              <a:cs typeface="Arial Black"/>
            </a:endParaRPr>
          </a:p>
          <a:p>
            <a:pPr lvl="1">
              <a:spcBef>
                <a:spcPts val="18"/>
              </a:spcBef>
              <a:buClr>
                <a:srgbClr val="007DC3"/>
              </a:buClr>
              <a:buFont typeface="Arial Black"/>
              <a:buChar char="—"/>
            </a:pPr>
            <a:endParaRPr sz="750" dirty="0">
              <a:latin typeface="Times New Roman"/>
              <a:cs typeface="Times New Roman"/>
            </a:endParaRPr>
          </a:p>
          <a:p>
            <a:pPr marL="105900" marR="4483" indent="-94694">
              <a:lnSpc>
                <a:spcPts val="882"/>
              </a:lnSpc>
              <a:spcBef>
                <a:spcPts val="4"/>
              </a:spcBef>
              <a:buClr>
                <a:srgbClr val="007DC3"/>
              </a:buClr>
              <a:buSzPct val="112500"/>
              <a:buFont typeface="Calibri"/>
              <a:buChar char="•"/>
              <a:tabLst>
                <a:tab pos="105900" algn="l"/>
              </a:tabLst>
            </a:pPr>
            <a:r>
              <a:rPr sz="706" spc="-75" dirty="0">
                <a:solidFill>
                  <a:srgbClr val="6D6E71"/>
                </a:solidFill>
                <a:latin typeface="Arial Black"/>
                <a:cs typeface="Arial Black"/>
              </a:rPr>
              <a:t>Employees </a:t>
            </a:r>
            <a:r>
              <a:rPr sz="706" spc="-88" dirty="0">
                <a:solidFill>
                  <a:srgbClr val="6D6E71"/>
                </a:solidFill>
                <a:latin typeface="Arial Black"/>
                <a:cs typeface="Arial Black"/>
              </a:rPr>
              <a:t>can </a:t>
            </a:r>
            <a:r>
              <a:rPr sz="706" spc="-79" dirty="0">
                <a:solidFill>
                  <a:srgbClr val="6D6E71"/>
                </a:solidFill>
                <a:latin typeface="Arial Black"/>
                <a:cs typeface="Arial Black"/>
              </a:rPr>
              <a:t>choose </a:t>
            </a:r>
            <a:r>
              <a:rPr sz="706" spc="-71" dirty="0">
                <a:solidFill>
                  <a:srgbClr val="6D6E71"/>
                </a:solidFill>
                <a:latin typeface="Arial Black"/>
                <a:cs typeface="Arial Black"/>
              </a:rPr>
              <a:t>some level </a:t>
            </a:r>
            <a:r>
              <a:rPr sz="706" spc="-44" dirty="0">
                <a:solidFill>
                  <a:srgbClr val="6D6E71"/>
                </a:solidFill>
                <a:latin typeface="Arial Black"/>
                <a:cs typeface="Arial Black"/>
              </a:rPr>
              <a:t>of  </a:t>
            </a:r>
            <a:r>
              <a:rPr sz="706" spc="-66" dirty="0">
                <a:solidFill>
                  <a:srgbClr val="6D6E71"/>
                </a:solidFill>
                <a:latin typeface="Arial Black"/>
                <a:cs typeface="Arial Black"/>
              </a:rPr>
              <a:t>insurance </a:t>
            </a:r>
            <a:r>
              <a:rPr sz="706" spc="-79" dirty="0">
                <a:solidFill>
                  <a:srgbClr val="6D6E71"/>
                </a:solidFill>
                <a:latin typeface="Arial Black"/>
                <a:cs typeface="Arial Black"/>
              </a:rPr>
              <a:t>coverage </a:t>
            </a:r>
            <a:r>
              <a:rPr sz="706" spc="-62" dirty="0">
                <a:solidFill>
                  <a:srgbClr val="6D6E71"/>
                </a:solidFill>
                <a:latin typeface="Arial Black"/>
                <a:cs typeface="Arial Black"/>
              </a:rPr>
              <a:t>without </a:t>
            </a:r>
            <a:r>
              <a:rPr sz="706" spc="-53" dirty="0">
                <a:solidFill>
                  <a:srgbClr val="6D6E71"/>
                </a:solidFill>
                <a:latin typeface="Arial Black"/>
                <a:cs typeface="Arial Black"/>
              </a:rPr>
              <a:t>providing  </a:t>
            </a:r>
            <a:r>
              <a:rPr sz="706" spc="-75" dirty="0">
                <a:solidFill>
                  <a:srgbClr val="6D6E71"/>
                </a:solidFill>
                <a:latin typeface="Arial Black"/>
                <a:cs typeface="Arial Black"/>
              </a:rPr>
              <a:t>medical </a:t>
            </a:r>
            <a:r>
              <a:rPr sz="706" spc="-66" dirty="0">
                <a:solidFill>
                  <a:srgbClr val="6D6E71"/>
                </a:solidFill>
                <a:latin typeface="Arial Black"/>
                <a:cs typeface="Arial Black"/>
              </a:rPr>
              <a:t>underwriting </a:t>
            </a:r>
            <a:r>
              <a:rPr sz="618" spc="-35" dirty="0">
                <a:solidFill>
                  <a:srgbClr val="6D6E71"/>
                </a:solidFill>
                <a:latin typeface="Lucida Sans Unicode"/>
                <a:cs typeface="Lucida Sans Unicode"/>
              </a:rPr>
              <a:t>(Statement </a:t>
            </a:r>
            <a:r>
              <a:rPr sz="618" spc="-40" dirty="0">
                <a:solidFill>
                  <a:srgbClr val="6D6E71"/>
                </a:solidFill>
                <a:latin typeface="Lucida Sans Unicode"/>
                <a:cs typeface="Lucida Sans Unicode"/>
              </a:rPr>
              <a:t>of</a:t>
            </a:r>
            <a:r>
              <a:rPr sz="618" spc="-84" dirty="0">
                <a:solidFill>
                  <a:srgbClr val="6D6E71"/>
                </a:solidFill>
                <a:latin typeface="Lucida Sans Unicode"/>
                <a:cs typeface="Lucida Sans Unicode"/>
              </a:rPr>
              <a:t> </a:t>
            </a:r>
            <a:r>
              <a:rPr sz="618" spc="-44" dirty="0">
                <a:solidFill>
                  <a:srgbClr val="6D6E71"/>
                </a:solidFill>
                <a:latin typeface="Lucida Sans Unicode"/>
                <a:cs typeface="Lucida Sans Unicode"/>
              </a:rPr>
              <a:t>Health)</a:t>
            </a:r>
            <a:r>
              <a:rPr sz="794" spc="-44" dirty="0">
                <a:solidFill>
                  <a:srgbClr val="6D6E71"/>
                </a:solidFill>
                <a:latin typeface="Lucida Sans Unicode"/>
                <a:cs typeface="Lucida Sans Unicode"/>
              </a:rPr>
              <a:t>.</a:t>
            </a:r>
            <a:endParaRPr sz="794" dirty="0">
              <a:latin typeface="Lucida Sans Unicode"/>
              <a:cs typeface="Lucida Sans Unicode"/>
            </a:endParaRPr>
          </a:p>
          <a:p>
            <a:pPr marL="105900" marR="40904" indent="-94694">
              <a:lnSpc>
                <a:spcPct val="104200"/>
              </a:lnSpc>
              <a:spcBef>
                <a:spcPts val="847"/>
              </a:spcBef>
              <a:buClr>
                <a:srgbClr val="007DC3"/>
              </a:buClr>
              <a:buSzPct val="112500"/>
              <a:buFont typeface="Calibri"/>
              <a:buChar char="•"/>
              <a:tabLst>
                <a:tab pos="105900" algn="l"/>
              </a:tabLst>
            </a:pPr>
            <a:r>
              <a:rPr sz="706" spc="-75" dirty="0">
                <a:solidFill>
                  <a:srgbClr val="6D6E71"/>
                </a:solidFill>
                <a:latin typeface="Arial Black"/>
                <a:cs typeface="Arial Black"/>
              </a:rPr>
              <a:t>Employees </a:t>
            </a:r>
            <a:r>
              <a:rPr sz="706" spc="-71" dirty="0">
                <a:solidFill>
                  <a:srgbClr val="6D6E71"/>
                </a:solidFill>
                <a:latin typeface="Arial Black"/>
                <a:cs typeface="Arial Black"/>
              </a:rPr>
              <a:t>have </a:t>
            </a:r>
            <a:r>
              <a:rPr sz="706" spc="-57" dirty="0">
                <a:solidFill>
                  <a:srgbClr val="6D6E71"/>
                </a:solidFill>
                <a:latin typeface="Arial Black"/>
                <a:cs typeface="Arial Black"/>
              </a:rPr>
              <a:t>added </a:t>
            </a:r>
            <a:r>
              <a:rPr sz="706" spc="-66" dirty="0">
                <a:solidFill>
                  <a:srgbClr val="6D6E71"/>
                </a:solidFill>
                <a:latin typeface="Arial Black"/>
                <a:cs typeface="Arial Black"/>
              </a:rPr>
              <a:t>beneﬁts </a:t>
            </a:r>
            <a:r>
              <a:rPr sz="706" spc="-79" dirty="0">
                <a:solidFill>
                  <a:srgbClr val="6D6E71"/>
                </a:solidFill>
                <a:latin typeface="Arial Black"/>
                <a:cs typeface="Arial Black"/>
              </a:rPr>
              <a:t>which  </a:t>
            </a:r>
            <a:r>
              <a:rPr sz="706" spc="-62" dirty="0">
                <a:solidFill>
                  <a:srgbClr val="6D6E71"/>
                </a:solidFill>
                <a:latin typeface="Arial Black"/>
                <a:cs typeface="Arial Black"/>
              </a:rPr>
              <a:t>include:</a:t>
            </a:r>
            <a:endParaRPr sz="706" dirty="0">
              <a:latin typeface="Arial Black"/>
              <a:cs typeface="Arial Black"/>
            </a:endParaRPr>
          </a:p>
          <a:p>
            <a:pPr marL="218526" lvl="1" indent="-112625">
              <a:spcBef>
                <a:spcPts val="212"/>
              </a:spcBef>
              <a:buClr>
                <a:srgbClr val="007DC3"/>
              </a:buClr>
              <a:buChar char="—"/>
              <a:tabLst>
                <a:tab pos="219087" algn="l"/>
              </a:tabLst>
            </a:pPr>
            <a:r>
              <a:rPr sz="706" spc="-62" dirty="0">
                <a:solidFill>
                  <a:srgbClr val="6D6E71"/>
                </a:solidFill>
                <a:latin typeface="Arial Black"/>
                <a:cs typeface="Arial Black"/>
              </a:rPr>
              <a:t>Premium</a:t>
            </a:r>
            <a:r>
              <a:rPr sz="706" spc="-57" dirty="0">
                <a:solidFill>
                  <a:srgbClr val="6D6E71"/>
                </a:solidFill>
                <a:latin typeface="Arial Black"/>
                <a:cs typeface="Arial Black"/>
              </a:rPr>
              <a:t> </a:t>
            </a:r>
            <a:r>
              <a:rPr sz="706" spc="-62" dirty="0">
                <a:solidFill>
                  <a:srgbClr val="6D6E71"/>
                </a:solidFill>
                <a:latin typeface="Arial Black"/>
                <a:cs typeface="Arial Black"/>
              </a:rPr>
              <a:t>Waiver</a:t>
            </a:r>
            <a:endParaRPr sz="706" dirty="0">
              <a:latin typeface="Arial Black"/>
              <a:cs typeface="Arial Black"/>
            </a:endParaRPr>
          </a:p>
          <a:p>
            <a:pPr marL="218526" lvl="1" indent="-112625">
              <a:spcBef>
                <a:spcPts val="212"/>
              </a:spcBef>
              <a:buClr>
                <a:srgbClr val="007DC3"/>
              </a:buClr>
              <a:buChar char="—"/>
              <a:tabLst>
                <a:tab pos="219087" algn="l"/>
              </a:tabLst>
            </a:pPr>
            <a:r>
              <a:rPr sz="706" spc="-79" dirty="0">
                <a:solidFill>
                  <a:srgbClr val="6D6E71"/>
                </a:solidFill>
                <a:latin typeface="Arial Black"/>
                <a:cs typeface="Arial Black"/>
              </a:rPr>
              <a:t>Accelerated </a:t>
            </a:r>
            <a:r>
              <a:rPr sz="706" spc="-71" dirty="0">
                <a:solidFill>
                  <a:srgbClr val="6D6E71"/>
                </a:solidFill>
                <a:latin typeface="Arial Black"/>
                <a:cs typeface="Arial Black"/>
              </a:rPr>
              <a:t>Beneﬁts</a:t>
            </a:r>
            <a:r>
              <a:rPr sz="706" spc="-35" dirty="0">
                <a:solidFill>
                  <a:srgbClr val="6D6E71"/>
                </a:solidFill>
                <a:latin typeface="Arial Black"/>
                <a:cs typeface="Arial Black"/>
              </a:rPr>
              <a:t> </a:t>
            </a:r>
            <a:r>
              <a:rPr sz="706" spc="-49" dirty="0">
                <a:solidFill>
                  <a:srgbClr val="6D6E71"/>
                </a:solidFill>
                <a:latin typeface="Arial Black"/>
                <a:cs typeface="Arial Black"/>
              </a:rPr>
              <a:t>Option</a:t>
            </a:r>
            <a:endParaRPr sz="706" dirty="0">
              <a:latin typeface="Arial Black"/>
              <a:cs typeface="Arial Black"/>
            </a:endParaRPr>
          </a:p>
          <a:p>
            <a:pPr marL="218526" lvl="1" indent="-112625">
              <a:spcBef>
                <a:spcPts val="212"/>
              </a:spcBef>
              <a:buClr>
                <a:srgbClr val="007DC3"/>
              </a:buClr>
              <a:buChar char="—"/>
              <a:tabLst>
                <a:tab pos="219087" algn="l"/>
              </a:tabLst>
            </a:pPr>
            <a:r>
              <a:rPr sz="706" spc="-62" dirty="0">
                <a:solidFill>
                  <a:srgbClr val="6D6E71"/>
                </a:solidFill>
                <a:latin typeface="Arial Black"/>
                <a:cs typeface="Arial Black"/>
              </a:rPr>
              <a:t>Portability/Conversion</a:t>
            </a:r>
            <a:r>
              <a:rPr sz="706" spc="-53" dirty="0">
                <a:solidFill>
                  <a:srgbClr val="6D6E71"/>
                </a:solidFill>
                <a:latin typeface="Arial Black"/>
                <a:cs typeface="Arial Black"/>
              </a:rPr>
              <a:t> </a:t>
            </a:r>
            <a:r>
              <a:rPr sz="706" spc="-57" dirty="0">
                <a:solidFill>
                  <a:srgbClr val="6D6E71"/>
                </a:solidFill>
                <a:latin typeface="Arial Black"/>
                <a:cs typeface="Arial Black"/>
              </a:rPr>
              <a:t>options</a:t>
            </a:r>
            <a:endParaRPr sz="706" dirty="0">
              <a:latin typeface="Arial Black"/>
              <a:cs typeface="Arial Black"/>
            </a:endParaRPr>
          </a:p>
          <a:p>
            <a:pPr marL="218526" lvl="1" indent="-112625">
              <a:spcBef>
                <a:spcPts val="212"/>
              </a:spcBef>
              <a:buClr>
                <a:srgbClr val="007DC3"/>
              </a:buClr>
              <a:buChar char="—"/>
              <a:tabLst>
                <a:tab pos="219087" algn="l"/>
              </a:tabLst>
            </a:pPr>
            <a:r>
              <a:rPr sz="706" spc="-57" dirty="0">
                <a:solidFill>
                  <a:srgbClr val="6D6E71"/>
                </a:solidFill>
                <a:latin typeface="Arial Black"/>
                <a:cs typeface="Arial Black"/>
              </a:rPr>
              <a:t>Will </a:t>
            </a:r>
            <a:r>
              <a:rPr sz="706" spc="-53" dirty="0">
                <a:solidFill>
                  <a:srgbClr val="6D6E71"/>
                </a:solidFill>
                <a:latin typeface="Arial Black"/>
                <a:cs typeface="Arial Black"/>
              </a:rPr>
              <a:t>preparation</a:t>
            </a:r>
            <a:r>
              <a:rPr sz="706" spc="-57" dirty="0">
                <a:solidFill>
                  <a:srgbClr val="6D6E71"/>
                </a:solidFill>
                <a:latin typeface="Arial Black"/>
                <a:cs typeface="Arial Black"/>
              </a:rPr>
              <a:t> </a:t>
            </a:r>
            <a:r>
              <a:rPr sz="706" spc="-79" dirty="0">
                <a:solidFill>
                  <a:srgbClr val="6D6E71"/>
                </a:solidFill>
                <a:latin typeface="Arial Black"/>
                <a:cs typeface="Arial Black"/>
              </a:rPr>
              <a:t>services</a:t>
            </a:r>
            <a:endParaRPr sz="706" dirty="0">
              <a:latin typeface="Arial Black"/>
              <a:cs typeface="Arial Black"/>
            </a:endParaRPr>
          </a:p>
          <a:p>
            <a:pPr marL="218526" lvl="1" indent="-112625">
              <a:spcBef>
                <a:spcPts val="212"/>
              </a:spcBef>
              <a:buClr>
                <a:srgbClr val="007DC3"/>
              </a:buClr>
              <a:buChar char="—"/>
              <a:tabLst>
                <a:tab pos="219087" algn="l"/>
              </a:tabLst>
            </a:pPr>
            <a:r>
              <a:rPr sz="706" spc="-88" dirty="0">
                <a:solidFill>
                  <a:srgbClr val="6D6E71"/>
                </a:solidFill>
                <a:latin typeface="Arial Black"/>
                <a:cs typeface="Arial Black"/>
              </a:rPr>
              <a:t>Estate </a:t>
            </a:r>
            <a:r>
              <a:rPr sz="706" spc="-62" dirty="0">
                <a:solidFill>
                  <a:srgbClr val="6D6E71"/>
                </a:solidFill>
                <a:latin typeface="Arial Black"/>
                <a:cs typeface="Arial Black"/>
              </a:rPr>
              <a:t>resolution</a:t>
            </a:r>
            <a:r>
              <a:rPr sz="706" spc="-22" dirty="0">
                <a:solidFill>
                  <a:srgbClr val="6D6E71"/>
                </a:solidFill>
                <a:latin typeface="Arial Black"/>
                <a:cs typeface="Arial Black"/>
              </a:rPr>
              <a:t> </a:t>
            </a:r>
            <a:r>
              <a:rPr sz="706" spc="-79" dirty="0">
                <a:solidFill>
                  <a:srgbClr val="6D6E71"/>
                </a:solidFill>
                <a:latin typeface="Arial Black"/>
                <a:cs typeface="Arial Black"/>
              </a:rPr>
              <a:t>services</a:t>
            </a:r>
            <a:endParaRPr sz="706" dirty="0">
              <a:latin typeface="Arial Black"/>
              <a:cs typeface="Arial Black"/>
            </a:endParaRPr>
          </a:p>
          <a:p>
            <a:pPr marL="218526" lvl="1" indent="-112625">
              <a:spcBef>
                <a:spcPts val="212"/>
              </a:spcBef>
              <a:buClr>
                <a:srgbClr val="007DC3"/>
              </a:buClr>
              <a:buChar char="—"/>
              <a:tabLst>
                <a:tab pos="219087" algn="l"/>
              </a:tabLst>
            </a:pPr>
            <a:r>
              <a:rPr sz="706" spc="-66" dirty="0">
                <a:solidFill>
                  <a:srgbClr val="6D6E71"/>
                </a:solidFill>
                <a:latin typeface="Arial Black"/>
                <a:cs typeface="Arial Black"/>
              </a:rPr>
              <a:t>Funeral</a:t>
            </a:r>
            <a:r>
              <a:rPr sz="706" spc="-57" dirty="0">
                <a:solidFill>
                  <a:srgbClr val="6D6E71"/>
                </a:solidFill>
                <a:latin typeface="Arial Black"/>
                <a:cs typeface="Arial Black"/>
              </a:rPr>
              <a:t> </a:t>
            </a:r>
            <a:r>
              <a:rPr sz="706" spc="-71" dirty="0">
                <a:solidFill>
                  <a:srgbClr val="6D6E71"/>
                </a:solidFill>
                <a:latin typeface="Arial Black"/>
                <a:cs typeface="Arial Black"/>
              </a:rPr>
              <a:t>Discounts</a:t>
            </a:r>
            <a:endParaRPr sz="706" dirty="0">
              <a:latin typeface="Arial Black"/>
              <a:cs typeface="Arial Black"/>
            </a:endParaRPr>
          </a:p>
        </p:txBody>
      </p:sp>
      <p:sp>
        <p:nvSpPr>
          <p:cNvPr id="40" name="object 40"/>
          <p:cNvSpPr txBox="1"/>
          <p:nvPr/>
        </p:nvSpPr>
        <p:spPr>
          <a:xfrm>
            <a:off x="2789503" y="2304878"/>
            <a:ext cx="1848409" cy="1927957"/>
          </a:xfrm>
          <a:prstGeom prst="rect">
            <a:avLst/>
          </a:prstGeom>
        </p:spPr>
        <p:txBody>
          <a:bodyPr vert="horz" wrap="square" lIns="0" tIns="6724" rIns="0" bIns="0" rtlCol="0">
            <a:spAutoFit/>
          </a:bodyPr>
          <a:lstStyle/>
          <a:p>
            <a:pPr marL="131116" marR="48747" indent="-119909">
              <a:lnSpc>
                <a:spcPct val="104000"/>
              </a:lnSpc>
              <a:spcBef>
                <a:spcPts val="53"/>
              </a:spcBef>
              <a:buClr>
                <a:srgbClr val="7B2B83"/>
              </a:buClr>
              <a:buSzPct val="112500"/>
              <a:buFont typeface="Calibri"/>
              <a:buChar char="•"/>
              <a:tabLst>
                <a:tab pos="131676" algn="l"/>
              </a:tabLst>
            </a:pPr>
            <a:r>
              <a:rPr sz="706" spc="-75" dirty="0">
                <a:solidFill>
                  <a:srgbClr val="6D6E71"/>
                </a:solidFill>
                <a:latin typeface="Arial Black"/>
                <a:cs typeface="Arial Black"/>
              </a:rPr>
              <a:t>Eligible </a:t>
            </a:r>
            <a:r>
              <a:rPr sz="706" spc="-71" dirty="0">
                <a:solidFill>
                  <a:srgbClr val="6D6E71"/>
                </a:solidFill>
                <a:latin typeface="Arial Black"/>
                <a:cs typeface="Arial Black"/>
              </a:rPr>
              <a:t>employees may </a:t>
            </a:r>
            <a:r>
              <a:rPr sz="706" spc="-88" dirty="0">
                <a:solidFill>
                  <a:srgbClr val="6D6E71"/>
                </a:solidFill>
                <a:latin typeface="Arial Black"/>
                <a:cs typeface="Arial Black"/>
              </a:rPr>
              <a:t>elect </a:t>
            </a:r>
            <a:r>
              <a:rPr sz="706" spc="-40" dirty="0">
                <a:solidFill>
                  <a:srgbClr val="6D6E71"/>
                </a:solidFill>
                <a:latin typeface="Arial Black"/>
                <a:cs typeface="Arial Black"/>
              </a:rPr>
              <a:t>up </a:t>
            </a:r>
            <a:r>
              <a:rPr sz="706" spc="-57" dirty="0">
                <a:solidFill>
                  <a:srgbClr val="6D6E71"/>
                </a:solidFill>
                <a:latin typeface="Arial Black"/>
                <a:cs typeface="Arial Black"/>
              </a:rPr>
              <a:t>to </a:t>
            </a:r>
            <a:r>
              <a:rPr sz="706" spc="-79" dirty="0">
                <a:solidFill>
                  <a:srgbClr val="6D6E71"/>
                </a:solidFill>
                <a:latin typeface="Arial Black"/>
                <a:cs typeface="Arial Black"/>
              </a:rPr>
              <a:t>a  </a:t>
            </a:r>
            <a:r>
              <a:rPr sz="706" spc="-66" dirty="0">
                <a:solidFill>
                  <a:srgbClr val="6D6E71"/>
                </a:solidFill>
                <a:latin typeface="Arial Black"/>
                <a:cs typeface="Arial Black"/>
              </a:rPr>
              <a:t>maximum </a:t>
            </a:r>
            <a:r>
              <a:rPr sz="706" spc="-57" dirty="0">
                <a:solidFill>
                  <a:srgbClr val="6D6E71"/>
                </a:solidFill>
                <a:latin typeface="Arial Black"/>
                <a:cs typeface="Arial Black"/>
              </a:rPr>
              <a:t>beneﬁt </a:t>
            </a:r>
            <a:r>
              <a:rPr sz="706" spc="-44" dirty="0">
                <a:solidFill>
                  <a:srgbClr val="6D6E71"/>
                </a:solidFill>
                <a:latin typeface="Arial Black"/>
                <a:cs typeface="Arial Black"/>
              </a:rPr>
              <a:t>of </a:t>
            </a:r>
            <a:r>
              <a:rPr sz="706" spc="-66" dirty="0">
                <a:solidFill>
                  <a:srgbClr val="6D6E71"/>
                </a:solidFill>
                <a:latin typeface="Arial Black"/>
                <a:cs typeface="Arial Black"/>
              </a:rPr>
              <a:t>$2,000,000 </a:t>
            </a:r>
            <a:r>
              <a:rPr sz="706" spc="-35" dirty="0">
                <a:solidFill>
                  <a:srgbClr val="6D6E71"/>
                </a:solidFill>
                <a:latin typeface="Arial Black"/>
                <a:cs typeface="Arial Black"/>
              </a:rPr>
              <a:t>for </a:t>
            </a:r>
            <a:r>
              <a:rPr sz="706" spc="-75" dirty="0">
                <a:solidFill>
                  <a:srgbClr val="6D6E71"/>
                </a:solidFill>
                <a:latin typeface="Arial Black"/>
                <a:cs typeface="Arial Black"/>
              </a:rPr>
              <a:t>Life  </a:t>
            </a:r>
            <a:r>
              <a:rPr sz="706" spc="-66" dirty="0">
                <a:solidFill>
                  <a:srgbClr val="6D6E71"/>
                </a:solidFill>
                <a:latin typeface="Arial Black"/>
                <a:cs typeface="Arial Black"/>
              </a:rPr>
              <a:t>insurance </a:t>
            </a:r>
            <a:r>
              <a:rPr sz="706" spc="-57" dirty="0">
                <a:solidFill>
                  <a:srgbClr val="6D6E71"/>
                </a:solidFill>
                <a:latin typeface="Arial Black"/>
                <a:cs typeface="Arial Black"/>
              </a:rPr>
              <a:t>and </a:t>
            </a:r>
            <a:r>
              <a:rPr sz="706" spc="-40" dirty="0">
                <a:solidFill>
                  <a:srgbClr val="6D6E71"/>
                </a:solidFill>
                <a:latin typeface="Arial Black"/>
                <a:cs typeface="Arial Black"/>
              </a:rPr>
              <a:t>up </a:t>
            </a:r>
            <a:r>
              <a:rPr sz="706" spc="-57" dirty="0">
                <a:solidFill>
                  <a:srgbClr val="6D6E71"/>
                </a:solidFill>
                <a:latin typeface="Arial Black"/>
                <a:cs typeface="Arial Black"/>
              </a:rPr>
              <a:t>to </a:t>
            </a:r>
            <a:r>
              <a:rPr sz="706" spc="-79" dirty="0">
                <a:solidFill>
                  <a:srgbClr val="6D6E71"/>
                </a:solidFill>
                <a:latin typeface="Arial Black"/>
                <a:cs typeface="Arial Black"/>
              </a:rPr>
              <a:t>10x </a:t>
            </a:r>
            <a:r>
              <a:rPr sz="706" spc="-62" dirty="0">
                <a:solidFill>
                  <a:srgbClr val="6D6E71"/>
                </a:solidFill>
                <a:latin typeface="Arial Black"/>
                <a:cs typeface="Arial Black"/>
              </a:rPr>
              <a:t>the </a:t>
            </a:r>
            <a:r>
              <a:rPr sz="706" spc="-71" dirty="0">
                <a:solidFill>
                  <a:srgbClr val="6D6E71"/>
                </a:solidFill>
                <a:latin typeface="Arial Black"/>
                <a:cs typeface="Arial Black"/>
              </a:rPr>
              <a:t>employee’s  </a:t>
            </a:r>
            <a:r>
              <a:rPr sz="706" spc="-66" dirty="0">
                <a:solidFill>
                  <a:srgbClr val="6D6E71"/>
                </a:solidFill>
                <a:latin typeface="Arial Black"/>
                <a:cs typeface="Arial Black"/>
              </a:rPr>
              <a:t>pay </a:t>
            </a:r>
            <a:r>
              <a:rPr sz="706" spc="-35" dirty="0">
                <a:solidFill>
                  <a:srgbClr val="6D6E71"/>
                </a:solidFill>
                <a:latin typeface="Arial Black"/>
                <a:cs typeface="Arial Black"/>
              </a:rPr>
              <a:t>for </a:t>
            </a:r>
            <a:r>
              <a:rPr sz="706" spc="-75" dirty="0">
                <a:solidFill>
                  <a:srgbClr val="6D6E71"/>
                </a:solidFill>
                <a:latin typeface="Arial Black"/>
                <a:cs typeface="Arial Black"/>
              </a:rPr>
              <a:t>AD&amp;D </a:t>
            </a:r>
            <a:r>
              <a:rPr sz="706" spc="-62" dirty="0">
                <a:solidFill>
                  <a:srgbClr val="6D6E71"/>
                </a:solidFill>
                <a:latin typeface="Arial Black"/>
                <a:cs typeface="Arial Black"/>
              </a:rPr>
              <a:t>beneﬁts. </a:t>
            </a:r>
            <a:r>
              <a:rPr sz="706" spc="-88" dirty="0">
                <a:solidFill>
                  <a:srgbClr val="6D6E71"/>
                </a:solidFill>
                <a:latin typeface="Arial Black"/>
                <a:cs typeface="Arial Black"/>
              </a:rPr>
              <a:t>Active </a:t>
            </a:r>
            <a:r>
              <a:rPr sz="706" spc="-71" dirty="0">
                <a:solidFill>
                  <a:srgbClr val="6D6E71"/>
                </a:solidFill>
                <a:latin typeface="Arial Black"/>
                <a:cs typeface="Arial Black"/>
              </a:rPr>
              <a:t>eligible  employees may </a:t>
            </a:r>
            <a:r>
              <a:rPr sz="706" spc="-88" dirty="0">
                <a:solidFill>
                  <a:srgbClr val="6D6E71"/>
                </a:solidFill>
                <a:latin typeface="Arial Black"/>
                <a:cs typeface="Arial Black"/>
              </a:rPr>
              <a:t>elect </a:t>
            </a:r>
            <a:r>
              <a:rPr sz="706" spc="-57" dirty="0">
                <a:solidFill>
                  <a:srgbClr val="6D6E71"/>
                </a:solidFill>
                <a:latin typeface="Arial Black"/>
                <a:cs typeface="Arial Black"/>
              </a:rPr>
              <a:t>to </a:t>
            </a:r>
            <a:r>
              <a:rPr sz="706" spc="-75" dirty="0">
                <a:solidFill>
                  <a:srgbClr val="6D6E71"/>
                </a:solidFill>
                <a:latin typeface="Arial Black"/>
                <a:cs typeface="Arial Black"/>
              </a:rPr>
              <a:t>increase </a:t>
            </a:r>
            <a:r>
              <a:rPr sz="706" spc="-53" dirty="0">
                <a:solidFill>
                  <a:srgbClr val="6D6E71"/>
                </a:solidFill>
                <a:latin typeface="Arial Black"/>
                <a:cs typeface="Arial Black"/>
              </a:rPr>
              <a:t>their  </a:t>
            </a:r>
            <a:r>
              <a:rPr sz="706" spc="-79" dirty="0">
                <a:solidFill>
                  <a:srgbClr val="6D6E71"/>
                </a:solidFill>
                <a:latin typeface="Arial Black"/>
                <a:cs typeface="Arial Black"/>
              </a:rPr>
              <a:t>coverage </a:t>
            </a:r>
            <a:r>
              <a:rPr sz="706" spc="-66" dirty="0">
                <a:solidFill>
                  <a:srgbClr val="6D6E71"/>
                </a:solidFill>
                <a:latin typeface="Arial Black"/>
                <a:cs typeface="Arial Black"/>
              </a:rPr>
              <a:t>amounts, </a:t>
            </a:r>
            <a:r>
              <a:rPr sz="706" spc="-79" dirty="0">
                <a:solidFill>
                  <a:srgbClr val="6D6E71"/>
                </a:solidFill>
                <a:latin typeface="Arial Black"/>
                <a:cs typeface="Arial Black"/>
              </a:rPr>
              <a:t>which </a:t>
            </a:r>
            <a:r>
              <a:rPr sz="706" spc="-66" dirty="0">
                <a:solidFill>
                  <a:srgbClr val="6D6E71"/>
                </a:solidFill>
                <a:latin typeface="Arial Black"/>
                <a:cs typeface="Arial Black"/>
              </a:rPr>
              <a:t>are </a:t>
            </a:r>
            <a:r>
              <a:rPr sz="706" spc="-79" dirty="0">
                <a:solidFill>
                  <a:srgbClr val="6D6E71"/>
                </a:solidFill>
                <a:latin typeface="Arial Black"/>
                <a:cs typeface="Arial Black"/>
              </a:rPr>
              <a:t>subject </a:t>
            </a:r>
            <a:r>
              <a:rPr sz="706" spc="-57" dirty="0">
                <a:solidFill>
                  <a:srgbClr val="6D6E71"/>
                </a:solidFill>
                <a:latin typeface="Arial Black"/>
                <a:cs typeface="Arial Black"/>
              </a:rPr>
              <a:t>to  </a:t>
            </a:r>
            <a:r>
              <a:rPr sz="706" spc="-75" dirty="0">
                <a:solidFill>
                  <a:srgbClr val="6D6E71"/>
                </a:solidFill>
                <a:latin typeface="Arial Black"/>
                <a:cs typeface="Arial Black"/>
              </a:rPr>
              <a:t>medical</a:t>
            </a:r>
            <a:r>
              <a:rPr sz="706" spc="-57" dirty="0">
                <a:solidFill>
                  <a:srgbClr val="6D6E71"/>
                </a:solidFill>
                <a:latin typeface="Arial Black"/>
                <a:cs typeface="Arial Black"/>
              </a:rPr>
              <a:t> underwriting.</a:t>
            </a:r>
            <a:endParaRPr sz="706" dirty="0">
              <a:latin typeface="Arial Black"/>
              <a:cs typeface="Arial Black"/>
            </a:endParaRPr>
          </a:p>
          <a:p>
            <a:pPr>
              <a:spcBef>
                <a:spcPts val="18"/>
              </a:spcBef>
              <a:buClr>
                <a:srgbClr val="7B2B83"/>
              </a:buClr>
              <a:buFont typeface="Calibri"/>
              <a:buChar char="•"/>
            </a:pPr>
            <a:endParaRPr sz="750" dirty="0">
              <a:latin typeface="Times New Roman"/>
              <a:cs typeface="Times New Roman"/>
            </a:endParaRPr>
          </a:p>
          <a:p>
            <a:pPr marL="131116" marR="63877" indent="-119909">
              <a:lnSpc>
                <a:spcPct val="104200"/>
              </a:lnSpc>
              <a:buClr>
                <a:srgbClr val="7B2B83"/>
              </a:buClr>
              <a:buSzPct val="112500"/>
              <a:buFont typeface="Calibri"/>
              <a:buChar char="•"/>
              <a:tabLst>
                <a:tab pos="131676" algn="l"/>
              </a:tabLst>
            </a:pPr>
            <a:r>
              <a:rPr sz="706" spc="-62" dirty="0">
                <a:solidFill>
                  <a:srgbClr val="6D6E71"/>
                </a:solidFill>
                <a:latin typeface="Arial Black"/>
                <a:cs typeface="Arial Black"/>
              </a:rPr>
              <a:t>For </a:t>
            </a:r>
            <a:r>
              <a:rPr sz="706" spc="-71" dirty="0">
                <a:solidFill>
                  <a:srgbClr val="6D6E71"/>
                </a:solidFill>
                <a:latin typeface="Arial Black"/>
                <a:cs typeface="Arial Black"/>
              </a:rPr>
              <a:t>employees </a:t>
            </a:r>
            <a:r>
              <a:rPr sz="706" spc="-84" dirty="0">
                <a:solidFill>
                  <a:srgbClr val="6D6E71"/>
                </a:solidFill>
                <a:latin typeface="Arial Black"/>
                <a:cs typeface="Arial Black"/>
              </a:rPr>
              <a:t>age </a:t>
            </a:r>
            <a:r>
              <a:rPr sz="706" spc="-71" dirty="0">
                <a:solidFill>
                  <a:srgbClr val="6D6E71"/>
                </a:solidFill>
                <a:latin typeface="Arial Black"/>
                <a:cs typeface="Arial Black"/>
              </a:rPr>
              <a:t>65 </a:t>
            </a:r>
            <a:r>
              <a:rPr sz="706" spc="-35" dirty="0">
                <a:solidFill>
                  <a:srgbClr val="6D6E71"/>
                </a:solidFill>
                <a:latin typeface="Arial Black"/>
                <a:cs typeface="Arial Black"/>
              </a:rPr>
              <a:t>or </a:t>
            </a:r>
            <a:r>
              <a:rPr sz="706" spc="-53" dirty="0">
                <a:solidFill>
                  <a:srgbClr val="6D6E71"/>
                </a:solidFill>
                <a:latin typeface="Arial Black"/>
                <a:cs typeface="Arial Black"/>
              </a:rPr>
              <a:t>older, </a:t>
            </a:r>
            <a:r>
              <a:rPr sz="706" spc="-62" dirty="0">
                <a:solidFill>
                  <a:srgbClr val="6D6E71"/>
                </a:solidFill>
                <a:latin typeface="Arial Black"/>
                <a:cs typeface="Arial Black"/>
              </a:rPr>
              <a:t>the  </a:t>
            </a:r>
            <a:r>
              <a:rPr sz="706" spc="-57" dirty="0">
                <a:solidFill>
                  <a:srgbClr val="6D6E71"/>
                </a:solidFill>
                <a:latin typeface="Arial Black"/>
                <a:cs typeface="Arial Black"/>
              </a:rPr>
              <a:t>amount </a:t>
            </a:r>
            <a:r>
              <a:rPr sz="706" spc="-44" dirty="0">
                <a:solidFill>
                  <a:srgbClr val="6D6E71"/>
                </a:solidFill>
                <a:latin typeface="Arial Black"/>
                <a:cs typeface="Arial Black"/>
              </a:rPr>
              <a:t>of </a:t>
            </a:r>
            <a:r>
              <a:rPr sz="706" spc="-57" dirty="0">
                <a:solidFill>
                  <a:srgbClr val="6D6E71"/>
                </a:solidFill>
                <a:latin typeface="Arial Black"/>
                <a:cs typeface="Arial Black"/>
              </a:rPr>
              <a:t>life </a:t>
            </a:r>
            <a:r>
              <a:rPr sz="706" spc="-79" dirty="0">
                <a:solidFill>
                  <a:srgbClr val="6D6E71"/>
                </a:solidFill>
                <a:latin typeface="Arial Black"/>
                <a:cs typeface="Arial Black"/>
              </a:rPr>
              <a:t>coverage is </a:t>
            </a:r>
            <a:r>
              <a:rPr sz="706" spc="-66" dirty="0">
                <a:solidFill>
                  <a:srgbClr val="6D6E71"/>
                </a:solidFill>
                <a:latin typeface="Arial Black"/>
                <a:cs typeface="Arial Black"/>
              </a:rPr>
              <a:t>reduced. </a:t>
            </a:r>
            <a:r>
              <a:rPr sz="706" spc="-84" dirty="0">
                <a:solidFill>
                  <a:srgbClr val="6D6E71"/>
                </a:solidFill>
                <a:latin typeface="Arial Black"/>
                <a:cs typeface="Arial Black"/>
              </a:rPr>
              <a:t>The  </a:t>
            </a:r>
            <a:r>
              <a:rPr sz="706" spc="-62" dirty="0">
                <a:solidFill>
                  <a:srgbClr val="6D6E71"/>
                </a:solidFill>
                <a:latin typeface="Arial Black"/>
                <a:cs typeface="Arial Black"/>
              </a:rPr>
              <a:t>reduction </a:t>
            </a:r>
            <a:r>
              <a:rPr sz="706" spc="-75" dirty="0">
                <a:solidFill>
                  <a:srgbClr val="6D6E71"/>
                </a:solidFill>
                <a:latin typeface="Arial Black"/>
                <a:cs typeface="Arial Black"/>
              </a:rPr>
              <a:t>schedule </a:t>
            </a:r>
            <a:r>
              <a:rPr sz="706" spc="-79" dirty="0">
                <a:solidFill>
                  <a:srgbClr val="6D6E71"/>
                </a:solidFill>
                <a:latin typeface="Arial Black"/>
                <a:cs typeface="Arial Black"/>
              </a:rPr>
              <a:t>is </a:t>
            </a:r>
            <a:r>
              <a:rPr sz="706" spc="-71" dirty="0">
                <a:solidFill>
                  <a:srgbClr val="6D6E71"/>
                </a:solidFill>
                <a:latin typeface="Arial Black"/>
                <a:cs typeface="Arial Black"/>
              </a:rPr>
              <a:t>located </a:t>
            </a:r>
            <a:r>
              <a:rPr sz="706" spc="-49" dirty="0">
                <a:solidFill>
                  <a:srgbClr val="6D6E71"/>
                </a:solidFill>
                <a:latin typeface="Arial Black"/>
                <a:cs typeface="Arial Black"/>
              </a:rPr>
              <a:t>in </a:t>
            </a:r>
            <a:r>
              <a:rPr sz="706" spc="-62" dirty="0">
                <a:solidFill>
                  <a:srgbClr val="6D6E71"/>
                </a:solidFill>
                <a:latin typeface="Arial Black"/>
                <a:cs typeface="Arial Black"/>
              </a:rPr>
              <a:t>the  </a:t>
            </a:r>
            <a:r>
              <a:rPr sz="706" spc="-84" dirty="0">
                <a:solidFill>
                  <a:srgbClr val="6D6E71"/>
                </a:solidFill>
                <a:latin typeface="Arial Black"/>
                <a:cs typeface="Arial Black"/>
              </a:rPr>
              <a:t>State </a:t>
            </a:r>
            <a:r>
              <a:rPr sz="706" spc="-44" dirty="0">
                <a:solidFill>
                  <a:srgbClr val="6D6E71"/>
                </a:solidFill>
                <a:latin typeface="Arial Black"/>
                <a:cs typeface="Arial Black"/>
              </a:rPr>
              <a:t>of </a:t>
            </a:r>
            <a:r>
              <a:rPr sz="706" spc="-66" dirty="0">
                <a:solidFill>
                  <a:srgbClr val="6D6E71"/>
                </a:solidFill>
                <a:latin typeface="Arial Black"/>
                <a:cs typeface="Arial Black"/>
              </a:rPr>
              <a:t>Georgia </a:t>
            </a:r>
            <a:r>
              <a:rPr sz="706" spc="-44" dirty="0">
                <a:solidFill>
                  <a:srgbClr val="6D6E71"/>
                </a:solidFill>
                <a:latin typeface="Arial Black"/>
                <a:cs typeface="Arial Black"/>
              </a:rPr>
              <a:t>Group </a:t>
            </a:r>
            <a:r>
              <a:rPr sz="706" spc="-75" dirty="0">
                <a:solidFill>
                  <a:srgbClr val="6D6E71"/>
                </a:solidFill>
                <a:latin typeface="Arial Black"/>
                <a:cs typeface="Arial Black"/>
              </a:rPr>
              <a:t>Life</a:t>
            </a:r>
            <a:r>
              <a:rPr sz="706" spc="-44" dirty="0">
                <a:solidFill>
                  <a:srgbClr val="6D6E71"/>
                </a:solidFill>
                <a:latin typeface="Arial Black"/>
                <a:cs typeface="Arial Black"/>
              </a:rPr>
              <a:t> </a:t>
            </a:r>
            <a:r>
              <a:rPr sz="706" spc="-71" dirty="0">
                <a:solidFill>
                  <a:srgbClr val="6D6E71"/>
                </a:solidFill>
                <a:latin typeface="Arial Black"/>
                <a:cs typeface="Arial Black"/>
              </a:rPr>
              <a:t>Certiﬁcate.</a:t>
            </a:r>
            <a:endParaRPr sz="706" dirty="0">
              <a:latin typeface="Arial Black"/>
              <a:cs typeface="Arial Black"/>
            </a:endParaRPr>
          </a:p>
          <a:p>
            <a:pPr>
              <a:spcBef>
                <a:spcPts val="22"/>
              </a:spcBef>
              <a:buClr>
                <a:srgbClr val="7B2B83"/>
              </a:buClr>
              <a:buFont typeface="Calibri"/>
              <a:buChar char="•"/>
            </a:pPr>
            <a:endParaRPr sz="750" dirty="0">
              <a:latin typeface="Times New Roman"/>
              <a:cs typeface="Times New Roman"/>
            </a:endParaRPr>
          </a:p>
          <a:p>
            <a:pPr marL="131116" marR="4483" indent="-119909">
              <a:lnSpc>
                <a:spcPct val="104200"/>
              </a:lnSpc>
              <a:buClr>
                <a:srgbClr val="7B2B83"/>
              </a:buClr>
              <a:buSzPct val="112500"/>
              <a:buFont typeface="Calibri"/>
              <a:buChar char="•"/>
              <a:tabLst>
                <a:tab pos="131676" algn="l"/>
              </a:tabLst>
            </a:pPr>
            <a:r>
              <a:rPr sz="706" spc="-84" dirty="0">
                <a:solidFill>
                  <a:srgbClr val="6D6E71"/>
                </a:solidFill>
                <a:latin typeface="Arial Black"/>
                <a:cs typeface="Arial Black"/>
              </a:rPr>
              <a:t>At </a:t>
            </a:r>
            <a:r>
              <a:rPr sz="706" spc="-71" dirty="0">
                <a:solidFill>
                  <a:srgbClr val="6D6E71"/>
                </a:solidFill>
                <a:latin typeface="Arial Black"/>
                <a:cs typeface="Arial Black"/>
              </a:rPr>
              <a:t>employee’s </a:t>
            </a:r>
            <a:r>
              <a:rPr sz="706" spc="-53" dirty="0">
                <a:solidFill>
                  <a:srgbClr val="6D6E71"/>
                </a:solidFill>
                <a:latin typeface="Arial Black"/>
                <a:cs typeface="Arial Black"/>
              </a:rPr>
              <a:t>option, </a:t>
            </a:r>
            <a:r>
              <a:rPr sz="706" spc="-66" dirty="0">
                <a:solidFill>
                  <a:srgbClr val="6D6E71"/>
                </a:solidFill>
                <a:latin typeface="Arial Black"/>
                <a:cs typeface="Arial Black"/>
              </a:rPr>
              <a:t>they </a:t>
            </a:r>
            <a:r>
              <a:rPr sz="706" spc="-71" dirty="0">
                <a:solidFill>
                  <a:srgbClr val="6D6E71"/>
                </a:solidFill>
                <a:latin typeface="Arial Black"/>
                <a:cs typeface="Arial Black"/>
              </a:rPr>
              <a:t>have </a:t>
            </a:r>
            <a:r>
              <a:rPr sz="706" spc="-62" dirty="0">
                <a:solidFill>
                  <a:srgbClr val="6D6E71"/>
                </a:solidFill>
                <a:latin typeface="Arial Black"/>
                <a:cs typeface="Arial Black"/>
              </a:rPr>
              <a:t>the  </a:t>
            </a:r>
            <a:r>
              <a:rPr sz="706" spc="-66" dirty="0">
                <a:solidFill>
                  <a:srgbClr val="6D6E71"/>
                </a:solidFill>
                <a:latin typeface="Arial Black"/>
                <a:cs typeface="Arial Black"/>
              </a:rPr>
              <a:t>ability </a:t>
            </a:r>
            <a:r>
              <a:rPr sz="706" spc="-57" dirty="0">
                <a:solidFill>
                  <a:srgbClr val="6D6E71"/>
                </a:solidFill>
                <a:latin typeface="Arial Black"/>
                <a:cs typeface="Arial Black"/>
              </a:rPr>
              <a:t>to </a:t>
            </a:r>
            <a:r>
              <a:rPr sz="706" spc="-79" dirty="0">
                <a:solidFill>
                  <a:srgbClr val="6D6E71"/>
                </a:solidFill>
                <a:latin typeface="Arial Black"/>
                <a:cs typeface="Arial Black"/>
              </a:rPr>
              <a:t>choose </a:t>
            </a:r>
            <a:r>
              <a:rPr sz="706" spc="-66" dirty="0">
                <a:solidFill>
                  <a:srgbClr val="6D6E71"/>
                </a:solidFill>
                <a:latin typeface="Arial Black"/>
                <a:cs typeface="Arial Black"/>
              </a:rPr>
              <a:t>insurance </a:t>
            </a:r>
            <a:r>
              <a:rPr sz="706" spc="-35" dirty="0">
                <a:solidFill>
                  <a:srgbClr val="6D6E71"/>
                </a:solidFill>
                <a:latin typeface="Arial Black"/>
                <a:cs typeface="Arial Black"/>
              </a:rPr>
              <a:t>for </a:t>
            </a:r>
            <a:r>
              <a:rPr sz="706" spc="-53" dirty="0">
                <a:solidFill>
                  <a:srgbClr val="6D6E71"/>
                </a:solidFill>
                <a:latin typeface="Arial Black"/>
                <a:cs typeface="Arial Black"/>
              </a:rPr>
              <a:t>their  </a:t>
            </a:r>
            <a:r>
              <a:rPr sz="706" spc="-71" dirty="0">
                <a:solidFill>
                  <a:srgbClr val="6D6E71"/>
                </a:solidFill>
                <a:latin typeface="Arial Black"/>
                <a:cs typeface="Arial Black"/>
              </a:rPr>
              <a:t>spouse </a:t>
            </a:r>
            <a:r>
              <a:rPr sz="706" spc="-57" dirty="0">
                <a:solidFill>
                  <a:srgbClr val="6D6E71"/>
                </a:solidFill>
                <a:latin typeface="Arial Black"/>
                <a:cs typeface="Arial Black"/>
              </a:rPr>
              <a:t>and </a:t>
            </a:r>
            <a:r>
              <a:rPr sz="706" spc="-35" dirty="0">
                <a:solidFill>
                  <a:srgbClr val="6D6E71"/>
                </a:solidFill>
                <a:latin typeface="Arial Black"/>
                <a:cs typeface="Arial Black"/>
              </a:rPr>
              <a:t>for </a:t>
            </a:r>
            <a:r>
              <a:rPr sz="706" spc="-53" dirty="0">
                <a:solidFill>
                  <a:srgbClr val="6D6E71"/>
                </a:solidFill>
                <a:latin typeface="Arial Black"/>
                <a:cs typeface="Arial Black"/>
              </a:rPr>
              <a:t>their </a:t>
            </a:r>
            <a:r>
              <a:rPr sz="706" spc="-66" dirty="0">
                <a:solidFill>
                  <a:srgbClr val="6D6E71"/>
                </a:solidFill>
                <a:latin typeface="Arial Black"/>
                <a:cs typeface="Arial Black"/>
              </a:rPr>
              <a:t>child(ren). </a:t>
            </a:r>
            <a:r>
              <a:rPr sz="706" spc="-62" dirty="0">
                <a:solidFill>
                  <a:srgbClr val="6D6E71"/>
                </a:solidFill>
                <a:latin typeface="Arial Black"/>
                <a:cs typeface="Arial Black"/>
              </a:rPr>
              <a:t>Note that  </a:t>
            </a:r>
            <a:r>
              <a:rPr sz="706" spc="-71" dirty="0">
                <a:solidFill>
                  <a:srgbClr val="6D6E71"/>
                </a:solidFill>
                <a:latin typeface="Arial Black"/>
                <a:cs typeface="Arial Black"/>
              </a:rPr>
              <a:t>child </a:t>
            </a:r>
            <a:r>
              <a:rPr sz="706" spc="-57" dirty="0">
                <a:solidFill>
                  <a:srgbClr val="6D6E71"/>
                </a:solidFill>
                <a:latin typeface="Arial Black"/>
                <a:cs typeface="Arial Black"/>
              </a:rPr>
              <a:t>life </a:t>
            </a:r>
            <a:r>
              <a:rPr sz="706" spc="-79" dirty="0">
                <a:solidFill>
                  <a:srgbClr val="6D6E71"/>
                </a:solidFill>
                <a:latin typeface="Arial Black"/>
                <a:cs typeface="Arial Black"/>
              </a:rPr>
              <a:t>coverage </a:t>
            </a:r>
            <a:r>
              <a:rPr sz="706" spc="-66" dirty="0">
                <a:solidFill>
                  <a:srgbClr val="6D6E71"/>
                </a:solidFill>
                <a:latin typeface="Arial Black"/>
                <a:cs typeface="Arial Black"/>
              </a:rPr>
              <a:t>begins </a:t>
            </a:r>
            <a:r>
              <a:rPr sz="706" spc="-75" dirty="0">
                <a:solidFill>
                  <a:srgbClr val="6D6E71"/>
                </a:solidFill>
                <a:latin typeface="Arial Black"/>
                <a:cs typeface="Arial Black"/>
              </a:rPr>
              <a:t>at </a:t>
            </a:r>
            <a:r>
              <a:rPr sz="706" spc="-71" dirty="0">
                <a:solidFill>
                  <a:srgbClr val="6D6E71"/>
                </a:solidFill>
                <a:latin typeface="Arial Black"/>
                <a:cs typeface="Arial Black"/>
              </a:rPr>
              <a:t>live</a:t>
            </a:r>
            <a:r>
              <a:rPr sz="706" spc="26" dirty="0">
                <a:solidFill>
                  <a:srgbClr val="6D6E71"/>
                </a:solidFill>
                <a:latin typeface="Arial Black"/>
                <a:cs typeface="Arial Black"/>
              </a:rPr>
              <a:t> </a:t>
            </a:r>
            <a:r>
              <a:rPr sz="706" spc="-49" dirty="0">
                <a:solidFill>
                  <a:srgbClr val="6D6E71"/>
                </a:solidFill>
                <a:latin typeface="Arial Black"/>
                <a:cs typeface="Arial Black"/>
              </a:rPr>
              <a:t>birth.</a:t>
            </a:r>
            <a:endParaRPr sz="706" dirty="0">
              <a:latin typeface="Arial Black"/>
              <a:cs typeface="Arial Black"/>
            </a:endParaRPr>
          </a:p>
        </p:txBody>
      </p:sp>
      <p:sp>
        <p:nvSpPr>
          <p:cNvPr id="41" name="object 41"/>
          <p:cNvSpPr txBox="1"/>
          <p:nvPr/>
        </p:nvSpPr>
        <p:spPr>
          <a:xfrm>
            <a:off x="6757158" y="2304978"/>
            <a:ext cx="1568262" cy="1622782"/>
          </a:xfrm>
          <a:prstGeom prst="rect">
            <a:avLst/>
          </a:prstGeom>
        </p:spPr>
        <p:txBody>
          <a:bodyPr vert="horz" wrap="square" lIns="0" tIns="11206" rIns="0" bIns="0" rtlCol="0">
            <a:spAutoFit/>
          </a:bodyPr>
          <a:lstStyle/>
          <a:p>
            <a:pPr marL="84049" marR="4483" indent="-72842">
              <a:spcBef>
                <a:spcPts val="88"/>
              </a:spcBef>
              <a:buClr>
                <a:srgbClr val="78A22E"/>
              </a:buClr>
              <a:buSzPct val="112500"/>
              <a:buFont typeface="Calibri"/>
              <a:buChar char="•"/>
              <a:tabLst>
                <a:tab pos="84609" algn="l"/>
              </a:tabLst>
            </a:pPr>
            <a:r>
              <a:rPr sz="1059" spc="-92" baseline="3472" dirty="0">
                <a:solidFill>
                  <a:srgbClr val="6D6E71"/>
                </a:solidFill>
                <a:latin typeface="Arial Black"/>
                <a:cs typeface="Arial Black"/>
              </a:rPr>
              <a:t>In the </a:t>
            </a:r>
            <a:r>
              <a:rPr sz="1059" spc="-106" baseline="3472" dirty="0">
                <a:solidFill>
                  <a:srgbClr val="6D6E71"/>
                </a:solidFill>
                <a:latin typeface="Arial Black"/>
                <a:cs typeface="Arial Black"/>
              </a:rPr>
              <a:t>event </a:t>
            </a:r>
            <a:r>
              <a:rPr sz="1059" spc="-66" baseline="3472" dirty="0">
                <a:solidFill>
                  <a:srgbClr val="6D6E71"/>
                </a:solidFill>
                <a:latin typeface="Arial Black"/>
                <a:cs typeface="Arial Black"/>
              </a:rPr>
              <a:t>of </a:t>
            </a:r>
            <a:r>
              <a:rPr sz="1059" spc="-92" baseline="3472" dirty="0">
                <a:solidFill>
                  <a:srgbClr val="6D6E71"/>
                </a:solidFill>
                <a:latin typeface="Arial Black"/>
                <a:cs typeface="Arial Black"/>
              </a:rPr>
              <a:t>an </a:t>
            </a:r>
            <a:r>
              <a:rPr sz="1059" spc="-99" baseline="3472" dirty="0">
                <a:solidFill>
                  <a:srgbClr val="6D6E71"/>
                </a:solidFill>
                <a:latin typeface="Arial Black"/>
                <a:cs typeface="Arial Black"/>
              </a:rPr>
              <a:t>employee </a:t>
            </a:r>
            <a:r>
              <a:rPr sz="1059" spc="-53" baseline="3472" dirty="0">
                <a:solidFill>
                  <a:srgbClr val="6D6E71"/>
                </a:solidFill>
                <a:latin typeface="Arial Black"/>
                <a:cs typeface="Arial Black"/>
              </a:rPr>
              <a:t>and/or </a:t>
            </a:r>
            <a:r>
              <a:rPr sz="706" spc="-35" dirty="0">
                <a:solidFill>
                  <a:srgbClr val="6D6E71"/>
                </a:solidFill>
                <a:latin typeface="Arial Black"/>
                <a:cs typeface="Arial Black"/>
              </a:rPr>
              <a:t> </a:t>
            </a:r>
            <a:r>
              <a:rPr sz="706" spc="-57" dirty="0">
                <a:solidFill>
                  <a:srgbClr val="6D6E71"/>
                </a:solidFill>
                <a:latin typeface="Arial Black"/>
                <a:cs typeface="Arial Black"/>
              </a:rPr>
              <a:t>dependent </a:t>
            </a:r>
            <a:r>
              <a:rPr sz="706" spc="-71" dirty="0">
                <a:solidFill>
                  <a:srgbClr val="6D6E71"/>
                </a:solidFill>
                <a:latin typeface="Arial Black"/>
                <a:cs typeface="Arial Black"/>
              </a:rPr>
              <a:t>loss, </a:t>
            </a:r>
            <a:r>
              <a:rPr sz="706" spc="-53" dirty="0">
                <a:solidFill>
                  <a:srgbClr val="6D6E71"/>
                </a:solidFill>
                <a:latin typeface="Arial Black"/>
                <a:cs typeface="Arial Black"/>
              </a:rPr>
              <a:t>notify</a:t>
            </a:r>
            <a:r>
              <a:rPr sz="706" spc="-40" dirty="0">
                <a:solidFill>
                  <a:srgbClr val="6D6E71"/>
                </a:solidFill>
                <a:latin typeface="Arial Black"/>
                <a:cs typeface="Arial Black"/>
              </a:rPr>
              <a:t> </a:t>
            </a:r>
            <a:r>
              <a:rPr sz="706" spc="-71" dirty="0">
                <a:solidFill>
                  <a:srgbClr val="6D6E71"/>
                </a:solidFill>
                <a:latin typeface="Arial Black"/>
                <a:cs typeface="Arial Black"/>
              </a:rPr>
              <a:t>GaBreeze.</a:t>
            </a:r>
            <a:endParaRPr sz="706" dirty="0">
              <a:latin typeface="Arial Black"/>
              <a:cs typeface="Arial Black"/>
            </a:endParaRPr>
          </a:p>
          <a:p>
            <a:pPr>
              <a:spcBef>
                <a:spcPts val="9"/>
              </a:spcBef>
              <a:buClr>
                <a:srgbClr val="78A22E"/>
              </a:buClr>
              <a:buFont typeface="Calibri"/>
              <a:buChar char="•"/>
            </a:pPr>
            <a:endParaRPr sz="750" dirty="0">
              <a:latin typeface="Times New Roman"/>
              <a:cs typeface="Times New Roman"/>
            </a:endParaRPr>
          </a:p>
          <a:p>
            <a:pPr marL="84049" marR="11206" indent="-72842">
              <a:lnSpc>
                <a:spcPct val="104200"/>
              </a:lnSpc>
              <a:buClr>
                <a:srgbClr val="78A22E"/>
              </a:buClr>
              <a:buSzPct val="112500"/>
              <a:buFont typeface="Calibri"/>
              <a:buChar char="•"/>
              <a:tabLst>
                <a:tab pos="84609" algn="l"/>
              </a:tabLst>
            </a:pPr>
            <a:r>
              <a:rPr sz="706" spc="-71" dirty="0">
                <a:solidFill>
                  <a:srgbClr val="6D6E71"/>
                </a:solidFill>
                <a:latin typeface="Arial Black"/>
                <a:cs typeface="Arial Black"/>
              </a:rPr>
              <a:t>Communicate </a:t>
            </a:r>
            <a:r>
              <a:rPr sz="706" spc="-62" dirty="0">
                <a:solidFill>
                  <a:srgbClr val="6D6E71"/>
                </a:solidFill>
                <a:latin typeface="Arial Black"/>
                <a:cs typeface="Arial Black"/>
              </a:rPr>
              <a:t>the </a:t>
            </a:r>
            <a:r>
              <a:rPr sz="706" spc="-75" dirty="0">
                <a:solidFill>
                  <a:srgbClr val="6D6E71"/>
                </a:solidFill>
                <a:latin typeface="Arial Black"/>
                <a:cs typeface="Arial Black"/>
              </a:rPr>
              <a:t>loss </a:t>
            </a:r>
            <a:r>
              <a:rPr sz="706" spc="-57" dirty="0">
                <a:solidFill>
                  <a:srgbClr val="6D6E71"/>
                </a:solidFill>
                <a:latin typeface="Arial Black"/>
                <a:cs typeface="Arial Black"/>
              </a:rPr>
              <a:t>to </a:t>
            </a:r>
            <a:r>
              <a:rPr sz="706" spc="-71" dirty="0">
                <a:solidFill>
                  <a:srgbClr val="6D6E71"/>
                </a:solidFill>
                <a:latin typeface="Arial Black"/>
                <a:cs typeface="Arial Black"/>
              </a:rPr>
              <a:t>GaBreeze  </a:t>
            </a:r>
            <a:r>
              <a:rPr sz="706" spc="-57" dirty="0">
                <a:solidFill>
                  <a:srgbClr val="6D6E71"/>
                </a:solidFill>
                <a:latin typeface="Arial Black"/>
                <a:cs typeface="Arial Black"/>
              </a:rPr>
              <a:t>and </a:t>
            </a:r>
            <a:r>
              <a:rPr sz="706" spc="-62" dirty="0">
                <a:solidFill>
                  <a:srgbClr val="6D6E71"/>
                </a:solidFill>
                <a:latin typeface="Arial Black"/>
                <a:cs typeface="Arial Black"/>
              </a:rPr>
              <a:t>the </a:t>
            </a:r>
            <a:r>
              <a:rPr sz="706" spc="-53" dirty="0">
                <a:solidFill>
                  <a:srgbClr val="6D6E71"/>
                </a:solidFill>
                <a:latin typeface="Arial Black"/>
                <a:cs typeface="Arial Black"/>
              </a:rPr>
              <a:t>pertinent information,  </a:t>
            </a:r>
            <a:r>
              <a:rPr sz="706" spc="-62" dirty="0">
                <a:solidFill>
                  <a:srgbClr val="6D6E71"/>
                </a:solidFill>
                <a:latin typeface="Arial Black"/>
                <a:cs typeface="Arial Black"/>
              </a:rPr>
              <a:t>including, </a:t>
            </a:r>
            <a:r>
              <a:rPr sz="706" spc="-49" dirty="0">
                <a:solidFill>
                  <a:srgbClr val="6D6E71"/>
                </a:solidFill>
                <a:latin typeface="Arial Black"/>
                <a:cs typeface="Arial Black"/>
              </a:rPr>
              <a:t>but </a:t>
            </a:r>
            <a:r>
              <a:rPr sz="706" spc="-53" dirty="0">
                <a:solidFill>
                  <a:srgbClr val="6D6E71"/>
                </a:solidFill>
                <a:latin typeface="Arial Black"/>
                <a:cs typeface="Arial Black"/>
              </a:rPr>
              <a:t>not </a:t>
            </a:r>
            <a:r>
              <a:rPr sz="706" spc="-57" dirty="0">
                <a:solidFill>
                  <a:srgbClr val="6D6E71"/>
                </a:solidFill>
                <a:latin typeface="Arial Black"/>
                <a:cs typeface="Arial Black"/>
              </a:rPr>
              <a:t>limited</a:t>
            </a:r>
            <a:r>
              <a:rPr sz="706" spc="-62" dirty="0">
                <a:solidFill>
                  <a:srgbClr val="6D6E71"/>
                </a:solidFill>
                <a:latin typeface="Arial Black"/>
                <a:cs typeface="Arial Black"/>
              </a:rPr>
              <a:t> </a:t>
            </a:r>
            <a:r>
              <a:rPr sz="706" spc="-53" dirty="0">
                <a:solidFill>
                  <a:srgbClr val="6D6E71"/>
                </a:solidFill>
                <a:latin typeface="Arial Black"/>
                <a:cs typeface="Arial Black"/>
              </a:rPr>
              <a:t>to:</a:t>
            </a:r>
            <a:endParaRPr sz="706" dirty="0">
              <a:latin typeface="Arial Black"/>
              <a:cs typeface="Arial Black"/>
            </a:endParaRPr>
          </a:p>
          <a:p>
            <a:pPr marL="196674" lvl="1" indent="-112625">
              <a:spcBef>
                <a:spcPts val="212"/>
              </a:spcBef>
              <a:buClr>
                <a:srgbClr val="78A22E"/>
              </a:buClr>
              <a:buChar char="—"/>
              <a:tabLst>
                <a:tab pos="197234" algn="l"/>
              </a:tabLst>
            </a:pPr>
            <a:r>
              <a:rPr sz="706" spc="-57" dirty="0">
                <a:solidFill>
                  <a:srgbClr val="6D6E71"/>
                </a:solidFill>
                <a:latin typeface="Arial Black"/>
                <a:cs typeface="Arial Black"/>
              </a:rPr>
              <a:t>Employee/Dependent</a:t>
            </a:r>
            <a:r>
              <a:rPr sz="706" spc="-62" dirty="0">
                <a:solidFill>
                  <a:srgbClr val="6D6E71"/>
                </a:solidFill>
                <a:latin typeface="Arial Black"/>
                <a:cs typeface="Arial Black"/>
              </a:rPr>
              <a:t> </a:t>
            </a:r>
            <a:r>
              <a:rPr sz="706" spc="-66" dirty="0">
                <a:solidFill>
                  <a:srgbClr val="6D6E71"/>
                </a:solidFill>
                <a:latin typeface="Arial Black"/>
                <a:cs typeface="Arial Black"/>
              </a:rPr>
              <a:t>Name</a:t>
            </a:r>
            <a:endParaRPr sz="706" dirty="0">
              <a:latin typeface="Arial Black"/>
              <a:cs typeface="Arial Black"/>
            </a:endParaRPr>
          </a:p>
          <a:p>
            <a:pPr marL="196674" lvl="1" indent="-112625">
              <a:spcBef>
                <a:spcPts val="212"/>
              </a:spcBef>
              <a:buClr>
                <a:srgbClr val="78A22E"/>
              </a:buClr>
              <a:buChar char="—"/>
              <a:tabLst>
                <a:tab pos="197234" algn="l"/>
              </a:tabLst>
            </a:pPr>
            <a:r>
              <a:rPr sz="706" spc="-84" dirty="0">
                <a:solidFill>
                  <a:srgbClr val="6D6E71"/>
                </a:solidFill>
                <a:latin typeface="Arial Black"/>
                <a:cs typeface="Arial Black"/>
              </a:rPr>
              <a:t>Social </a:t>
            </a:r>
            <a:r>
              <a:rPr sz="706" spc="-75" dirty="0">
                <a:solidFill>
                  <a:srgbClr val="6D6E71"/>
                </a:solidFill>
                <a:latin typeface="Arial Black"/>
                <a:cs typeface="Arial Black"/>
              </a:rPr>
              <a:t>Security</a:t>
            </a:r>
            <a:r>
              <a:rPr sz="706" spc="-31" dirty="0">
                <a:solidFill>
                  <a:srgbClr val="6D6E71"/>
                </a:solidFill>
                <a:latin typeface="Arial Black"/>
                <a:cs typeface="Arial Black"/>
              </a:rPr>
              <a:t> </a:t>
            </a:r>
            <a:r>
              <a:rPr sz="706" spc="-49" dirty="0">
                <a:solidFill>
                  <a:srgbClr val="6D6E71"/>
                </a:solidFill>
                <a:latin typeface="Arial Black"/>
                <a:cs typeface="Arial Black"/>
              </a:rPr>
              <a:t>Number</a:t>
            </a:r>
            <a:endParaRPr sz="706" dirty="0">
              <a:latin typeface="Arial Black"/>
              <a:cs typeface="Arial Black"/>
            </a:endParaRPr>
          </a:p>
          <a:p>
            <a:pPr marL="196674" lvl="1" indent="-112625">
              <a:spcBef>
                <a:spcPts val="212"/>
              </a:spcBef>
              <a:buClr>
                <a:srgbClr val="78A22E"/>
              </a:buClr>
              <a:buChar char="—"/>
              <a:tabLst>
                <a:tab pos="197234" algn="l"/>
              </a:tabLst>
            </a:pPr>
            <a:r>
              <a:rPr sz="706" spc="-66" dirty="0">
                <a:solidFill>
                  <a:srgbClr val="6D6E71"/>
                </a:solidFill>
                <a:latin typeface="Arial Black"/>
                <a:cs typeface="Arial Black"/>
              </a:rPr>
              <a:t>Date </a:t>
            </a:r>
            <a:r>
              <a:rPr sz="706" spc="-44" dirty="0">
                <a:solidFill>
                  <a:srgbClr val="6D6E71"/>
                </a:solidFill>
                <a:latin typeface="Arial Black"/>
                <a:cs typeface="Arial Black"/>
              </a:rPr>
              <a:t>of </a:t>
            </a:r>
            <a:r>
              <a:rPr sz="706" spc="-57" dirty="0">
                <a:solidFill>
                  <a:srgbClr val="6D6E71"/>
                </a:solidFill>
                <a:latin typeface="Arial Black"/>
                <a:cs typeface="Arial Black"/>
              </a:rPr>
              <a:t>Birth</a:t>
            </a:r>
            <a:endParaRPr sz="706" dirty="0">
              <a:latin typeface="Arial Black"/>
              <a:cs typeface="Arial Black"/>
            </a:endParaRPr>
          </a:p>
          <a:p>
            <a:pPr marL="196674" lvl="1" indent="-112625">
              <a:spcBef>
                <a:spcPts val="212"/>
              </a:spcBef>
              <a:buClr>
                <a:srgbClr val="78A22E"/>
              </a:buClr>
              <a:buChar char="—"/>
              <a:tabLst>
                <a:tab pos="197234" algn="l"/>
              </a:tabLst>
            </a:pPr>
            <a:r>
              <a:rPr sz="706" spc="-66" dirty="0">
                <a:solidFill>
                  <a:srgbClr val="6D6E71"/>
                </a:solidFill>
                <a:latin typeface="Arial Black"/>
                <a:cs typeface="Arial Black"/>
              </a:rPr>
              <a:t>Date </a:t>
            </a:r>
            <a:r>
              <a:rPr sz="706" spc="-44" dirty="0">
                <a:solidFill>
                  <a:srgbClr val="6D6E71"/>
                </a:solidFill>
                <a:latin typeface="Arial Black"/>
                <a:cs typeface="Arial Black"/>
              </a:rPr>
              <a:t>of </a:t>
            </a:r>
            <a:r>
              <a:rPr sz="706" spc="-57" dirty="0">
                <a:solidFill>
                  <a:srgbClr val="6D6E71"/>
                </a:solidFill>
                <a:latin typeface="Arial Black"/>
                <a:cs typeface="Arial Black"/>
              </a:rPr>
              <a:t>Hire</a:t>
            </a:r>
            <a:endParaRPr sz="706" dirty="0">
              <a:latin typeface="Arial Black"/>
              <a:cs typeface="Arial Black"/>
            </a:endParaRPr>
          </a:p>
          <a:p>
            <a:pPr marL="196674" lvl="1" indent="-112625">
              <a:spcBef>
                <a:spcPts val="212"/>
              </a:spcBef>
              <a:buClr>
                <a:srgbClr val="78A22E"/>
              </a:buClr>
              <a:buChar char="—"/>
              <a:tabLst>
                <a:tab pos="197234" algn="l"/>
              </a:tabLst>
            </a:pPr>
            <a:r>
              <a:rPr sz="706" spc="-93" dirty="0">
                <a:solidFill>
                  <a:srgbClr val="6D6E71"/>
                </a:solidFill>
                <a:latin typeface="Arial Black"/>
                <a:cs typeface="Arial Black"/>
              </a:rPr>
              <a:t>Last </a:t>
            </a:r>
            <a:r>
              <a:rPr sz="706" spc="-66" dirty="0">
                <a:solidFill>
                  <a:srgbClr val="6D6E71"/>
                </a:solidFill>
                <a:latin typeface="Arial Black"/>
                <a:cs typeface="Arial Black"/>
              </a:rPr>
              <a:t>Day</a:t>
            </a:r>
            <a:r>
              <a:rPr sz="706" spc="-71" dirty="0">
                <a:solidFill>
                  <a:srgbClr val="6D6E71"/>
                </a:solidFill>
                <a:latin typeface="Arial Black"/>
                <a:cs typeface="Arial Black"/>
              </a:rPr>
              <a:t> </a:t>
            </a:r>
            <a:r>
              <a:rPr sz="706" spc="-57" dirty="0">
                <a:solidFill>
                  <a:srgbClr val="6D6E71"/>
                </a:solidFill>
                <a:latin typeface="Arial Black"/>
                <a:cs typeface="Arial Black"/>
              </a:rPr>
              <a:t>Worked</a:t>
            </a:r>
            <a:endParaRPr sz="706" dirty="0">
              <a:latin typeface="Arial Black"/>
              <a:cs typeface="Arial Black"/>
            </a:endParaRPr>
          </a:p>
          <a:p>
            <a:pPr marL="196674" lvl="1" indent="-112625">
              <a:spcBef>
                <a:spcPts val="212"/>
              </a:spcBef>
              <a:buClr>
                <a:srgbClr val="78A22E"/>
              </a:buClr>
              <a:buChar char="—"/>
              <a:tabLst>
                <a:tab pos="197234" algn="l"/>
              </a:tabLst>
            </a:pPr>
            <a:r>
              <a:rPr sz="706" spc="-71" dirty="0">
                <a:solidFill>
                  <a:srgbClr val="6D6E71"/>
                </a:solidFill>
                <a:latin typeface="Arial Black"/>
                <a:cs typeface="Arial Black"/>
              </a:rPr>
              <a:t>Employee</a:t>
            </a:r>
            <a:r>
              <a:rPr sz="706" spc="-124" dirty="0">
                <a:solidFill>
                  <a:srgbClr val="6D6E71"/>
                </a:solidFill>
                <a:latin typeface="Arial Black"/>
                <a:cs typeface="Arial Black"/>
              </a:rPr>
              <a:t> </a:t>
            </a:r>
            <a:r>
              <a:rPr sz="706" spc="-75" dirty="0">
                <a:solidFill>
                  <a:srgbClr val="6D6E71"/>
                </a:solidFill>
                <a:latin typeface="Arial Black"/>
                <a:cs typeface="Arial Black"/>
              </a:rPr>
              <a:t>status</a:t>
            </a:r>
            <a:endParaRPr sz="706" dirty="0">
              <a:latin typeface="Arial Black"/>
              <a:cs typeface="Arial Black"/>
            </a:endParaRPr>
          </a:p>
          <a:p>
            <a:pPr marL="196674" lvl="1" indent="-112625">
              <a:spcBef>
                <a:spcPts val="212"/>
              </a:spcBef>
              <a:buClr>
                <a:srgbClr val="78A22E"/>
              </a:buClr>
              <a:buChar char="—"/>
              <a:tabLst>
                <a:tab pos="197234" algn="l"/>
              </a:tabLst>
            </a:pPr>
            <a:r>
              <a:rPr sz="706" spc="-71" dirty="0">
                <a:solidFill>
                  <a:srgbClr val="6D6E71"/>
                </a:solidFill>
                <a:latin typeface="Arial Black"/>
                <a:cs typeface="Arial Black"/>
              </a:rPr>
              <a:t>Beneﬁciary</a:t>
            </a:r>
            <a:r>
              <a:rPr sz="706" spc="-57" dirty="0">
                <a:solidFill>
                  <a:srgbClr val="6D6E71"/>
                </a:solidFill>
                <a:latin typeface="Arial Black"/>
                <a:cs typeface="Arial Black"/>
              </a:rPr>
              <a:t> </a:t>
            </a:r>
            <a:r>
              <a:rPr sz="706" spc="-53" dirty="0">
                <a:solidFill>
                  <a:srgbClr val="6D6E71"/>
                </a:solidFill>
                <a:latin typeface="Arial Black"/>
                <a:cs typeface="Arial Black"/>
              </a:rPr>
              <a:t>Information</a:t>
            </a:r>
            <a:endParaRPr sz="706" dirty="0">
              <a:latin typeface="Arial Black"/>
              <a:cs typeface="Arial Black"/>
            </a:endParaRPr>
          </a:p>
        </p:txBody>
      </p:sp>
      <p:sp>
        <p:nvSpPr>
          <p:cNvPr id="42" name="object 42"/>
          <p:cNvSpPr txBox="1"/>
          <p:nvPr/>
        </p:nvSpPr>
        <p:spPr>
          <a:xfrm>
            <a:off x="6757158" y="4026337"/>
            <a:ext cx="1640541" cy="454348"/>
          </a:xfrm>
          <a:prstGeom prst="rect">
            <a:avLst/>
          </a:prstGeom>
        </p:spPr>
        <p:txBody>
          <a:bodyPr vert="horz" wrap="square" lIns="0" tIns="6724" rIns="0" bIns="0" rtlCol="0">
            <a:spAutoFit/>
          </a:bodyPr>
          <a:lstStyle/>
          <a:p>
            <a:pPr marL="84049" marR="4483" indent="-72842">
              <a:lnSpc>
                <a:spcPct val="103800"/>
              </a:lnSpc>
              <a:spcBef>
                <a:spcPts val="53"/>
              </a:spcBef>
              <a:buClr>
                <a:srgbClr val="78A22E"/>
              </a:buClr>
              <a:buSzPct val="112500"/>
              <a:buFont typeface="Calibri"/>
              <a:buChar char="•"/>
              <a:tabLst>
                <a:tab pos="84609" algn="l"/>
              </a:tabLst>
            </a:pPr>
            <a:r>
              <a:rPr sz="706" spc="-75" dirty="0">
                <a:solidFill>
                  <a:srgbClr val="6D6E71"/>
                </a:solidFill>
                <a:latin typeface="Arial Black"/>
                <a:cs typeface="Arial Black"/>
              </a:rPr>
              <a:t>Once </a:t>
            </a:r>
            <a:r>
              <a:rPr sz="706" spc="-62" dirty="0">
                <a:solidFill>
                  <a:srgbClr val="6D6E71"/>
                </a:solidFill>
                <a:latin typeface="Arial Black"/>
                <a:cs typeface="Arial Black"/>
              </a:rPr>
              <a:t>the </a:t>
            </a:r>
            <a:r>
              <a:rPr sz="706" spc="-49" dirty="0">
                <a:solidFill>
                  <a:srgbClr val="6D6E71"/>
                </a:solidFill>
                <a:latin typeface="Arial Black"/>
                <a:cs typeface="Arial Black"/>
              </a:rPr>
              <a:t>hinformation </a:t>
            </a:r>
            <a:r>
              <a:rPr sz="706" spc="-71" dirty="0">
                <a:solidFill>
                  <a:srgbClr val="6D6E71"/>
                </a:solidFill>
                <a:latin typeface="Arial Black"/>
                <a:cs typeface="Arial Black"/>
              </a:rPr>
              <a:t>has </a:t>
            </a:r>
            <a:r>
              <a:rPr sz="706" spc="-57" dirty="0">
                <a:solidFill>
                  <a:srgbClr val="6D6E71"/>
                </a:solidFill>
                <a:latin typeface="Arial Black"/>
                <a:cs typeface="Arial Black"/>
              </a:rPr>
              <a:t>been  </a:t>
            </a:r>
            <a:r>
              <a:rPr sz="706" spc="-79" dirty="0">
                <a:solidFill>
                  <a:srgbClr val="6D6E71"/>
                </a:solidFill>
                <a:latin typeface="Arial Black"/>
                <a:cs typeface="Arial Black"/>
              </a:rPr>
              <a:t>collected, a </a:t>
            </a:r>
            <a:r>
              <a:rPr sz="706" spc="-53" dirty="0">
                <a:solidFill>
                  <a:srgbClr val="6D6E71"/>
                </a:solidFill>
                <a:latin typeface="Arial Black"/>
                <a:cs typeface="Arial Black"/>
              </a:rPr>
              <a:t>report </a:t>
            </a:r>
            <a:r>
              <a:rPr sz="706" spc="-79" dirty="0">
                <a:solidFill>
                  <a:srgbClr val="6D6E71"/>
                </a:solidFill>
                <a:latin typeface="Arial Black"/>
                <a:cs typeface="Arial Black"/>
              </a:rPr>
              <a:t>is </a:t>
            </a:r>
            <a:r>
              <a:rPr sz="706" spc="-62" dirty="0">
                <a:solidFill>
                  <a:srgbClr val="6D6E71"/>
                </a:solidFill>
                <a:latin typeface="Arial Black"/>
                <a:cs typeface="Arial Black"/>
              </a:rPr>
              <a:t>generated </a:t>
            </a:r>
            <a:r>
              <a:rPr sz="706" spc="-57" dirty="0">
                <a:solidFill>
                  <a:srgbClr val="6D6E71"/>
                </a:solidFill>
                <a:latin typeface="Arial Black"/>
                <a:cs typeface="Arial Black"/>
              </a:rPr>
              <a:t>by  </a:t>
            </a:r>
            <a:r>
              <a:rPr sz="706" spc="-71" dirty="0">
                <a:solidFill>
                  <a:srgbClr val="6D6E71"/>
                </a:solidFill>
                <a:latin typeface="Arial Black"/>
                <a:cs typeface="Arial Black"/>
              </a:rPr>
              <a:t>GaBreeze </a:t>
            </a:r>
            <a:r>
              <a:rPr sz="706" spc="-57" dirty="0">
                <a:solidFill>
                  <a:srgbClr val="6D6E71"/>
                </a:solidFill>
                <a:latin typeface="Arial Black"/>
                <a:cs typeface="Arial Black"/>
              </a:rPr>
              <a:t>and </a:t>
            </a:r>
            <a:r>
              <a:rPr sz="706" spc="-62" dirty="0">
                <a:solidFill>
                  <a:srgbClr val="6D6E71"/>
                </a:solidFill>
                <a:latin typeface="Arial Black"/>
                <a:cs typeface="Arial Black"/>
              </a:rPr>
              <a:t>transmitted </a:t>
            </a:r>
            <a:r>
              <a:rPr sz="706" spc="-57" dirty="0">
                <a:solidFill>
                  <a:srgbClr val="6D6E71"/>
                </a:solidFill>
                <a:latin typeface="Arial Black"/>
                <a:cs typeface="Arial Black"/>
              </a:rPr>
              <a:t>to </a:t>
            </a:r>
            <a:r>
              <a:rPr sz="706" spc="-66" dirty="0">
                <a:solidFill>
                  <a:srgbClr val="6D6E71"/>
                </a:solidFill>
                <a:latin typeface="Arial Black"/>
                <a:cs typeface="Arial Black"/>
              </a:rPr>
              <a:t>MetLife  </a:t>
            </a:r>
            <a:r>
              <a:rPr sz="706" spc="-57" dirty="0">
                <a:solidFill>
                  <a:srgbClr val="6D6E71"/>
                </a:solidFill>
                <a:latin typeface="Arial Black"/>
                <a:cs typeface="Arial Black"/>
              </a:rPr>
              <a:t>to </a:t>
            </a:r>
            <a:r>
              <a:rPr sz="706" spc="-62" dirty="0">
                <a:solidFill>
                  <a:srgbClr val="6D6E71"/>
                </a:solidFill>
                <a:latin typeface="Arial Black"/>
                <a:cs typeface="Arial Black"/>
              </a:rPr>
              <a:t>begin </a:t>
            </a:r>
            <a:r>
              <a:rPr sz="706" spc="-71" dirty="0">
                <a:solidFill>
                  <a:srgbClr val="6D6E71"/>
                </a:solidFill>
                <a:latin typeface="Arial Black"/>
                <a:cs typeface="Arial Black"/>
              </a:rPr>
              <a:t>processing </a:t>
            </a:r>
            <a:r>
              <a:rPr sz="706" spc="-62" dirty="0">
                <a:solidFill>
                  <a:srgbClr val="6D6E71"/>
                </a:solidFill>
                <a:latin typeface="Arial Black"/>
                <a:cs typeface="Arial Black"/>
              </a:rPr>
              <a:t>the</a:t>
            </a:r>
            <a:r>
              <a:rPr sz="706" spc="-31" dirty="0">
                <a:solidFill>
                  <a:srgbClr val="6D6E71"/>
                </a:solidFill>
                <a:latin typeface="Arial Black"/>
                <a:cs typeface="Arial Black"/>
              </a:rPr>
              <a:t> </a:t>
            </a:r>
            <a:r>
              <a:rPr sz="706" spc="-75" dirty="0">
                <a:solidFill>
                  <a:srgbClr val="6D6E71"/>
                </a:solidFill>
                <a:latin typeface="Arial Black"/>
                <a:cs typeface="Arial Black"/>
              </a:rPr>
              <a:t>claim.</a:t>
            </a:r>
            <a:endParaRPr sz="706" dirty="0">
              <a:latin typeface="Arial Black"/>
              <a:cs typeface="Arial Black"/>
            </a:endParaRPr>
          </a:p>
        </p:txBody>
      </p:sp>
      <p:sp>
        <p:nvSpPr>
          <p:cNvPr id="43" name="object 43"/>
          <p:cNvSpPr txBox="1"/>
          <p:nvPr/>
        </p:nvSpPr>
        <p:spPr>
          <a:xfrm>
            <a:off x="4777809" y="2303532"/>
            <a:ext cx="1820956" cy="430737"/>
          </a:xfrm>
          <a:prstGeom prst="rect">
            <a:avLst/>
          </a:prstGeom>
        </p:spPr>
        <p:txBody>
          <a:bodyPr vert="horz" wrap="square" lIns="0" tIns="20171" rIns="0" bIns="0" rtlCol="0">
            <a:spAutoFit/>
          </a:bodyPr>
          <a:lstStyle/>
          <a:p>
            <a:pPr marL="11206" marR="4483">
              <a:lnSpc>
                <a:spcPts val="794"/>
              </a:lnSpc>
              <a:spcBef>
                <a:spcPts val="159"/>
              </a:spcBef>
            </a:pPr>
            <a:r>
              <a:rPr sz="706" spc="-71" dirty="0">
                <a:solidFill>
                  <a:srgbClr val="6D6E71"/>
                </a:solidFill>
                <a:latin typeface="Arial Black"/>
                <a:cs typeface="Arial Black"/>
              </a:rPr>
              <a:t>After </a:t>
            </a:r>
            <a:r>
              <a:rPr sz="706" spc="-75" dirty="0">
                <a:solidFill>
                  <a:srgbClr val="6D6E71"/>
                </a:solidFill>
                <a:latin typeface="Arial Black"/>
                <a:cs typeface="Arial Black"/>
              </a:rPr>
              <a:t>employees </a:t>
            </a:r>
            <a:r>
              <a:rPr sz="706" spc="-93" dirty="0">
                <a:solidFill>
                  <a:srgbClr val="6D6E71"/>
                </a:solidFill>
                <a:latin typeface="Arial Black"/>
                <a:cs typeface="Arial Black"/>
              </a:rPr>
              <a:t>select </a:t>
            </a:r>
            <a:r>
              <a:rPr sz="706" spc="-84" dirty="0">
                <a:solidFill>
                  <a:srgbClr val="6D6E71"/>
                </a:solidFill>
                <a:latin typeface="Arial Black"/>
                <a:cs typeface="Arial Black"/>
              </a:rPr>
              <a:t>coverage </a:t>
            </a:r>
            <a:r>
              <a:rPr sz="706" spc="-57" dirty="0">
                <a:solidFill>
                  <a:srgbClr val="6D6E71"/>
                </a:solidFill>
                <a:latin typeface="Arial Black"/>
                <a:cs typeface="Arial Black"/>
              </a:rPr>
              <a:t>requiring  </a:t>
            </a:r>
            <a:r>
              <a:rPr sz="706" spc="-71" dirty="0">
                <a:solidFill>
                  <a:srgbClr val="6D6E71"/>
                </a:solidFill>
                <a:latin typeface="Arial Black"/>
                <a:cs typeface="Arial Black"/>
              </a:rPr>
              <a:t>completion </a:t>
            </a:r>
            <a:r>
              <a:rPr sz="706" spc="-49" dirty="0">
                <a:solidFill>
                  <a:srgbClr val="6D6E71"/>
                </a:solidFill>
                <a:latin typeface="Arial Black"/>
                <a:cs typeface="Arial Black"/>
              </a:rPr>
              <a:t>of </a:t>
            </a:r>
            <a:r>
              <a:rPr sz="706" spc="-79" dirty="0">
                <a:solidFill>
                  <a:srgbClr val="6D6E71"/>
                </a:solidFill>
                <a:latin typeface="Arial Black"/>
                <a:cs typeface="Arial Black"/>
              </a:rPr>
              <a:t>a Statement </a:t>
            </a:r>
            <a:r>
              <a:rPr sz="706" spc="-49" dirty="0">
                <a:solidFill>
                  <a:srgbClr val="6D6E71"/>
                </a:solidFill>
                <a:latin typeface="Arial Black"/>
                <a:cs typeface="Arial Black"/>
              </a:rPr>
              <a:t>of </a:t>
            </a:r>
            <a:r>
              <a:rPr sz="706" spc="-71" dirty="0">
                <a:solidFill>
                  <a:srgbClr val="6D6E71"/>
                </a:solidFill>
                <a:latin typeface="Arial Black"/>
                <a:cs typeface="Arial Black"/>
              </a:rPr>
              <a:t>Health </a:t>
            </a:r>
            <a:r>
              <a:rPr sz="706" spc="-84" dirty="0">
                <a:solidFill>
                  <a:srgbClr val="6D6E71"/>
                </a:solidFill>
                <a:latin typeface="Arial Black"/>
                <a:cs typeface="Arial Black"/>
              </a:rPr>
              <a:t>(SOH)  </a:t>
            </a:r>
            <a:r>
              <a:rPr sz="706" spc="-66" dirty="0">
                <a:solidFill>
                  <a:srgbClr val="6D6E71"/>
                </a:solidFill>
                <a:latin typeface="Arial Black"/>
                <a:cs typeface="Arial Black"/>
              </a:rPr>
              <a:t>questionnaire </a:t>
            </a:r>
            <a:r>
              <a:rPr sz="706" spc="-71" dirty="0">
                <a:solidFill>
                  <a:srgbClr val="6D6E71"/>
                </a:solidFill>
                <a:latin typeface="Arial Black"/>
                <a:cs typeface="Arial Black"/>
              </a:rPr>
              <a:t>they </a:t>
            </a:r>
            <a:r>
              <a:rPr sz="706" spc="-66" dirty="0">
                <a:solidFill>
                  <a:srgbClr val="6D6E71"/>
                </a:solidFill>
                <a:latin typeface="Arial Black"/>
                <a:cs typeface="Arial Black"/>
              </a:rPr>
              <a:t>are </a:t>
            </a:r>
            <a:r>
              <a:rPr sz="706" spc="-75" dirty="0">
                <a:solidFill>
                  <a:srgbClr val="6D6E71"/>
                </a:solidFill>
                <a:latin typeface="Arial Black"/>
                <a:cs typeface="Arial Black"/>
              </a:rPr>
              <a:t>directed </a:t>
            </a:r>
            <a:r>
              <a:rPr sz="706" spc="-62" dirty="0">
                <a:solidFill>
                  <a:srgbClr val="6D6E71"/>
                </a:solidFill>
                <a:latin typeface="Arial Black"/>
                <a:cs typeface="Arial Black"/>
              </a:rPr>
              <a:t>to </a:t>
            </a:r>
            <a:r>
              <a:rPr sz="706" spc="-79" dirty="0">
                <a:solidFill>
                  <a:srgbClr val="6D6E71"/>
                </a:solidFill>
                <a:latin typeface="Arial Black"/>
                <a:cs typeface="Arial Black"/>
              </a:rPr>
              <a:t>complete  </a:t>
            </a:r>
            <a:r>
              <a:rPr sz="706" spc="-84" dirty="0">
                <a:solidFill>
                  <a:srgbClr val="6D6E71"/>
                </a:solidFill>
                <a:latin typeface="Arial Black"/>
                <a:cs typeface="Arial Black"/>
              </a:rPr>
              <a:t>SOH </a:t>
            </a:r>
            <a:r>
              <a:rPr sz="706" spc="-79" dirty="0">
                <a:solidFill>
                  <a:srgbClr val="6D6E71"/>
                </a:solidFill>
                <a:latin typeface="Arial Black"/>
                <a:cs typeface="Arial Black"/>
              </a:rPr>
              <a:t>via </a:t>
            </a:r>
            <a:r>
              <a:rPr sz="706" spc="-66" dirty="0">
                <a:solidFill>
                  <a:srgbClr val="6D6E71"/>
                </a:solidFill>
                <a:latin typeface="Arial Black"/>
                <a:cs typeface="Arial Black"/>
              </a:rPr>
              <a:t>the </a:t>
            </a:r>
            <a:r>
              <a:rPr sz="706" spc="-79" dirty="0">
                <a:solidFill>
                  <a:srgbClr val="6D6E71"/>
                </a:solidFill>
                <a:latin typeface="Arial Black"/>
                <a:cs typeface="Arial Black"/>
              </a:rPr>
              <a:t>GaBreeze Beneﬁts</a:t>
            </a:r>
            <a:r>
              <a:rPr sz="706" spc="-35" dirty="0">
                <a:solidFill>
                  <a:srgbClr val="6D6E71"/>
                </a:solidFill>
                <a:latin typeface="Arial Black"/>
                <a:cs typeface="Arial Black"/>
              </a:rPr>
              <a:t> </a:t>
            </a:r>
            <a:r>
              <a:rPr sz="706" spc="-71" dirty="0">
                <a:solidFill>
                  <a:srgbClr val="6D6E71"/>
                </a:solidFill>
                <a:latin typeface="Arial Black"/>
                <a:cs typeface="Arial Black"/>
              </a:rPr>
              <a:t>Center.</a:t>
            </a:r>
            <a:endParaRPr sz="706" dirty="0">
              <a:latin typeface="Arial Black"/>
              <a:cs typeface="Arial Black"/>
            </a:endParaRPr>
          </a:p>
        </p:txBody>
      </p:sp>
      <p:sp>
        <p:nvSpPr>
          <p:cNvPr id="44" name="object 44"/>
          <p:cNvSpPr txBox="1"/>
          <p:nvPr/>
        </p:nvSpPr>
        <p:spPr>
          <a:xfrm>
            <a:off x="493059" y="5442255"/>
            <a:ext cx="7016563" cy="1152846"/>
          </a:xfrm>
          <a:prstGeom prst="rect">
            <a:avLst/>
          </a:prstGeom>
        </p:spPr>
        <p:txBody>
          <a:bodyPr vert="horz" wrap="square" lIns="0" tIns="11206" rIns="0" bIns="0" rtlCol="0">
            <a:spAutoFit/>
          </a:bodyPr>
          <a:lstStyle/>
          <a:p>
            <a:pPr marL="285765">
              <a:spcBef>
                <a:spcPts val="88"/>
              </a:spcBef>
            </a:pPr>
            <a:r>
              <a:rPr sz="706" i="1" spc="13" dirty="0">
                <a:solidFill>
                  <a:srgbClr val="F3901D"/>
                </a:solidFill>
                <a:latin typeface="Calibri"/>
                <a:cs typeface="Calibri"/>
              </a:rPr>
              <a:t>*Note: </a:t>
            </a:r>
            <a:r>
              <a:rPr sz="706" i="1" spc="9" dirty="0">
                <a:solidFill>
                  <a:srgbClr val="6D6E71"/>
                </a:solidFill>
                <a:latin typeface="Calibri"/>
                <a:cs typeface="Calibri"/>
              </a:rPr>
              <a:t>Eligible </a:t>
            </a:r>
            <a:r>
              <a:rPr sz="706" i="1" spc="22" dirty="0">
                <a:solidFill>
                  <a:srgbClr val="6D6E71"/>
                </a:solidFill>
                <a:latin typeface="Calibri"/>
                <a:cs typeface="Calibri"/>
              </a:rPr>
              <a:t>dependent children </a:t>
            </a:r>
            <a:r>
              <a:rPr sz="706" i="1" spc="26" dirty="0">
                <a:solidFill>
                  <a:srgbClr val="6D6E71"/>
                </a:solidFill>
                <a:latin typeface="Calibri"/>
                <a:cs typeface="Calibri"/>
              </a:rPr>
              <a:t>are </a:t>
            </a:r>
            <a:r>
              <a:rPr sz="706" i="1" spc="18" dirty="0">
                <a:solidFill>
                  <a:srgbClr val="6D6E71"/>
                </a:solidFill>
                <a:latin typeface="Calibri"/>
                <a:cs typeface="Calibri"/>
              </a:rPr>
              <a:t>not </a:t>
            </a:r>
            <a:r>
              <a:rPr sz="706" i="1" spc="31" dirty="0">
                <a:solidFill>
                  <a:srgbClr val="6D6E71"/>
                </a:solidFill>
                <a:latin typeface="Calibri"/>
                <a:cs typeface="Calibri"/>
              </a:rPr>
              <a:t>required </a:t>
            </a:r>
            <a:r>
              <a:rPr sz="706" i="1" spc="9" dirty="0">
                <a:solidFill>
                  <a:srgbClr val="6D6E71"/>
                </a:solidFill>
                <a:latin typeface="Calibri"/>
                <a:cs typeface="Calibri"/>
              </a:rPr>
              <a:t>to </a:t>
            </a:r>
            <a:r>
              <a:rPr sz="706" i="1" spc="18" dirty="0">
                <a:solidFill>
                  <a:srgbClr val="6D6E71"/>
                </a:solidFill>
                <a:latin typeface="Calibri"/>
                <a:cs typeface="Calibri"/>
              </a:rPr>
              <a:t>complete </a:t>
            </a:r>
            <a:r>
              <a:rPr sz="706" i="1" spc="35" dirty="0">
                <a:solidFill>
                  <a:srgbClr val="6D6E71"/>
                </a:solidFill>
                <a:latin typeface="Calibri"/>
                <a:cs typeface="Calibri"/>
              </a:rPr>
              <a:t>a </a:t>
            </a:r>
            <a:r>
              <a:rPr sz="706" i="1" spc="22" dirty="0">
                <a:solidFill>
                  <a:srgbClr val="6D6E71"/>
                </a:solidFill>
                <a:latin typeface="Calibri"/>
                <a:cs typeface="Calibri"/>
              </a:rPr>
              <a:t>medical </a:t>
            </a:r>
            <a:r>
              <a:rPr sz="706" i="1" spc="18" dirty="0">
                <a:solidFill>
                  <a:srgbClr val="6D6E71"/>
                </a:solidFill>
                <a:latin typeface="Calibri"/>
                <a:cs typeface="Calibri"/>
              </a:rPr>
              <a:t>underwriting </a:t>
            </a:r>
            <a:r>
              <a:rPr sz="706" i="1" spc="22" dirty="0">
                <a:solidFill>
                  <a:srgbClr val="6D6E71"/>
                </a:solidFill>
                <a:latin typeface="Calibri"/>
                <a:cs typeface="Calibri"/>
              </a:rPr>
              <a:t>questionnaire </a:t>
            </a:r>
            <a:r>
              <a:rPr sz="706" i="1" spc="9" dirty="0">
                <a:solidFill>
                  <a:srgbClr val="6D6E71"/>
                </a:solidFill>
                <a:latin typeface="Calibri"/>
                <a:cs typeface="Calibri"/>
              </a:rPr>
              <a:t>to </a:t>
            </a:r>
            <a:r>
              <a:rPr sz="706" i="1" spc="22" dirty="0">
                <a:solidFill>
                  <a:srgbClr val="6D6E71"/>
                </a:solidFill>
                <a:latin typeface="Calibri"/>
                <a:cs typeface="Calibri"/>
              </a:rPr>
              <a:t>be </a:t>
            </a:r>
            <a:r>
              <a:rPr sz="706" i="1" spc="9" dirty="0">
                <a:solidFill>
                  <a:srgbClr val="6D6E71"/>
                </a:solidFill>
                <a:latin typeface="Calibri"/>
                <a:cs typeface="Calibri"/>
              </a:rPr>
              <a:t>eligible </a:t>
            </a:r>
            <a:r>
              <a:rPr sz="706" i="1" spc="22" dirty="0">
                <a:solidFill>
                  <a:srgbClr val="6D6E71"/>
                </a:solidFill>
                <a:latin typeface="Calibri"/>
                <a:cs typeface="Calibri"/>
              </a:rPr>
              <a:t>for</a:t>
            </a:r>
            <a:r>
              <a:rPr sz="706" i="1" spc="106" dirty="0">
                <a:solidFill>
                  <a:srgbClr val="6D6E71"/>
                </a:solidFill>
                <a:latin typeface="Calibri"/>
                <a:cs typeface="Calibri"/>
              </a:rPr>
              <a:t> </a:t>
            </a:r>
            <a:r>
              <a:rPr sz="706" i="1" spc="9" dirty="0">
                <a:solidFill>
                  <a:srgbClr val="6D6E71"/>
                </a:solidFill>
                <a:latin typeface="Calibri"/>
                <a:cs typeface="Calibri"/>
              </a:rPr>
              <a:t>coverage.</a:t>
            </a:r>
            <a:endParaRPr sz="706" dirty="0">
              <a:latin typeface="Calibri"/>
              <a:cs typeface="Calibri"/>
            </a:endParaRPr>
          </a:p>
          <a:p>
            <a:pPr>
              <a:spcBef>
                <a:spcPts val="44"/>
              </a:spcBef>
            </a:pPr>
            <a:endParaRPr sz="927" dirty="0">
              <a:latin typeface="Times New Roman"/>
              <a:cs typeface="Times New Roman"/>
            </a:endParaRPr>
          </a:p>
          <a:p>
            <a:pPr marL="809668" algn="ctr"/>
            <a:r>
              <a:rPr sz="971" spc="4" dirty="0">
                <a:solidFill>
                  <a:srgbClr val="6D6E71"/>
                </a:solidFill>
                <a:latin typeface="Gill Sans MT"/>
                <a:cs typeface="Gill Sans MT"/>
              </a:rPr>
              <a:t>Customer-Focused</a:t>
            </a:r>
            <a:r>
              <a:rPr sz="971" spc="-66" dirty="0">
                <a:solidFill>
                  <a:srgbClr val="6D6E71"/>
                </a:solidFill>
                <a:latin typeface="Gill Sans MT"/>
                <a:cs typeface="Gill Sans MT"/>
              </a:rPr>
              <a:t> </a:t>
            </a:r>
            <a:r>
              <a:rPr sz="971" spc="13" dirty="0">
                <a:solidFill>
                  <a:srgbClr val="6D6E71"/>
                </a:solidFill>
                <a:latin typeface="Gill Sans MT"/>
                <a:cs typeface="Gill Sans MT"/>
              </a:rPr>
              <a:t>Solutions</a:t>
            </a:r>
            <a:r>
              <a:rPr sz="971" spc="-26" dirty="0">
                <a:solidFill>
                  <a:srgbClr val="6D6E71"/>
                </a:solidFill>
                <a:latin typeface="Gill Sans MT"/>
                <a:cs typeface="Gill Sans MT"/>
              </a:rPr>
              <a:t> </a:t>
            </a:r>
            <a:r>
              <a:rPr sz="971" spc="-22" dirty="0">
                <a:solidFill>
                  <a:srgbClr val="6D6E71"/>
                </a:solidFill>
                <a:latin typeface="Gill Sans MT"/>
                <a:cs typeface="Gill Sans MT"/>
              </a:rPr>
              <a:t>|</a:t>
            </a:r>
            <a:r>
              <a:rPr sz="971" spc="-26" dirty="0">
                <a:solidFill>
                  <a:srgbClr val="6D6E71"/>
                </a:solidFill>
                <a:latin typeface="Gill Sans MT"/>
                <a:cs typeface="Gill Sans MT"/>
              </a:rPr>
              <a:t> </a:t>
            </a:r>
            <a:r>
              <a:rPr sz="971" spc="13" dirty="0">
                <a:solidFill>
                  <a:srgbClr val="6D6E71"/>
                </a:solidFill>
                <a:latin typeface="Gill Sans MT"/>
                <a:cs typeface="Gill Sans MT"/>
              </a:rPr>
              <a:t>Exceptional</a:t>
            </a:r>
            <a:r>
              <a:rPr sz="971" spc="-66" dirty="0">
                <a:solidFill>
                  <a:srgbClr val="6D6E71"/>
                </a:solidFill>
                <a:latin typeface="Gill Sans MT"/>
                <a:cs typeface="Gill Sans MT"/>
              </a:rPr>
              <a:t> </a:t>
            </a:r>
            <a:r>
              <a:rPr sz="971" spc="9" dirty="0">
                <a:solidFill>
                  <a:srgbClr val="6D6E71"/>
                </a:solidFill>
                <a:latin typeface="Gill Sans MT"/>
                <a:cs typeface="Gill Sans MT"/>
              </a:rPr>
              <a:t>Service</a:t>
            </a:r>
            <a:r>
              <a:rPr sz="971" spc="-26" dirty="0">
                <a:solidFill>
                  <a:srgbClr val="6D6E71"/>
                </a:solidFill>
                <a:latin typeface="Gill Sans MT"/>
                <a:cs typeface="Gill Sans MT"/>
              </a:rPr>
              <a:t> </a:t>
            </a:r>
            <a:r>
              <a:rPr sz="971" spc="-22" dirty="0">
                <a:solidFill>
                  <a:srgbClr val="6D6E71"/>
                </a:solidFill>
                <a:latin typeface="Gill Sans MT"/>
                <a:cs typeface="Gill Sans MT"/>
              </a:rPr>
              <a:t>|</a:t>
            </a:r>
            <a:r>
              <a:rPr sz="971" spc="-26" dirty="0">
                <a:solidFill>
                  <a:srgbClr val="6D6E71"/>
                </a:solidFill>
                <a:latin typeface="Gill Sans MT"/>
                <a:cs typeface="Gill Sans MT"/>
              </a:rPr>
              <a:t> </a:t>
            </a:r>
            <a:r>
              <a:rPr sz="971" spc="4" dirty="0">
                <a:solidFill>
                  <a:srgbClr val="6D6E71"/>
                </a:solidFill>
                <a:latin typeface="Gill Sans MT"/>
                <a:cs typeface="Gill Sans MT"/>
              </a:rPr>
              <a:t>Proven</a:t>
            </a:r>
            <a:r>
              <a:rPr sz="971" spc="-66" dirty="0">
                <a:solidFill>
                  <a:srgbClr val="6D6E71"/>
                </a:solidFill>
                <a:latin typeface="Gill Sans MT"/>
                <a:cs typeface="Gill Sans MT"/>
              </a:rPr>
              <a:t> </a:t>
            </a:r>
            <a:r>
              <a:rPr sz="971" spc="4" dirty="0">
                <a:solidFill>
                  <a:srgbClr val="6D6E71"/>
                </a:solidFill>
                <a:latin typeface="Gill Sans MT"/>
                <a:cs typeface="Gill Sans MT"/>
              </a:rPr>
              <a:t>Expertise</a:t>
            </a:r>
            <a:endParaRPr sz="971" dirty="0">
              <a:latin typeface="Gill Sans MT"/>
              <a:cs typeface="Gill Sans MT"/>
            </a:endParaRPr>
          </a:p>
          <a:p>
            <a:pPr marL="755317" algn="ctr">
              <a:spcBef>
                <a:spcPts val="366"/>
              </a:spcBef>
            </a:pPr>
            <a:r>
              <a:rPr sz="971" b="1" dirty="0">
                <a:latin typeface="Arial"/>
                <a:cs typeface="Arial"/>
              </a:rPr>
              <a:t>To initiate a </a:t>
            </a:r>
            <a:r>
              <a:rPr sz="971" b="1" spc="-4" dirty="0">
                <a:latin typeface="Arial"/>
                <a:cs typeface="Arial"/>
              </a:rPr>
              <a:t>claim call </a:t>
            </a:r>
            <a:r>
              <a:rPr sz="971" b="1" dirty="0">
                <a:latin typeface="Arial"/>
                <a:cs typeface="Arial"/>
              </a:rPr>
              <a:t>GaBreeze </a:t>
            </a:r>
            <a:r>
              <a:rPr sz="971" b="1" spc="-4" dirty="0">
                <a:latin typeface="Arial"/>
                <a:cs typeface="Arial"/>
              </a:rPr>
              <a:t>at 1(877)</a:t>
            </a:r>
            <a:r>
              <a:rPr sz="971" b="1" spc="-22" dirty="0">
                <a:latin typeface="Arial"/>
                <a:cs typeface="Arial"/>
              </a:rPr>
              <a:t> </a:t>
            </a:r>
            <a:r>
              <a:rPr sz="971" b="1" spc="-4" dirty="0">
                <a:latin typeface="Arial"/>
                <a:cs typeface="Arial"/>
              </a:rPr>
              <a:t>342-7339.</a:t>
            </a:r>
            <a:endParaRPr sz="971" dirty="0">
              <a:latin typeface="Arial"/>
              <a:cs typeface="Arial"/>
            </a:endParaRPr>
          </a:p>
          <a:p>
            <a:pPr marL="783893" algn="ctr">
              <a:spcBef>
                <a:spcPts val="437"/>
              </a:spcBef>
            </a:pPr>
            <a:r>
              <a:rPr sz="971" b="1" spc="-9" dirty="0">
                <a:latin typeface="Lucida Sans"/>
                <a:cs typeface="Lucida Sans"/>
              </a:rPr>
              <a:t>Have</a:t>
            </a:r>
            <a:r>
              <a:rPr sz="971" b="1" spc="-57" dirty="0">
                <a:latin typeface="Lucida Sans"/>
                <a:cs typeface="Lucida Sans"/>
              </a:rPr>
              <a:t> </a:t>
            </a:r>
            <a:r>
              <a:rPr sz="971" b="1" spc="-22" dirty="0">
                <a:latin typeface="Lucida Sans"/>
                <a:cs typeface="Lucida Sans"/>
              </a:rPr>
              <a:t>questions</a:t>
            </a:r>
            <a:r>
              <a:rPr sz="971" b="1" spc="-49" dirty="0">
                <a:latin typeface="Lucida Sans"/>
                <a:cs typeface="Lucida Sans"/>
              </a:rPr>
              <a:t> </a:t>
            </a:r>
            <a:r>
              <a:rPr sz="971" b="1" spc="-13" dirty="0">
                <a:latin typeface="Lucida Sans"/>
                <a:cs typeface="Lucida Sans"/>
              </a:rPr>
              <a:t>or</a:t>
            </a:r>
            <a:r>
              <a:rPr sz="971" b="1" spc="-57" dirty="0">
                <a:latin typeface="Lucida Sans"/>
                <a:cs typeface="Lucida Sans"/>
              </a:rPr>
              <a:t> </a:t>
            </a:r>
            <a:r>
              <a:rPr sz="971" b="1" spc="-9" dirty="0">
                <a:latin typeface="Lucida Sans"/>
                <a:cs typeface="Lucida Sans"/>
              </a:rPr>
              <a:t>need</a:t>
            </a:r>
            <a:r>
              <a:rPr sz="971" b="1" spc="-53" dirty="0">
                <a:latin typeface="Lucida Sans"/>
                <a:cs typeface="Lucida Sans"/>
              </a:rPr>
              <a:t> </a:t>
            </a:r>
            <a:r>
              <a:rPr sz="971" b="1" spc="-18" dirty="0">
                <a:latin typeface="Lucida Sans"/>
                <a:cs typeface="Lucida Sans"/>
              </a:rPr>
              <a:t>answers?</a:t>
            </a:r>
            <a:r>
              <a:rPr sz="971" b="1" spc="-53" dirty="0">
                <a:latin typeface="Lucida Sans"/>
                <a:cs typeface="Lucida Sans"/>
              </a:rPr>
              <a:t> </a:t>
            </a:r>
            <a:r>
              <a:rPr sz="971" b="1" spc="-31" dirty="0">
                <a:latin typeface="Lucida Sans"/>
                <a:cs typeface="Lucida Sans"/>
              </a:rPr>
              <a:t>Call</a:t>
            </a:r>
            <a:r>
              <a:rPr sz="971" b="1" spc="-57" dirty="0">
                <a:latin typeface="Lucida Sans"/>
                <a:cs typeface="Lucida Sans"/>
              </a:rPr>
              <a:t> </a:t>
            </a:r>
            <a:r>
              <a:rPr sz="971" b="1" spc="-53" dirty="0">
                <a:latin typeface="Lucida Sans"/>
                <a:cs typeface="Lucida Sans"/>
              </a:rPr>
              <a:t>1(877)</a:t>
            </a:r>
            <a:r>
              <a:rPr sz="971" b="1" spc="-49" dirty="0">
                <a:latin typeface="Lucida Sans"/>
                <a:cs typeface="Lucida Sans"/>
              </a:rPr>
              <a:t> </a:t>
            </a:r>
            <a:r>
              <a:rPr sz="971" b="1" spc="-57" dirty="0">
                <a:latin typeface="Lucida Sans"/>
                <a:cs typeface="Lucida Sans"/>
              </a:rPr>
              <a:t>255-5862</a:t>
            </a:r>
            <a:r>
              <a:rPr sz="971" b="1" spc="-53" dirty="0">
                <a:latin typeface="Lucida Sans"/>
                <a:cs typeface="Lucida Sans"/>
              </a:rPr>
              <a:t> </a:t>
            </a:r>
            <a:r>
              <a:rPr sz="971" b="1" spc="-4" dirty="0">
                <a:latin typeface="Lucida Sans"/>
                <a:cs typeface="Lucida Sans"/>
              </a:rPr>
              <a:t>and</a:t>
            </a:r>
            <a:r>
              <a:rPr sz="971" b="1" spc="-53" dirty="0">
                <a:latin typeface="Lucida Sans"/>
                <a:cs typeface="Lucida Sans"/>
              </a:rPr>
              <a:t> </a:t>
            </a:r>
            <a:r>
              <a:rPr sz="971" b="1" spc="-22" dirty="0">
                <a:latin typeface="Lucida Sans"/>
                <a:cs typeface="Lucida Sans"/>
              </a:rPr>
              <a:t>for</a:t>
            </a:r>
            <a:r>
              <a:rPr sz="971" b="1" spc="-53" dirty="0">
                <a:latin typeface="Lucida Sans"/>
                <a:cs typeface="Lucida Sans"/>
              </a:rPr>
              <a:t> </a:t>
            </a:r>
            <a:r>
              <a:rPr sz="971" b="1" spc="-9" dirty="0">
                <a:latin typeface="Lucida Sans"/>
                <a:cs typeface="Lucida Sans"/>
              </a:rPr>
              <a:t>technical</a:t>
            </a:r>
            <a:r>
              <a:rPr sz="971" b="1" spc="-57" dirty="0">
                <a:latin typeface="Lucida Sans"/>
                <a:cs typeface="Lucida Sans"/>
              </a:rPr>
              <a:t> </a:t>
            </a:r>
            <a:r>
              <a:rPr sz="971" b="1" spc="-22" dirty="0">
                <a:latin typeface="Lucida Sans"/>
                <a:cs typeface="Lucida Sans"/>
              </a:rPr>
              <a:t>support</a:t>
            </a:r>
            <a:r>
              <a:rPr sz="971" b="1" spc="-53" dirty="0">
                <a:latin typeface="Lucida Sans"/>
                <a:cs typeface="Lucida Sans"/>
              </a:rPr>
              <a:t> </a:t>
            </a:r>
            <a:r>
              <a:rPr sz="971" b="1" spc="-18" dirty="0">
                <a:latin typeface="Lucida Sans"/>
                <a:cs typeface="Lucida Sans"/>
              </a:rPr>
              <a:t>call</a:t>
            </a:r>
            <a:r>
              <a:rPr sz="971" b="1" spc="-57" dirty="0">
                <a:latin typeface="Lucida Sans"/>
                <a:cs typeface="Lucida Sans"/>
              </a:rPr>
              <a:t> </a:t>
            </a:r>
            <a:r>
              <a:rPr sz="971" b="1" spc="-53" dirty="0">
                <a:latin typeface="Lucida Sans"/>
                <a:cs typeface="Lucida Sans"/>
              </a:rPr>
              <a:t>1(877)</a:t>
            </a:r>
            <a:r>
              <a:rPr sz="971" b="1" spc="-49" dirty="0">
                <a:latin typeface="Lucida Sans"/>
                <a:cs typeface="Lucida Sans"/>
              </a:rPr>
              <a:t> </a:t>
            </a:r>
            <a:r>
              <a:rPr sz="971" b="1" spc="-9" dirty="0">
                <a:latin typeface="Lucida Sans"/>
                <a:cs typeface="Lucida Sans"/>
              </a:rPr>
              <a:t>9MET-WEB.</a:t>
            </a:r>
            <a:endParaRPr sz="971" dirty="0">
              <a:latin typeface="Lucida Sans"/>
              <a:cs typeface="Lucida Sans"/>
            </a:endParaRPr>
          </a:p>
          <a:p>
            <a:pPr>
              <a:spcBef>
                <a:spcPts val="9"/>
              </a:spcBef>
            </a:pPr>
            <a:endParaRPr sz="1500" dirty="0">
              <a:latin typeface="Times New Roman"/>
              <a:cs typeface="Times New Roman"/>
            </a:endParaRPr>
          </a:p>
          <a:p>
            <a:pPr marL="11206"/>
            <a:r>
              <a:rPr sz="706" spc="18" dirty="0">
                <a:solidFill>
                  <a:srgbClr val="231F20"/>
                </a:solidFill>
                <a:latin typeface="Calibri"/>
                <a:cs typeface="Calibri"/>
              </a:rPr>
              <a:t>ADF#</a:t>
            </a:r>
            <a:r>
              <a:rPr sz="706" spc="-18" dirty="0">
                <a:solidFill>
                  <a:srgbClr val="231F20"/>
                </a:solidFill>
                <a:latin typeface="Calibri"/>
                <a:cs typeface="Calibri"/>
              </a:rPr>
              <a:t> </a:t>
            </a:r>
            <a:r>
              <a:rPr sz="706" dirty="0">
                <a:solidFill>
                  <a:srgbClr val="231F20"/>
                </a:solidFill>
                <a:latin typeface="Calibri"/>
                <a:cs typeface="Calibri"/>
              </a:rPr>
              <a:t>DI963.16</a:t>
            </a:r>
            <a:endParaRPr sz="706" dirty="0">
              <a:latin typeface="Calibri"/>
              <a:cs typeface="Calibri"/>
            </a:endParaRPr>
          </a:p>
        </p:txBody>
      </p:sp>
      <p:sp>
        <p:nvSpPr>
          <p:cNvPr id="45" name="object 45"/>
          <p:cNvSpPr txBox="1"/>
          <p:nvPr/>
        </p:nvSpPr>
        <p:spPr>
          <a:xfrm>
            <a:off x="4831410" y="2772476"/>
            <a:ext cx="1711137" cy="119935"/>
          </a:xfrm>
          <a:prstGeom prst="rect">
            <a:avLst/>
          </a:prstGeom>
        </p:spPr>
        <p:txBody>
          <a:bodyPr vert="horz" wrap="square" lIns="0" tIns="11206" rIns="0" bIns="0" rtlCol="0">
            <a:spAutoFit/>
          </a:bodyPr>
          <a:lstStyle/>
          <a:p>
            <a:pPr marL="85169" indent="-73963">
              <a:spcBef>
                <a:spcPts val="88"/>
              </a:spcBef>
              <a:buClr>
                <a:srgbClr val="F3901D"/>
              </a:buClr>
              <a:buSzPct val="112500"/>
              <a:buFont typeface="Calibri"/>
              <a:buChar char="•"/>
              <a:tabLst>
                <a:tab pos="85730" algn="l"/>
              </a:tabLst>
            </a:pPr>
            <a:r>
              <a:rPr sz="706" spc="-44" dirty="0">
                <a:solidFill>
                  <a:srgbClr val="6D6E71"/>
                </a:solidFill>
                <a:latin typeface="Arial Black"/>
                <a:cs typeface="Arial Black"/>
              </a:rPr>
              <a:t>On </a:t>
            </a:r>
            <a:r>
              <a:rPr sz="706" spc="-62" dirty="0">
                <a:solidFill>
                  <a:srgbClr val="6D6E71"/>
                </a:solidFill>
                <a:latin typeface="Arial Black"/>
                <a:cs typeface="Arial Black"/>
              </a:rPr>
              <a:t>the </a:t>
            </a:r>
            <a:r>
              <a:rPr sz="706" spc="-75" dirty="0">
                <a:solidFill>
                  <a:srgbClr val="6D6E71"/>
                </a:solidFill>
                <a:latin typeface="Arial Black"/>
                <a:cs typeface="Arial Black"/>
              </a:rPr>
              <a:t>GaBreeze site, </a:t>
            </a:r>
            <a:r>
              <a:rPr sz="706" spc="-71" dirty="0">
                <a:solidFill>
                  <a:srgbClr val="6D6E71"/>
                </a:solidFill>
                <a:latin typeface="Arial Black"/>
                <a:cs typeface="Arial Black"/>
              </a:rPr>
              <a:t>users </a:t>
            </a:r>
            <a:r>
              <a:rPr sz="706" spc="-88" dirty="0">
                <a:solidFill>
                  <a:srgbClr val="6D6E71"/>
                </a:solidFill>
                <a:latin typeface="Arial Black"/>
                <a:cs typeface="Arial Black"/>
              </a:rPr>
              <a:t>see </a:t>
            </a:r>
            <a:r>
              <a:rPr sz="706" spc="-79" dirty="0">
                <a:solidFill>
                  <a:srgbClr val="6D6E71"/>
                </a:solidFill>
                <a:latin typeface="Arial Black"/>
                <a:cs typeface="Arial Black"/>
              </a:rPr>
              <a:t>a</a:t>
            </a:r>
            <a:r>
              <a:rPr sz="706" spc="-44" dirty="0">
                <a:solidFill>
                  <a:srgbClr val="6D6E71"/>
                </a:solidFill>
                <a:latin typeface="Arial Black"/>
                <a:cs typeface="Arial Black"/>
              </a:rPr>
              <a:t> </a:t>
            </a:r>
            <a:r>
              <a:rPr sz="706" i="1" spc="9" dirty="0">
                <a:solidFill>
                  <a:srgbClr val="F3901D"/>
                </a:solidFill>
                <a:latin typeface="Calibri"/>
                <a:cs typeface="Calibri"/>
              </a:rPr>
              <a:t>“Your</a:t>
            </a:r>
            <a:endParaRPr sz="706" dirty="0">
              <a:latin typeface="Calibri"/>
              <a:cs typeface="Calibri"/>
            </a:endParaRPr>
          </a:p>
        </p:txBody>
      </p:sp>
      <p:sp>
        <p:nvSpPr>
          <p:cNvPr id="46" name="object 46"/>
          <p:cNvSpPr txBox="1"/>
          <p:nvPr/>
        </p:nvSpPr>
        <p:spPr>
          <a:xfrm>
            <a:off x="4831409" y="2873329"/>
            <a:ext cx="1759324" cy="1697237"/>
          </a:xfrm>
          <a:prstGeom prst="rect">
            <a:avLst/>
          </a:prstGeom>
        </p:spPr>
        <p:txBody>
          <a:bodyPr vert="horz" wrap="square" lIns="0" tIns="20171" rIns="0" bIns="0" rtlCol="0">
            <a:spAutoFit/>
          </a:bodyPr>
          <a:lstStyle/>
          <a:p>
            <a:pPr marL="85169" marR="262792">
              <a:lnSpc>
                <a:spcPts val="794"/>
              </a:lnSpc>
              <a:spcBef>
                <a:spcPts val="159"/>
              </a:spcBef>
            </a:pPr>
            <a:r>
              <a:rPr sz="706" i="1" spc="9" dirty="0">
                <a:solidFill>
                  <a:srgbClr val="F3901D"/>
                </a:solidFill>
                <a:latin typeface="Calibri"/>
                <a:cs typeface="Calibri"/>
              </a:rPr>
              <a:t>Action Needed” </a:t>
            </a:r>
            <a:r>
              <a:rPr sz="706" spc="-84" dirty="0">
                <a:solidFill>
                  <a:srgbClr val="6D6E71"/>
                </a:solidFill>
                <a:latin typeface="Arial Black"/>
                <a:cs typeface="Arial Black"/>
              </a:rPr>
              <a:t>message </a:t>
            </a:r>
            <a:r>
              <a:rPr sz="706" spc="-66" dirty="0">
                <a:solidFill>
                  <a:srgbClr val="6D6E71"/>
                </a:solidFill>
                <a:latin typeface="Arial Black"/>
                <a:cs typeface="Arial Black"/>
              </a:rPr>
              <a:t>linking </a:t>
            </a:r>
            <a:r>
              <a:rPr sz="706" spc="-62" dirty="0">
                <a:solidFill>
                  <a:srgbClr val="6D6E71"/>
                </a:solidFill>
                <a:latin typeface="Arial Black"/>
                <a:cs typeface="Arial Black"/>
              </a:rPr>
              <a:t>to  questionnaire.</a:t>
            </a:r>
            <a:endParaRPr sz="706" dirty="0">
              <a:latin typeface="Arial Black"/>
              <a:cs typeface="Arial Black"/>
            </a:endParaRPr>
          </a:p>
          <a:p>
            <a:pPr marL="85169" marR="284084" indent="-73963" algn="just">
              <a:lnSpc>
                <a:spcPts val="794"/>
              </a:lnSpc>
              <a:spcBef>
                <a:spcPts val="353"/>
              </a:spcBef>
              <a:buClr>
                <a:srgbClr val="F3901D"/>
              </a:buClr>
              <a:buSzPct val="112500"/>
              <a:buFont typeface="Calibri"/>
              <a:buChar char="•"/>
              <a:tabLst>
                <a:tab pos="85730" algn="l"/>
              </a:tabLst>
            </a:pPr>
            <a:r>
              <a:rPr sz="706" spc="-84" dirty="0">
                <a:solidFill>
                  <a:srgbClr val="6D6E71"/>
                </a:solidFill>
                <a:latin typeface="Arial Black"/>
                <a:cs typeface="Arial Black"/>
              </a:rPr>
              <a:t>Clicking </a:t>
            </a:r>
            <a:r>
              <a:rPr sz="706" spc="-66" dirty="0">
                <a:solidFill>
                  <a:srgbClr val="6D6E71"/>
                </a:solidFill>
                <a:latin typeface="Arial Black"/>
                <a:cs typeface="Arial Black"/>
              </a:rPr>
              <a:t>link, </a:t>
            </a:r>
            <a:r>
              <a:rPr sz="706" spc="-71" dirty="0">
                <a:solidFill>
                  <a:srgbClr val="6D6E71"/>
                </a:solidFill>
                <a:latin typeface="Arial Black"/>
                <a:cs typeface="Arial Black"/>
              </a:rPr>
              <a:t>users </a:t>
            </a:r>
            <a:r>
              <a:rPr sz="706" spc="-66" dirty="0">
                <a:solidFill>
                  <a:srgbClr val="6D6E71"/>
                </a:solidFill>
                <a:latin typeface="Arial Black"/>
                <a:cs typeface="Arial Black"/>
              </a:rPr>
              <a:t>are </a:t>
            </a:r>
            <a:r>
              <a:rPr sz="706" spc="-71" dirty="0">
                <a:solidFill>
                  <a:srgbClr val="6D6E71"/>
                </a:solidFill>
                <a:latin typeface="Arial Black"/>
                <a:cs typeface="Arial Black"/>
              </a:rPr>
              <a:t>directed </a:t>
            </a:r>
            <a:r>
              <a:rPr sz="706" spc="-62" dirty="0">
                <a:solidFill>
                  <a:srgbClr val="6D6E71"/>
                </a:solidFill>
                <a:latin typeface="Arial Black"/>
                <a:cs typeface="Arial Black"/>
              </a:rPr>
              <a:t>to  </a:t>
            </a:r>
            <a:r>
              <a:rPr sz="706" spc="-71" dirty="0">
                <a:solidFill>
                  <a:srgbClr val="6D6E71"/>
                </a:solidFill>
                <a:latin typeface="Arial Black"/>
                <a:cs typeface="Arial Black"/>
              </a:rPr>
              <a:t>MetLife </a:t>
            </a:r>
            <a:r>
              <a:rPr sz="706" spc="-79" dirty="0">
                <a:solidFill>
                  <a:srgbClr val="6D6E71"/>
                </a:solidFill>
                <a:latin typeface="Arial Black"/>
                <a:cs typeface="Arial Black"/>
              </a:rPr>
              <a:t>website </a:t>
            </a:r>
            <a:r>
              <a:rPr sz="706" spc="-57" dirty="0">
                <a:solidFill>
                  <a:srgbClr val="6D6E71"/>
                </a:solidFill>
                <a:latin typeface="Arial Black"/>
                <a:cs typeface="Arial Black"/>
              </a:rPr>
              <a:t>to </a:t>
            </a:r>
            <a:r>
              <a:rPr sz="706" spc="-75" dirty="0">
                <a:solidFill>
                  <a:srgbClr val="6D6E71"/>
                </a:solidFill>
                <a:latin typeface="Arial Black"/>
                <a:cs typeface="Arial Black"/>
              </a:rPr>
              <a:t>complete </a:t>
            </a:r>
            <a:r>
              <a:rPr sz="706" spc="-84" dirty="0">
                <a:solidFill>
                  <a:srgbClr val="6D6E71"/>
                </a:solidFill>
                <a:latin typeface="Arial Black"/>
                <a:cs typeface="Arial Black"/>
              </a:rPr>
              <a:t>SOH  </a:t>
            </a:r>
            <a:r>
              <a:rPr sz="706" spc="-62" dirty="0">
                <a:solidFill>
                  <a:srgbClr val="6D6E71"/>
                </a:solidFill>
                <a:latin typeface="Arial Black"/>
                <a:cs typeface="Arial Black"/>
              </a:rPr>
              <a:t>questionnaire.</a:t>
            </a:r>
            <a:endParaRPr sz="706" dirty="0">
              <a:latin typeface="Arial Black"/>
              <a:cs typeface="Arial Black"/>
            </a:endParaRPr>
          </a:p>
          <a:p>
            <a:pPr marL="85169" marR="4483">
              <a:lnSpc>
                <a:spcPts val="794"/>
              </a:lnSpc>
              <a:spcBef>
                <a:spcPts val="353"/>
              </a:spcBef>
            </a:pPr>
            <a:r>
              <a:rPr sz="706" i="1" spc="4" dirty="0">
                <a:solidFill>
                  <a:srgbClr val="6D6E71"/>
                </a:solidFill>
                <a:latin typeface="Calibri"/>
                <a:cs typeface="Calibri"/>
              </a:rPr>
              <a:t>If </a:t>
            </a:r>
            <a:r>
              <a:rPr sz="706" i="1" spc="9" dirty="0">
                <a:solidFill>
                  <a:srgbClr val="6D6E71"/>
                </a:solidFill>
                <a:latin typeface="Calibri"/>
                <a:cs typeface="Calibri"/>
              </a:rPr>
              <a:t>the </a:t>
            </a:r>
            <a:r>
              <a:rPr sz="706" i="1" spc="35" dirty="0">
                <a:solidFill>
                  <a:srgbClr val="6D6E71"/>
                </a:solidFill>
                <a:latin typeface="Calibri"/>
                <a:cs typeface="Calibri"/>
              </a:rPr>
              <a:t>SOH </a:t>
            </a:r>
            <a:r>
              <a:rPr sz="706" i="1" spc="18" dirty="0">
                <a:solidFill>
                  <a:srgbClr val="6D6E71"/>
                </a:solidFill>
                <a:latin typeface="Calibri"/>
                <a:cs typeface="Calibri"/>
              </a:rPr>
              <a:t>is </a:t>
            </a:r>
            <a:r>
              <a:rPr sz="706" i="1" spc="22" dirty="0">
                <a:solidFill>
                  <a:srgbClr val="6D6E71"/>
                </a:solidFill>
                <a:latin typeface="Calibri"/>
                <a:cs typeface="Calibri"/>
              </a:rPr>
              <a:t>for </a:t>
            </a:r>
            <a:r>
              <a:rPr sz="706" i="1" spc="9" dirty="0">
                <a:solidFill>
                  <a:srgbClr val="6D6E71"/>
                </a:solidFill>
                <a:latin typeface="Calibri"/>
                <a:cs typeface="Calibri"/>
              </a:rPr>
              <a:t>the </a:t>
            </a:r>
            <a:r>
              <a:rPr sz="706" i="1" spc="26" dirty="0">
                <a:solidFill>
                  <a:srgbClr val="6D6E71"/>
                </a:solidFill>
                <a:latin typeface="Calibri"/>
                <a:cs typeface="Calibri"/>
              </a:rPr>
              <a:t>Spouse </a:t>
            </a:r>
            <a:r>
              <a:rPr sz="706" i="1" spc="13" dirty="0">
                <a:solidFill>
                  <a:srgbClr val="6D6E71"/>
                </a:solidFill>
                <a:latin typeface="Calibri"/>
                <a:cs typeface="Calibri"/>
              </a:rPr>
              <a:t>Life </a:t>
            </a:r>
            <a:r>
              <a:rPr sz="706" i="1" spc="22" dirty="0">
                <a:solidFill>
                  <a:srgbClr val="6D6E71"/>
                </a:solidFill>
                <a:latin typeface="Calibri"/>
                <a:cs typeface="Calibri"/>
              </a:rPr>
              <a:t>plan, users  are asked </a:t>
            </a:r>
            <a:r>
              <a:rPr sz="706" i="1" spc="9" dirty="0">
                <a:solidFill>
                  <a:srgbClr val="6D6E71"/>
                </a:solidFill>
                <a:latin typeface="Calibri"/>
                <a:cs typeface="Calibri"/>
              </a:rPr>
              <a:t>to </a:t>
            </a:r>
            <a:r>
              <a:rPr sz="706" i="1" spc="22" dirty="0">
                <a:solidFill>
                  <a:srgbClr val="6D6E71"/>
                </a:solidFill>
                <a:latin typeface="Calibri"/>
                <a:cs typeface="Calibri"/>
              </a:rPr>
              <a:t>provide information </a:t>
            </a:r>
            <a:r>
              <a:rPr sz="706" i="1" spc="18" dirty="0">
                <a:solidFill>
                  <a:srgbClr val="6D6E71"/>
                </a:solidFill>
                <a:latin typeface="Calibri"/>
                <a:cs typeface="Calibri"/>
              </a:rPr>
              <a:t>which  allows </a:t>
            </a:r>
            <a:r>
              <a:rPr sz="706" i="1" spc="4" dirty="0">
                <a:solidFill>
                  <a:srgbClr val="6D6E71"/>
                </a:solidFill>
                <a:latin typeface="Calibri"/>
                <a:cs typeface="Calibri"/>
              </a:rPr>
              <a:t>MetLife </a:t>
            </a:r>
            <a:r>
              <a:rPr sz="706" i="1" spc="9" dirty="0">
                <a:solidFill>
                  <a:srgbClr val="6D6E71"/>
                </a:solidFill>
                <a:latin typeface="Calibri"/>
                <a:cs typeface="Calibri"/>
              </a:rPr>
              <a:t>to </a:t>
            </a:r>
            <a:r>
              <a:rPr sz="706" i="1" spc="26" dirty="0">
                <a:solidFill>
                  <a:srgbClr val="6D6E71"/>
                </a:solidFill>
                <a:latin typeface="Calibri"/>
                <a:cs typeface="Calibri"/>
              </a:rPr>
              <a:t>send </a:t>
            </a:r>
            <a:r>
              <a:rPr sz="706" i="1" spc="22" dirty="0">
                <a:solidFill>
                  <a:srgbClr val="6D6E71"/>
                </a:solidFill>
                <a:latin typeface="Calibri"/>
                <a:cs typeface="Calibri"/>
              </a:rPr>
              <a:t>email </a:t>
            </a:r>
            <a:r>
              <a:rPr sz="706" i="1" spc="18" dirty="0">
                <a:solidFill>
                  <a:srgbClr val="6D6E71"/>
                </a:solidFill>
                <a:latin typeface="Calibri"/>
                <a:cs typeface="Calibri"/>
              </a:rPr>
              <a:t>instructions  </a:t>
            </a:r>
            <a:r>
              <a:rPr sz="706" i="1" spc="9" dirty="0">
                <a:solidFill>
                  <a:srgbClr val="6D6E71"/>
                </a:solidFill>
                <a:latin typeface="Calibri"/>
                <a:cs typeface="Calibri"/>
              </a:rPr>
              <a:t>to </a:t>
            </a:r>
            <a:r>
              <a:rPr sz="706" i="1" spc="26" dirty="0">
                <a:solidFill>
                  <a:srgbClr val="6D6E71"/>
                </a:solidFill>
                <a:latin typeface="Calibri"/>
                <a:cs typeface="Calibri"/>
              </a:rPr>
              <a:t>spouse </a:t>
            </a:r>
            <a:r>
              <a:rPr sz="706" i="1" spc="22" dirty="0">
                <a:solidFill>
                  <a:srgbClr val="6D6E71"/>
                </a:solidFill>
                <a:latin typeface="Calibri"/>
                <a:cs typeface="Calibri"/>
              </a:rPr>
              <a:t>for </a:t>
            </a:r>
            <a:r>
              <a:rPr sz="706" i="1" spc="35" dirty="0">
                <a:solidFill>
                  <a:srgbClr val="6D6E71"/>
                </a:solidFill>
                <a:latin typeface="Calibri"/>
                <a:cs typeface="Calibri"/>
              </a:rPr>
              <a:t>SOH</a:t>
            </a:r>
            <a:r>
              <a:rPr sz="706" i="1" spc="-13" dirty="0">
                <a:solidFill>
                  <a:srgbClr val="6D6E71"/>
                </a:solidFill>
                <a:latin typeface="Calibri"/>
                <a:cs typeface="Calibri"/>
              </a:rPr>
              <a:t> </a:t>
            </a:r>
            <a:r>
              <a:rPr sz="706" i="1" spc="18" dirty="0">
                <a:solidFill>
                  <a:srgbClr val="6D6E71"/>
                </a:solidFill>
                <a:latin typeface="Calibri"/>
                <a:cs typeface="Calibri"/>
              </a:rPr>
              <a:t>completion.</a:t>
            </a:r>
            <a:endParaRPr sz="706" dirty="0">
              <a:latin typeface="Calibri"/>
              <a:cs typeface="Calibri"/>
            </a:endParaRPr>
          </a:p>
          <a:p>
            <a:pPr marL="85169" marR="70601" indent="-73963">
              <a:lnSpc>
                <a:spcPct val="93700"/>
              </a:lnSpc>
              <a:spcBef>
                <a:spcPts val="335"/>
              </a:spcBef>
              <a:buClr>
                <a:srgbClr val="F3901D"/>
              </a:buClr>
              <a:buSzPct val="112500"/>
              <a:buFont typeface="Calibri"/>
              <a:buChar char="•"/>
              <a:tabLst>
                <a:tab pos="85730" algn="l"/>
              </a:tabLst>
            </a:pPr>
            <a:r>
              <a:rPr sz="706" spc="-71" dirty="0">
                <a:solidFill>
                  <a:srgbClr val="6D6E71"/>
                </a:solidFill>
                <a:latin typeface="Arial Black"/>
                <a:cs typeface="Arial Black"/>
              </a:rPr>
              <a:t>MetLife </a:t>
            </a:r>
            <a:r>
              <a:rPr sz="706" spc="-75" dirty="0">
                <a:solidFill>
                  <a:srgbClr val="6D6E71"/>
                </a:solidFill>
                <a:latin typeface="Arial Black"/>
                <a:cs typeface="Arial Black"/>
              </a:rPr>
              <a:t>will review </a:t>
            </a:r>
            <a:r>
              <a:rPr sz="706" spc="-79" dirty="0">
                <a:solidFill>
                  <a:srgbClr val="6D6E71"/>
                </a:solidFill>
                <a:latin typeface="Arial Black"/>
                <a:cs typeface="Arial Black"/>
              </a:rPr>
              <a:t>SOH </a:t>
            </a:r>
            <a:r>
              <a:rPr sz="706" spc="-57" dirty="0">
                <a:solidFill>
                  <a:srgbClr val="6D6E71"/>
                </a:solidFill>
                <a:latin typeface="Arial Black"/>
                <a:cs typeface="Arial Black"/>
              </a:rPr>
              <a:t>and communi-  </a:t>
            </a:r>
            <a:r>
              <a:rPr sz="706" spc="-93" dirty="0">
                <a:solidFill>
                  <a:srgbClr val="6D6E71"/>
                </a:solidFill>
                <a:latin typeface="Arial Black"/>
                <a:cs typeface="Arial Black"/>
              </a:rPr>
              <a:t>cate </a:t>
            </a:r>
            <a:r>
              <a:rPr sz="706" spc="-62" dirty="0">
                <a:solidFill>
                  <a:srgbClr val="6D6E71"/>
                </a:solidFill>
                <a:latin typeface="Arial Black"/>
                <a:cs typeface="Arial Black"/>
              </a:rPr>
              <a:t>determination </a:t>
            </a:r>
            <a:r>
              <a:rPr sz="706" spc="-57" dirty="0">
                <a:solidFill>
                  <a:srgbClr val="6D6E71"/>
                </a:solidFill>
                <a:latin typeface="Arial Black"/>
                <a:cs typeface="Arial Black"/>
              </a:rPr>
              <a:t>to </a:t>
            </a:r>
            <a:r>
              <a:rPr sz="706" spc="-75" dirty="0">
                <a:solidFill>
                  <a:srgbClr val="6D6E71"/>
                </a:solidFill>
                <a:latin typeface="Arial Black"/>
                <a:cs typeface="Arial Black"/>
              </a:rPr>
              <a:t>GaBreeze.  </a:t>
            </a:r>
            <a:r>
              <a:rPr sz="706" spc="-57" dirty="0">
                <a:solidFill>
                  <a:srgbClr val="6D6E71"/>
                </a:solidFill>
                <a:latin typeface="Arial Black"/>
                <a:cs typeface="Arial Black"/>
              </a:rPr>
              <a:t>Dependent </a:t>
            </a:r>
            <a:r>
              <a:rPr sz="706" spc="-44" dirty="0">
                <a:solidFill>
                  <a:srgbClr val="6D6E71"/>
                </a:solidFill>
                <a:latin typeface="Arial Black"/>
                <a:cs typeface="Arial Black"/>
              </a:rPr>
              <a:t>on </a:t>
            </a:r>
            <a:r>
              <a:rPr sz="706" spc="-57" dirty="0">
                <a:solidFill>
                  <a:srgbClr val="6D6E71"/>
                </a:solidFill>
                <a:latin typeface="Arial Black"/>
                <a:cs typeface="Arial Black"/>
              </a:rPr>
              <a:t>their </a:t>
            </a:r>
            <a:r>
              <a:rPr sz="706" spc="-62" dirty="0">
                <a:solidFill>
                  <a:srgbClr val="6D6E71"/>
                </a:solidFill>
                <a:latin typeface="Arial Black"/>
                <a:cs typeface="Arial Black"/>
              </a:rPr>
              <a:t>determination,  </a:t>
            </a:r>
            <a:r>
              <a:rPr sz="706" spc="-84" dirty="0">
                <a:solidFill>
                  <a:srgbClr val="6D6E71"/>
                </a:solidFill>
                <a:latin typeface="Arial Black"/>
                <a:cs typeface="Arial Black"/>
              </a:rPr>
              <a:t>coverages </a:t>
            </a:r>
            <a:r>
              <a:rPr sz="706" spc="-57" dirty="0">
                <a:solidFill>
                  <a:srgbClr val="6D6E71"/>
                </a:solidFill>
                <a:latin typeface="Arial Black"/>
                <a:cs typeface="Arial Black"/>
              </a:rPr>
              <a:t>and </a:t>
            </a:r>
            <a:r>
              <a:rPr sz="706" spc="-66" dirty="0">
                <a:solidFill>
                  <a:srgbClr val="6D6E71"/>
                </a:solidFill>
                <a:latin typeface="Arial Black"/>
                <a:cs typeface="Arial Black"/>
              </a:rPr>
              <a:t>deductions </a:t>
            </a:r>
            <a:r>
              <a:rPr sz="706" spc="-75" dirty="0">
                <a:solidFill>
                  <a:srgbClr val="6D6E71"/>
                </a:solidFill>
                <a:latin typeface="Arial Black"/>
                <a:cs typeface="Arial Black"/>
              </a:rPr>
              <a:t>will </a:t>
            </a:r>
            <a:r>
              <a:rPr sz="706" spc="-62" dirty="0">
                <a:solidFill>
                  <a:srgbClr val="6D6E71"/>
                </a:solidFill>
                <a:latin typeface="Arial Black"/>
                <a:cs typeface="Arial Black"/>
              </a:rPr>
              <a:t>be  </a:t>
            </a:r>
            <a:r>
              <a:rPr sz="706" spc="-57" dirty="0">
                <a:solidFill>
                  <a:srgbClr val="6D6E71"/>
                </a:solidFill>
                <a:latin typeface="Arial Black"/>
                <a:cs typeface="Arial Black"/>
              </a:rPr>
              <a:t>updated </a:t>
            </a:r>
            <a:r>
              <a:rPr sz="706" spc="-44" dirty="0">
                <a:solidFill>
                  <a:srgbClr val="6D6E71"/>
                </a:solidFill>
                <a:latin typeface="Arial Black"/>
                <a:cs typeface="Arial Black"/>
              </a:rPr>
              <a:t>on </a:t>
            </a:r>
            <a:r>
              <a:rPr sz="706" spc="-62" dirty="0">
                <a:solidFill>
                  <a:srgbClr val="6D6E71"/>
                </a:solidFill>
                <a:latin typeface="Arial Black"/>
                <a:cs typeface="Arial Black"/>
              </a:rPr>
              <a:t>the </a:t>
            </a:r>
            <a:r>
              <a:rPr sz="706" spc="-75" dirty="0">
                <a:solidFill>
                  <a:srgbClr val="6D6E71"/>
                </a:solidFill>
                <a:latin typeface="Arial Black"/>
                <a:cs typeface="Arial Black"/>
              </a:rPr>
              <a:t>GaBreeze </a:t>
            </a:r>
            <a:r>
              <a:rPr sz="706" spc="-84" dirty="0">
                <a:solidFill>
                  <a:srgbClr val="6D6E71"/>
                </a:solidFill>
                <a:latin typeface="Arial Black"/>
                <a:cs typeface="Arial Black"/>
              </a:rPr>
              <a:t>system  </a:t>
            </a:r>
            <a:r>
              <a:rPr sz="706" spc="-71" dirty="0">
                <a:solidFill>
                  <a:srgbClr val="6D6E71"/>
                </a:solidFill>
                <a:latin typeface="Arial Black"/>
                <a:cs typeface="Arial Black"/>
              </a:rPr>
              <a:t>accordingly.</a:t>
            </a:r>
            <a:r>
              <a:rPr sz="706" spc="-71" dirty="0">
                <a:solidFill>
                  <a:srgbClr val="F3901D"/>
                </a:solidFill>
                <a:latin typeface="Arial Black"/>
                <a:cs typeface="Arial Black"/>
              </a:rPr>
              <a:t>*</a:t>
            </a:r>
            <a:endParaRPr sz="706" dirty="0">
              <a:latin typeface="Arial Black"/>
              <a:cs typeface="Arial Black"/>
            </a:endParaRPr>
          </a:p>
        </p:txBody>
      </p:sp>
      <p:sp>
        <p:nvSpPr>
          <p:cNvPr id="47" name="object 47"/>
          <p:cNvSpPr/>
          <p:nvPr/>
        </p:nvSpPr>
        <p:spPr>
          <a:xfrm>
            <a:off x="7641023" y="6440158"/>
            <a:ext cx="737635" cy="162285"/>
          </a:xfrm>
          <a:prstGeom prst="rect">
            <a:avLst/>
          </a:prstGeom>
          <a:blipFill>
            <a:blip r:embed="rId5" cstate="print"/>
            <a:stretch>
              <a:fillRect/>
            </a:stretch>
          </a:blipFill>
        </p:spPr>
        <p:txBody>
          <a:bodyPr wrap="square" lIns="0" tIns="0" rIns="0" bIns="0" rtlCol="0"/>
          <a:lstStyle/>
          <a:p>
            <a:endParaRPr sz="1588" dirty="0"/>
          </a:p>
        </p:txBody>
      </p:sp>
      <p:sp>
        <p:nvSpPr>
          <p:cNvPr id="48" name="Slide Number Placeholder 47">
            <a:extLst>
              <a:ext uri="{FF2B5EF4-FFF2-40B4-BE49-F238E27FC236}">
                <a16:creationId xmlns:a16="http://schemas.microsoft.com/office/drawing/2014/main" id="{2A633124-84A2-4DBA-9EF9-54FEF06F4192}"/>
              </a:ext>
            </a:extLst>
          </p:cNvPr>
          <p:cNvSpPr>
            <a:spLocks noGrp="1"/>
          </p:cNvSpPr>
          <p:nvPr>
            <p:ph type="sldNum" sz="quarter" idx="12"/>
          </p:nvPr>
        </p:nvSpPr>
        <p:spPr/>
        <p:txBody>
          <a:bodyPr/>
          <a:lstStyle/>
          <a:p>
            <a:fld id="{CCE7EACD-A346-A34B-BBAF-EF458C812BA9}" type="slidenum">
              <a:rPr lang="en-US" smtClean="0"/>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3681" y="133730"/>
            <a:ext cx="8068235" cy="127187"/>
          </a:xfrm>
          <a:custGeom>
            <a:avLst/>
            <a:gdLst/>
            <a:ahLst/>
            <a:cxnLst/>
            <a:rect l="l" t="t" r="r" b="b"/>
            <a:pathLst>
              <a:path w="9144000" h="144145">
                <a:moveTo>
                  <a:pt x="0" y="144005"/>
                </a:moveTo>
                <a:lnTo>
                  <a:pt x="9144000" y="144005"/>
                </a:lnTo>
                <a:lnTo>
                  <a:pt x="9144000" y="0"/>
                </a:lnTo>
                <a:lnTo>
                  <a:pt x="0" y="0"/>
                </a:lnTo>
                <a:lnTo>
                  <a:pt x="0" y="144005"/>
                </a:lnTo>
                <a:close/>
              </a:path>
            </a:pathLst>
          </a:custGeom>
          <a:solidFill>
            <a:srgbClr val="0090DA"/>
          </a:solidFill>
        </p:spPr>
        <p:txBody>
          <a:bodyPr wrap="square" lIns="0" tIns="0" rIns="0" bIns="0" rtlCol="0"/>
          <a:lstStyle/>
          <a:p>
            <a:endParaRPr sz="1588" dirty="0"/>
          </a:p>
        </p:txBody>
      </p:sp>
      <p:sp>
        <p:nvSpPr>
          <p:cNvPr id="3" name="object 3"/>
          <p:cNvSpPr/>
          <p:nvPr/>
        </p:nvSpPr>
        <p:spPr>
          <a:xfrm>
            <a:off x="436211" y="5541319"/>
            <a:ext cx="7464799" cy="0"/>
          </a:xfrm>
          <a:custGeom>
            <a:avLst/>
            <a:gdLst/>
            <a:ahLst/>
            <a:cxnLst/>
            <a:rect l="l" t="t" r="r" b="b"/>
            <a:pathLst>
              <a:path w="8460105">
                <a:moveTo>
                  <a:pt x="0" y="0"/>
                </a:moveTo>
                <a:lnTo>
                  <a:pt x="8460016" y="0"/>
                </a:lnTo>
              </a:path>
            </a:pathLst>
          </a:custGeom>
          <a:ln w="9525">
            <a:solidFill>
              <a:srgbClr val="585858"/>
            </a:solidFill>
          </a:ln>
        </p:spPr>
        <p:txBody>
          <a:bodyPr wrap="square" lIns="0" tIns="0" rIns="0" bIns="0" rtlCol="0"/>
          <a:lstStyle/>
          <a:p>
            <a:endParaRPr sz="1588" dirty="0"/>
          </a:p>
        </p:txBody>
      </p:sp>
      <p:sp>
        <p:nvSpPr>
          <p:cNvPr id="4" name="object 4"/>
          <p:cNvSpPr/>
          <p:nvPr/>
        </p:nvSpPr>
        <p:spPr>
          <a:xfrm>
            <a:off x="6907112" y="5686878"/>
            <a:ext cx="684119" cy="146797"/>
          </a:xfrm>
          <a:custGeom>
            <a:avLst/>
            <a:gdLst/>
            <a:ahLst/>
            <a:cxnLst/>
            <a:rect l="l" t="t" r="r" b="b"/>
            <a:pathLst>
              <a:path w="775334" h="166370">
                <a:moveTo>
                  <a:pt x="728889" y="47075"/>
                </a:moveTo>
                <a:lnTo>
                  <a:pt x="710636" y="47075"/>
                </a:lnTo>
                <a:lnTo>
                  <a:pt x="703100" y="48956"/>
                </a:lnTo>
                <a:lnTo>
                  <a:pt x="695564" y="52100"/>
                </a:lnTo>
                <a:lnTo>
                  <a:pt x="688614" y="55236"/>
                </a:lnTo>
                <a:lnTo>
                  <a:pt x="682334" y="59634"/>
                </a:lnTo>
                <a:lnTo>
                  <a:pt x="677980" y="64651"/>
                </a:lnTo>
                <a:lnTo>
                  <a:pt x="672956" y="70303"/>
                </a:lnTo>
                <a:lnTo>
                  <a:pt x="669188" y="76574"/>
                </a:lnTo>
                <a:lnTo>
                  <a:pt x="666676" y="83481"/>
                </a:lnTo>
                <a:lnTo>
                  <a:pt x="663494" y="91015"/>
                </a:lnTo>
                <a:lnTo>
                  <a:pt x="662238" y="98549"/>
                </a:lnTo>
                <a:lnTo>
                  <a:pt x="662238" y="114862"/>
                </a:lnTo>
                <a:lnTo>
                  <a:pt x="678566" y="149387"/>
                </a:lnTo>
                <a:lnTo>
                  <a:pt x="716904" y="165463"/>
                </a:lnTo>
                <a:lnTo>
                  <a:pt x="723865" y="165708"/>
                </a:lnTo>
                <a:lnTo>
                  <a:pt x="730731" y="165708"/>
                </a:lnTo>
                <a:lnTo>
                  <a:pt x="737011" y="165081"/>
                </a:lnTo>
                <a:lnTo>
                  <a:pt x="748315" y="162573"/>
                </a:lnTo>
                <a:lnTo>
                  <a:pt x="752753" y="160683"/>
                </a:lnTo>
                <a:lnTo>
                  <a:pt x="757107" y="159429"/>
                </a:lnTo>
                <a:lnTo>
                  <a:pt x="760875" y="157548"/>
                </a:lnTo>
                <a:lnTo>
                  <a:pt x="764057" y="155666"/>
                </a:lnTo>
                <a:lnTo>
                  <a:pt x="766569" y="153785"/>
                </a:lnTo>
                <a:lnTo>
                  <a:pt x="769667" y="151895"/>
                </a:lnTo>
                <a:lnTo>
                  <a:pt x="771593" y="150641"/>
                </a:lnTo>
                <a:lnTo>
                  <a:pt x="772849" y="150014"/>
                </a:lnTo>
                <a:lnTo>
                  <a:pt x="765606" y="139345"/>
                </a:lnTo>
                <a:lnTo>
                  <a:pt x="715660" y="139345"/>
                </a:lnTo>
                <a:lnTo>
                  <a:pt x="708793" y="136836"/>
                </a:lnTo>
                <a:lnTo>
                  <a:pt x="698745" y="128048"/>
                </a:lnTo>
                <a:lnTo>
                  <a:pt x="695564" y="122396"/>
                </a:lnTo>
                <a:lnTo>
                  <a:pt x="695564" y="116752"/>
                </a:lnTo>
                <a:lnTo>
                  <a:pt x="774775" y="116752"/>
                </a:lnTo>
                <a:lnTo>
                  <a:pt x="774775" y="111099"/>
                </a:lnTo>
                <a:lnTo>
                  <a:pt x="774549" y="104165"/>
                </a:lnTo>
                <a:lnTo>
                  <a:pt x="773906" y="97525"/>
                </a:lnTo>
                <a:lnTo>
                  <a:pt x="773468" y="94778"/>
                </a:lnTo>
                <a:lnTo>
                  <a:pt x="695564" y="94778"/>
                </a:lnTo>
                <a:lnTo>
                  <a:pt x="695564" y="92269"/>
                </a:lnTo>
                <a:lnTo>
                  <a:pt x="696233" y="89761"/>
                </a:lnTo>
                <a:lnTo>
                  <a:pt x="697489" y="87244"/>
                </a:lnTo>
                <a:lnTo>
                  <a:pt x="698076" y="85362"/>
                </a:lnTo>
                <a:lnTo>
                  <a:pt x="700001" y="82854"/>
                </a:lnTo>
                <a:lnTo>
                  <a:pt x="701844" y="80973"/>
                </a:lnTo>
                <a:lnTo>
                  <a:pt x="703769" y="78464"/>
                </a:lnTo>
                <a:lnTo>
                  <a:pt x="706281" y="77202"/>
                </a:lnTo>
                <a:lnTo>
                  <a:pt x="709380" y="75947"/>
                </a:lnTo>
                <a:lnTo>
                  <a:pt x="712561" y="74066"/>
                </a:lnTo>
                <a:lnTo>
                  <a:pt x="715660" y="73439"/>
                </a:lnTo>
                <a:lnTo>
                  <a:pt x="766821" y="73439"/>
                </a:lnTo>
                <a:lnTo>
                  <a:pt x="765313" y="70930"/>
                </a:lnTo>
                <a:lnTo>
                  <a:pt x="760875" y="65278"/>
                </a:lnTo>
                <a:lnTo>
                  <a:pt x="755851" y="59634"/>
                </a:lnTo>
                <a:lnTo>
                  <a:pt x="750241" y="55236"/>
                </a:lnTo>
                <a:lnTo>
                  <a:pt x="743291" y="52100"/>
                </a:lnTo>
                <a:lnTo>
                  <a:pt x="737011" y="48956"/>
                </a:lnTo>
                <a:lnTo>
                  <a:pt x="728889" y="47075"/>
                </a:lnTo>
                <a:close/>
              </a:path>
              <a:path w="775334" h="166370">
                <a:moveTo>
                  <a:pt x="629582" y="77829"/>
                </a:moveTo>
                <a:lnTo>
                  <a:pt x="595670" y="77829"/>
                </a:lnTo>
                <a:lnTo>
                  <a:pt x="595670" y="161937"/>
                </a:lnTo>
                <a:lnTo>
                  <a:pt x="629582" y="161937"/>
                </a:lnTo>
                <a:lnTo>
                  <a:pt x="629582" y="77829"/>
                </a:lnTo>
                <a:close/>
              </a:path>
              <a:path w="775334" h="166370">
                <a:moveTo>
                  <a:pt x="758363" y="128675"/>
                </a:moveTo>
                <a:lnTo>
                  <a:pt x="755851" y="130557"/>
                </a:lnTo>
                <a:lnTo>
                  <a:pt x="752083" y="132438"/>
                </a:lnTo>
                <a:lnTo>
                  <a:pt x="746473" y="134955"/>
                </a:lnTo>
                <a:lnTo>
                  <a:pt x="740779" y="138090"/>
                </a:lnTo>
                <a:lnTo>
                  <a:pt x="733913" y="139345"/>
                </a:lnTo>
                <a:lnTo>
                  <a:pt x="765606" y="139345"/>
                </a:lnTo>
                <a:lnTo>
                  <a:pt x="758363" y="128675"/>
                </a:lnTo>
                <a:close/>
              </a:path>
              <a:path w="775334" h="166370">
                <a:moveTo>
                  <a:pt x="766821" y="73439"/>
                </a:moveTo>
                <a:lnTo>
                  <a:pt x="723865" y="73439"/>
                </a:lnTo>
                <a:lnTo>
                  <a:pt x="726964" y="74066"/>
                </a:lnTo>
                <a:lnTo>
                  <a:pt x="730145" y="75947"/>
                </a:lnTo>
                <a:lnTo>
                  <a:pt x="735169" y="78464"/>
                </a:lnTo>
                <a:lnTo>
                  <a:pt x="737011" y="80973"/>
                </a:lnTo>
                <a:lnTo>
                  <a:pt x="738937" y="82854"/>
                </a:lnTo>
                <a:lnTo>
                  <a:pt x="740193" y="85362"/>
                </a:lnTo>
                <a:lnTo>
                  <a:pt x="741449" y="87244"/>
                </a:lnTo>
                <a:lnTo>
                  <a:pt x="742035" y="89761"/>
                </a:lnTo>
                <a:lnTo>
                  <a:pt x="742705" y="92269"/>
                </a:lnTo>
                <a:lnTo>
                  <a:pt x="742705" y="94778"/>
                </a:lnTo>
                <a:lnTo>
                  <a:pt x="773468" y="94778"/>
                </a:lnTo>
                <a:lnTo>
                  <a:pt x="772903" y="91238"/>
                </a:lnTo>
                <a:lnTo>
                  <a:pt x="771593" y="85362"/>
                </a:lnTo>
                <a:lnTo>
                  <a:pt x="769081" y="77202"/>
                </a:lnTo>
                <a:lnTo>
                  <a:pt x="766821" y="73439"/>
                </a:lnTo>
                <a:close/>
              </a:path>
              <a:path w="775334" h="166370">
                <a:moveTo>
                  <a:pt x="655958" y="50846"/>
                </a:moveTo>
                <a:lnTo>
                  <a:pt x="577416" y="50846"/>
                </a:lnTo>
                <a:lnTo>
                  <a:pt x="577416" y="77829"/>
                </a:lnTo>
                <a:lnTo>
                  <a:pt x="655958" y="77829"/>
                </a:lnTo>
                <a:lnTo>
                  <a:pt x="655958" y="50846"/>
                </a:lnTo>
                <a:close/>
              </a:path>
              <a:path w="775334" h="166370">
                <a:moveTo>
                  <a:pt x="647166" y="0"/>
                </a:moveTo>
                <a:lnTo>
                  <a:pt x="635276" y="0"/>
                </a:lnTo>
                <a:lnTo>
                  <a:pt x="629582" y="627"/>
                </a:lnTo>
                <a:lnTo>
                  <a:pt x="624558" y="2508"/>
                </a:lnTo>
                <a:lnTo>
                  <a:pt x="618948" y="4398"/>
                </a:lnTo>
                <a:lnTo>
                  <a:pt x="595670" y="37033"/>
                </a:lnTo>
                <a:lnTo>
                  <a:pt x="595670" y="50846"/>
                </a:lnTo>
                <a:lnTo>
                  <a:pt x="629582" y="50846"/>
                </a:lnTo>
                <a:lnTo>
                  <a:pt x="629582" y="39541"/>
                </a:lnTo>
                <a:lnTo>
                  <a:pt x="630838" y="35151"/>
                </a:lnTo>
                <a:lnTo>
                  <a:pt x="634020" y="32016"/>
                </a:lnTo>
                <a:lnTo>
                  <a:pt x="636532" y="28872"/>
                </a:lnTo>
                <a:lnTo>
                  <a:pt x="640300" y="27618"/>
                </a:lnTo>
                <a:lnTo>
                  <a:pt x="665042" y="27618"/>
                </a:lnTo>
                <a:lnTo>
                  <a:pt x="676054" y="11296"/>
                </a:lnTo>
                <a:lnTo>
                  <a:pt x="671030" y="6906"/>
                </a:lnTo>
                <a:lnTo>
                  <a:pt x="665420" y="4398"/>
                </a:lnTo>
                <a:lnTo>
                  <a:pt x="659140" y="2508"/>
                </a:lnTo>
                <a:lnTo>
                  <a:pt x="653446" y="627"/>
                </a:lnTo>
                <a:lnTo>
                  <a:pt x="647166" y="0"/>
                </a:lnTo>
                <a:close/>
              </a:path>
              <a:path w="775334" h="166370">
                <a:moveTo>
                  <a:pt x="665042" y="27618"/>
                </a:moveTo>
                <a:lnTo>
                  <a:pt x="648422" y="27618"/>
                </a:lnTo>
                <a:lnTo>
                  <a:pt x="650934" y="28245"/>
                </a:lnTo>
                <a:lnTo>
                  <a:pt x="654116" y="28872"/>
                </a:lnTo>
                <a:lnTo>
                  <a:pt x="661652" y="32643"/>
                </a:lnTo>
                <a:lnTo>
                  <a:pt x="665042" y="27618"/>
                </a:lnTo>
                <a:close/>
              </a:path>
              <a:path w="775334" h="166370">
                <a:moveTo>
                  <a:pt x="351252" y="77829"/>
                </a:moveTo>
                <a:lnTo>
                  <a:pt x="316679" y="77829"/>
                </a:lnTo>
                <a:lnTo>
                  <a:pt x="316679" y="126794"/>
                </a:lnTo>
                <a:lnTo>
                  <a:pt x="317307" y="133065"/>
                </a:lnTo>
                <a:lnTo>
                  <a:pt x="319199" y="138717"/>
                </a:lnTo>
                <a:lnTo>
                  <a:pt x="320455" y="144370"/>
                </a:lnTo>
                <a:lnTo>
                  <a:pt x="322967" y="149387"/>
                </a:lnTo>
                <a:lnTo>
                  <a:pt x="329247" y="156920"/>
                </a:lnTo>
                <a:lnTo>
                  <a:pt x="333643" y="160683"/>
                </a:lnTo>
                <a:lnTo>
                  <a:pt x="339278" y="162573"/>
                </a:lnTo>
                <a:lnTo>
                  <a:pt x="344302" y="165081"/>
                </a:lnTo>
                <a:lnTo>
                  <a:pt x="351252" y="166336"/>
                </a:lnTo>
                <a:lnTo>
                  <a:pt x="359374" y="166336"/>
                </a:lnTo>
                <a:lnTo>
                  <a:pt x="368581" y="165511"/>
                </a:lnTo>
                <a:lnTo>
                  <a:pt x="377388" y="163039"/>
                </a:lnTo>
                <a:lnTo>
                  <a:pt x="385833" y="158921"/>
                </a:lnTo>
                <a:lnTo>
                  <a:pt x="393956" y="153158"/>
                </a:lnTo>
                <a:lnTo>
                  <a:pt x="383909" y="138090"/>
                </a:lnTo>
                <a:lnTo>
                  <a:pt x="360044" y="138090"/>
                </a:lnTo>
                <a:lnTo>
                  <a:pt x="356276" y="136836"/>
                </a:lnTo>
                <a:lnTo>
                  <a:pt x="354350" y="133692"/>
                </a:lnTo>
                <a:lnTo>
                  <a:pt x="351838" y="131184"/>
                </a:lnTo>
                <a:lnTo>
                  <a:pt x="351252" y="126794"/>
                </a:lnTo>
                <a:lnTo>
                  <a:pt x="351252" y="77829"/>
                </a:lnTo>
                <a:close/>
              </a:path>
              <a:path w="775334" h="166370">
                <a:moveTo>
                  <a:pt x="380140" y="132438"/>
                </a:moveTo>
                <a:lnTo>
                  <a:pt x="378298" y="134328"/>
                </a:lnTo>
                <a:lnTo>
                  <a:pt x="375786" y="135582"/>
                </a:lnTo>
                <a:lnTo>
                  <a:pt x="373190" y="136836"/>
                </a:lnTo>
                <a:lnTo>
                  <a:pt x="370678" y="138090"/>
                </a:lnTo>
                <a:lnTo>
                  <a:pt x="383909" y="138090"/>
                </a:lnTo>
                <a:lnTo>
                  <a:pt x="380140" y="132438"/>
                </a:lnTo>
                <a:close/>
              </a:path>
              <a:path w="775334" h="166370">
                <a:moveTo>
                  <a:pt x="379554" y="50846"/>
                </a:moveTo>
                <a:lnTo>
                  <a:pt x="299086" y="50846"/>
                </a:lnTo>
                <a:lnTo>
                  <a:pt x="299086" y="77829"/>
                </a:lnTo>
                <a:lnTo>
                  <a:pt x="379554" y="77829"/>
                </a:lnTo>
                <a:lnTo>
                  <a:pt x="379554" y="50846"/>
                </a:lnTo>
                <a:close/>
              </a:path>
              <a:path w="775334" h="166370">
                <a:moveTo>
                  <a:pt x="351252" y="21338"/>
                </a:moveTo>
                <a:lnTo>
                  <a:pt x="316679" y="21338"/>
                </a:lnTo>
                <a:lnTo>
                  <a:pt x="316679" y="50846"/>
                </a:lnTo>
                <a:lnTo>
                  <a:pt x="351252" y="50846"/>
                </a:lnTo>
                <a:lnTo>
                  <a:pt x="351252" y="21338"/>
                </a:lnTo>
                <a:close/>
              </a:path>
              <a:path w="775334" h="166370">
                <a:moveTo>
                  <a:pt x="560502" y="50846"/>
                </a:moveTo>
                <a:lnTo>
                  <a:pt x="525920" y="50846"/>
                </a:lnTo>
                <a:lnTo>
                  <a:pt x="525920" y="161937"/>
                </a:lnTo>
                <a:lnTo>
                  <a:pt x="560502" y="161937"/>
                </a:lnTo>
                <a:lnTo>
                  <a:pt x="560502" y="50846"/>
                </a:lnTo>
                <a:close/>
              </a:path>
              <a:path w="775334" h="166370">
                <a:moveTo>
                  <a:pt x="442940" y="3771"/>
                </a:moveTo>
                <a:lnTo>
                  <a:pt x="407186" y="3771"/>
                </a:lnTo>
                <a:lnTo>
                  <a:pt x="407186" y="161937"/>
                </a:lnTo>
                <a:lnTo>
                  <a:pt x="510848" y="161937"/>
                </a:lnTo>
                <a:lnTo>
                  <a:pt x="510848" y="133065"/>
                </a:lnTo>
                <a:lnTo>
                  <a:pt x="442940" y="133065"/>
                </a:lnTo>
                <a:lnTo>
                  <a:pt x="442940" y="3771"/>
                </a:lnTo>
                <a:close/>
              </a:path>
              <a:path w="775334" h="166370">
                <a:moveTo>
                  <a:pt x="245053" y="47075"/>
                </a:moveTo>
                <a:lnTo>
                  <a:pt x="226833" y="47075"/>
                </a:lnTo>
                <a:lnTo>
                  <a:pt x="218661" y="48956"/>
                </a:lnTo>
                <a:lnTo>
                  <a:pt x="185360" y="76574"/>
                </a:lnTo>
                <a:lnTo>
                  <a:pt x="182848" y="83481"/>
                </a:lnTo>
                <a:lnTo>
                  <a:pt x="179708" y="91015"/>
                </a:lnTo>
                <a:lnTo>
                  <a:pt x="178452" y="98549"/>
                </a:lnTo>
                <a:lnTo>
                  <a:pt x="178452" y="114862"/>
                </a:lnTo>
                <a:lnTo>
                  <a:pt x="194788" y="149387"/>
                </a:lnTo>
                <a:lnTo>
                  <a:pt x="233086" y="165463"/>
                </a:lnTo>
                <a:lnTo>
                  <a:pt x="240029" y="165708"/>
                </a:lnTo>
                <a:lnTo>
                  <a:pt x="246937" y="165708"/>
                </a:lnTo>
                <a:lnTo>
                  <a:pt x="253217" y="165081"/>
                </a:lnTo>
                <a:lnTo>
                  <a:pt x="264530" y="162573"/>
                </a:lnTo>
                <a:lnTo>
                  <a:pt x="268926" y="160683"/>
                </a:lnTo>
                <a:lnTo>
                  <a:pt x="273330" y="159429"/>
                </a:lnTo>
                <a:lnTo>
                  <a:pt x="277098" y="157548"/>
                </a:lnTo>
                <a:lnTo>
                  <a:pt x="280238" y="155666"/>
                </a:lnTo>
                <a:lnTo>
                  <a:pt x="285262" y="151895"/>
                </a:lnTo>
                <a:lnTo>
                  <a:pt x="287146" y="150641"/>
                </a:lnTo>
                <a:lnTo>
                  <a:pt x="289038" y="150014"/>
                </a:lnTo>
                <a:lnTo>
                  <a:pt x="281812" y="139345"/>
                </a:lnTo>
                <a:lnTo>
                  <a:pt x="231857" y="139345"/>
                </a:lnTo>
                <a:lnTo>
                  <a:pt x="224949" y="136836"/>
                </a:lnTo>
                <a:lnTo>
                  <a:pt x="214893" y="128048"/>
                </a:lnTo>
                <a:lnTo>
                  <a:pt x="211753" y="122396"/>
                </a:lnTo>
                <a:lnTo>
                  <a:pt x="211753" y="116752"/>
                </a:lnTo>
                <a:lnTo>
                  <a:pt x="290922" y="116752"/>
                </a:lnTo>
                <a:lnTo>
                  <a:pt x="290922" y="111099"/>
                </a:lnTo>
                <a:lnTo>
                  <a:pt x="290697" y="104165"/>
                </a:lnTo>
                <a:lnTo>
                  <a:pt x="290059" y="97525"/>
                </a:lnTo>
                <a:lnTo>
                  <a:pt x="289626" y="94778"/>
                </a:lnTo>
                <a:lnTo>
                  <a:pt x="211753" y="94778"/>
                </a:lnTo>
                <a:lnTo>
                  <a:pt x="211753" y="92269"/>
                </a:lnTo>
                <a:lnTo>
                  <a:pt x="212381" y="89761"/>
                </a:lnTo>
                <a:lnTo>
                  <a:pt x="213637" y="87244"/>
                </a:lnTo>
                <a:lnTo>
                  <a:pt x="214265" y="85362"/>
                </a:lnTo>
                <a:lnTo>
                  <a:pt x="216149" y="82854"/>
                </a:lnTo>
                <a:lnTo>
                  <a:pt x="218033" y="80973"/>
                </a:lnTo>
                <a:lnTo>
                  <a:pt x="219917" y="78464"/>
                </a:lnTo>
                <a:lnTo>
                  <a:pt x="222429" y="77202"/>
                </a:lnTo>
                <a:lnTo>
                  <a:pt x="225577" y="75947"/>
                </a:lnTo>
                <a:lnTo>
                  <a:pt x="228089" y="74066"/>
                </a:lnTo>
                <a:lnTo>
                  <a:pt x="231857" y="73439"/>
                </a:lnTo>
                <a:lnTo>
                  <a:pt x="283001" y="73439"/>
                </a:lnTo>
                <a:lnTo>
                  <a:pt x="281494" y="70930"/>
                </a:lnTo>
                <a:lnTo>
                  <a:pt x="277098" y="65278"/>
                </a:lnTo>
                <a:lnTo>
                  <a:pt x="272074" y="59634"/>
                </a:lnTo>
                <a:lnTo>
                  <a:pt x="266414" y="55236"/>
                </a:lnTo>
                <a:lnTo>
                  <a:pt x="259506" y="52100"/>
                </a:lnTo>
                <a:lnTo>
                  <a:pt x="253217" y="48956"/>
                </a:lnTo>
                <a:lnTo>
                  <a:pt x="245053" y="47075"/>
                </a:lnTo>
                <a:close/>
              </a:path>
              <a:path w="775334" h="166370">
                <a:moveTo>
                  <a:pt x="274586" y="128675"/>
                </a:moveTo>
                <a:lnTo>
                  <a:pt x="272074" y="130557"/>
                </a:lnTo>
                <a:lnTo>
                  <a:pt x="268298" y="132438"/>
                </a:lnTo>
                <a:lnTo>
                  <a:pt x="262646" y="134955"/>
                </a:lnTo>
                <a:lnTo>
                  <a:pt x="256994" y="138090"/>
                </a:lnTo>
                <a:lnTo>
                  <a:pt x="250077" y="139345"/>
                </a:lnTo>
                <a:lnTo>
                  <a:pt x="281812" y="139345"/>
                </a:lnTo>
                <a:lnTo>
                  <a:pt x="274586" y="128675"/>
                </a:lnTo>
                <a:close/>
              </a:path>
              <a:path w="775334" h="166370">
                <a:moveTo>
                  <a:pt x="283001" y="73439"/>
                </a:moveTo>
                <a:lnTo>
                  <a:pt x="240029" y="73439"/>
                </a:lnTo>
                <a:lnTo>
                  <a:pt x="243169" y="74066"/>
                </a:lnTo>
                <a:lnTo>
                  <a:pt x="246309" y="75947"/>
                </a:lnTo>
                <a:lnTo>
                  <a:pt x="251333" y="78464"/>
                </a:lnTo>
                <a:lnTo>
                  <a:pt x="253217" y="80973"/>
                </a:lnTo>
                <a:lnTo>
                  <a:pt x="255101" y="82854"/>
                </a:lnTo>
                <a:lnTo>
                  <a:pt x="256366" y="85362"/>
                </a:lnTo>
                <a:lnTo>
                  <a:pt x="257622" y="87244"/>
                </a:lnTo>
                <a:lnTo>
                  <a:pt x="258878" y="92269"/>
                </a:lnTo>
                <a:lnTo>
                  <a:pt x="258878" y="94778"/>
                </a:lnTo>
                <a:lnTo>
                  <a:pt x="289626" y="94778"/>
                </a:lnTo>
                <a:lnTo>
                  <a:pt x="289019" y="91015"/>
                </a:lnTo>
                <a:lnTo>
                  <a:pt x="287782" y="85362"/>
                </a:lnTo>
                <a:lnTo>
                  <a:pt x="285262" y="77202"/>
                </a:lnTo>
                <a:lnTo>
                  <a:pt x="283001" y="73439"/>
                </a:lnTo>
                <a:close/>
              </a:path>
              <a:path w="775334" h="166370">
                <a:moveTo>
                  <a:pt x="40845" y="3771"/>
                </a:moveTo>
                <a:lnTo>
                  <a:pt x="6916" y="3771"/>
                </a:lnTo>
                <a:lnTo>
                  <a:pt x="0" y="161937"/>
                </a:lnTo>
                <a:lnTo>
                  <a:pt x="33937" y="161937"/>
                </a:lnTo>
                <a:lnTo>
                  <a:pt x="37705" y="59634"/>
                </a:lnTo>
                <a:lnTo>
                  <a:pt x="71862" y="59634"/>
                </a:lnTo>
                <a:lnTo>
                  <a:pt x="40845" y="3771"/>
                </a:lnTo>
                <a:close/>
              </a:path>
              <a:path w="775334" h="166370">
                <a:moveTo>
                  <a:pt x="159498" y="58999"/>
                </a:moveTo>
                <a:lnTo>
                  <a:pt x="123782" y="58999"/>
                </a:lnTo>
                <a:lnTo>
                  <a:pt x="128178" y="161937"/>
                </a:lnTo>
                <a:lnTo>
                  <a:pt x="164000" y="161937"/>
                </a:lnTo>
                <a:lnTo>
                  <a:pt x="159498" y="58999"/>
                </a:lnTo>
                <a:close/>
              </a:path>
              <a:path w="775334" h="166370">
                <a:moveTo>
                  <a:pt x="71862" y="59634"/>
                </a:moveTo>
                <a:lnTo>
                  <a:pt x="37705" y="59634"/>
                </a:lnTo>
                <a:lnTo>
                  <a:pt x="72889" y="120514"/>
                </a:lnTo>
                <a:lnTo>
                  <a:pt x="91110" y="120514"/>
                </a:lnTo>
                <a:lnTo>
                  <a:pt x="113444" y="78464"/>
                </a:lnTo>
                <a:lnTo>
                  <a:pt x="82318" y="78464"/>
                </a:lnTo>
                <a:lnTo>
                  <a:pt x="71862" y="59634"/>
                </a:lnTo>
                <a:close/>
              </a:path>
              <a:path w="775334" h="166370">
                <a:moveTo>
                  <a:pt x="157083" y="3771"/>
                </a:moveTo>
                <a:lnTo>
                  <a:pt x="122526" y="3771"/>
                </a:lnTo>
                <a:lnTo>
                  <a:pt x="82318" y="78464"/>
                </a:lnTo>
                <a:lnTo>
                  <a:pt x="113444" y="78464"/>
                </a:lnTo>
                <a:lnTo>
                  <a:pt x="123782" y="58999"/>
                </a:lnTo>
                <a:lnTo>
                  <a:pt x="159498" y="58999"/>
                </a:lnTo>
                <a:lnTo>
                  <a:pt x="157083" y="3771"/>
                </a:lnTo>
                <a:close/>
              </a:path>
              <a:path w="775334" h="166370">
                <a:moveTo>
                  <a:pt x="542918" y="0"/>
                </a:moveTo>
                <a:lnTo>
                  <a:pt x="535687" y="1441"/>
                </a:lnTo>
                <a:lnTo>
                  <a:pt x="529656" y="5414"/>
                </a:lnTo>
                <a:lnTo>
                  <a:pt x="525526" y="11386"/>
                </a:lnTo>
                <a:lnTo>
                  <a:pt x="523994" y="18830"/>
                </a:lnTo>
                <a:lnTo>
                  <a:pt x="525526" y="26371"/>
                </a:lnTo>
                <a:lnTo>
                  <a:pt x="529656" y="32559"/>
                </a:lnTo>
                <a:lnTo>
                  <a:pt x="535687" y="36747"/>
                </a:lnTo>
                <a:lnTo>
                  <a:pt x="542918" y="38287"/>
                </a:lnTo>
                <a:lnTo>
                  <a:pt x="550439" y="36747"/>
                </a:lnTo>
                <a:lnTo>
                  <a:pt x="556619" y="32559"/>
                </a:lnTo>
                <a:lnTo>
                  <a:pt x="560804" y="26371"/>
                </a:lnTo>
                <a:lnTo>
                  <a:pt x="562344" y="18830"/>
                </a:lnTo>
                <a:lnTo>
                  <a:pt x="560898" y="11386"/>
                </a:lnTo>
                <a:lnTo>
                  <a:pt x="556870" y="5414"/>
                </a:lnTo>
                <a:lnTo>
                  <a:pt x="550722" y="1441"/>
                </a:lnTo>
                <a:lnTo>
                  <a:pt x="542918" y="0"/>
                </a:lnTo>
                <a:close/>
              </a:path>
            </a:pathLst>
          </a:custGeom>
          <a:solidFill>
            <a:srgbClr val="000000"/>
          </a:solidFill>
        </p:spPr>
        <p:txBody>
          <a:bodyPr wrap="square" lIns="0" tIns="0" rIns="0" bIns="0" rtlCol="0"/>
          <a:lstStyle/>
          <a:p>
            <a:endParaRPr sz="1588" dirty="0"/>
          </a:p>
        </p:txBody>
      </p:sp>
      <p:sp>
        <p:nvSpPr>
          <p:cNvPr id="5" name="object 5"/>
          <p:cNvSpPr/>
          <p:nvPr/>
        </p:nvSpPr>
        <p:spPr>
          <a:xfrm>
            <a:off x="6606072" y="5651435"/>
            <a:ext cx="230076" cy="212673"/>
          </a:xfrm>
          <a:prstGeom prst="rect">
            <a:avLst/>
          </a:prstGeom>
          <a:blipFill>
            <a:blip r:embed="rId2" cstate="print"/>
            <a:stretch>
              <a:fillRect/>
            </a:stretch>
          </a:blipFill>
        </p:spPr>
        <p:txBody>
          <a:bodyPr wrap="square" lIns="0" tIns="0" rIns="0" bIns="0" rtlCol="0"/>
          <a:lstStyle/>
          <a:p>
            <a:endParaRPr sz="1588" dirty="0"/>
          </a:p>
        </p:txBody>
      </p:sp>
      <p:sp>
        <p:nvSpPr>
          <p:cNvPr id="6" name="object 6"/>
          <p:cNvSpPr txBox="1"/>
          <p:nvPr/>
        </p:nvSpPr>
        <p:spPr>
          <a:xfrm>
            <a:off x="619236" y="1681778"/>
            <a:ext cx="2179544" cy="637705"/>
          </a:xfrm>
          <a:prstGeom prst="rect">
            <a:avLst/>
          </a:prstGeom>
        </p:spPr>
        <p:txBody>
          <a:bodyPr vert="horz" wrap="square" lIns="0" tIns="11206" rIns="0" bIns="0" rtlCol="0">
            <a:spAutoFit/>
          </a:bodyPr>
          <a:lstStyle/>
          <a:p>
            <a:pPr marL="11206" marR="4483">
              <a:lnSpc>
                <a:spcPct val="110000"/>
              </a:lnSpc>
              <a:spcBef>
                <a:spcPts val="88"/>
              </a:spcBef>
            </a:pPr>
            <a:r>
              <a:rPr sz="927" dirty="0">
                <a:latin typeface="Arial"/>
                <a:cs typeface="Arial"/>
              </a:rPr>
              <a:t>Once notification of </a:t>
            </a:r>
            <a:r>
              <a:rPr sz="927" spc="-4" dirty="0">
                <a:latin typeface="Arial"/>
                <a:cs typeface="Arial"/>
              </a:rPr>
              <a:t>a loss </a:t>
            </a:r>
            <a:r>
              <a:rPr sz="927" dirty="0">
                <a:latin typeface="Arial"/>
                <a:cs typeface="Arial"/>
              </a:rPr>
              <a:t>of </a:t>
            </a:r>
            <a:r>
              <a:rPr sz="927" spc="-4" dirty="0">
                <a:latin typeface="Arial"/>
                <a:cs typeface="Arial"/>
              </a:rPr>
              <a:t>an active  employee has been received by </a:t>
            </a:r>
            <a:r>
              <a:rPr sz="927" dirty="0">
                <a:latin typeface="Arial"/>
                <a:cs typeface="Arial"/>
              </a:rPr>
              <a:t>the SOG  </a:t>
            </a:r>
            <a:r>
              <a:rPr sz="927" spc="-4" dirty="0">
                <a:latin typeface="Arial"/>
                <a:cs typeface="Arial"/>
              </a:rPr>
              <a:t>agency, </a:t>
            </a:r>
            <a:r>
              <a:rPr sz="927" dirty="0">
                <a:latin typeface="Arial"/>
                <a:cs typeface="Arial"/>
              </a:rPr>
              <a:t>contact </a:t>
            </a:r>
            <a:r>
              <a:rPr sz="927" spc="-4" dirty="0">
                <a:latin typeface="Arial"/>
                <a:cs typeface="Arial"/>
              </a:rPr>
              <a:t>GaBreeze</a:t>
            </a:r>
            <a:r>
              <a:rPr sz="927" spc="13" dirty="0">
                <a:latin typeface="Arial"/>
                <a:cs typeface="Arial"/>
              </a:rPr>
              <a:t> </a:t>
            </a:r>
            <a:r>
              <a:rPr sz="927" spc="-4" dirty="0">
                <a:latin typeface="Arial"/>
                <a:cs typeface="Arial"/>
              </a:rPr>
              <a:t>via</a:t>
            </a:r>
            <a:endParaRPr sz="927" dirty="0">
              <a:latin typeface="Arial"/>
              <a:cs typeface="Arial"/>
            </a:endParaRPr>
          </a:p>
          <a:p>
            <a:pPr marL="11206">
              <a:spcBef>
                <a:spcPts val="110"/>
              </a:spcBef>
            </a:pPr>
            <a:r>
              <a:rPr sz="927" spc="-4" dirty="0">
                <a:latin typeface="Arial"/>
                <a:cs typeface="Arial"/>
              </a:rPr>
              <a:t>automation or </a:t>
            </a:r>
            <a:r>
              <a:rPr sz="927" dirty="0">
                <a:latin typeface="Arial"/>
                <a:cs typeface="Arial"/>
              </a:rPr>
              <a:t>“smart</a:t>
            </a:r>
            <a:r>
              <a:rPr sz="927" spc="9" dirty="0">
                <a:latin typeface="Arial"/>
                <a:cs typeface="Arial"/>
              </a:rPr>
              <a:t> </a:t>
            </a:r>
            <a:r>
              <a:rPr sz="927" spc="-4" dirty="0">
                <a:latin typeface="Arial"/>
                <a:cs typeface="Arial"/>
              </a:rPr>
              <a:t>form”.</a:t>
            </a:r>
            <a:endParaRPr sz="927" dirty="0">
              <a:latin typeface="Arial"/>
              <a:cs typeface="Arial"/>
            </a:endParaRPr>
          </a:p>
        </p:txBody>
      </p:sp>
      <p:sp>
        <p:nvSpPr>
          <p:cNvPr id="7" name="object 7"/>
          <p:cNvSpPr txBox="1"/>
          <p:nvPr/>
        </p:nvSpPr>
        <p:spPr>
          <a:xfrm>
            <a:off x="619236" y="2403886"/>
            <a:ext cx="1978959" cy="313065"/>
          </a:xfrm>
          <a:prstGeom prst="rect">
            <a:avLst/>
          </a:prstGeom>
        </p:spPr>
        <p:txBody>
          <a:bodyPr vert="horz" wrap="square" lIns="0" tIns="11206" rIns="0" bIns="0" rtlCol="0">
            <a:spAutoFit/>
          </a:bodyPr>
          <a:lstStyle/>
          <a:p>
            <a:pPr marL="11206" marR="4483">
              <a:lnSpc>
                <a:spcPct val="110000"/>
              </a:lnSpc>
              <a:spcBef>
                <a:spcPts val="88"/>
              </a:spcBef>
            </a:pPr>
            <a:r>
              <a:rPr sz="927" spc="-4" dirty="0">
                <a:latin typeface="Arial"/>
                <a:cs typeface="Arial"/>
              </a:rPr>
              <a:t>EE’s HR Unit </a:t>
            </a:r>
            <a:r>
              <a:rPr sz="927" dirty="0">
                <a:latin typeface="Arial"/>
                <a:cs typeface="Arial"/>
              </a:rPr>
              <a:t>completes a </a:t>
            </a:r>
            <a:r>
              <a:rPr sz="927" spc="-4" dirty="0">
                <a:latin typeface="Arial"/>
                <a:cs typeface="Arial"/>
              </a:rPr>
              <a:t>“Personnel  Action Request</a:t>
            </a:r>
            <a:r>
              <a:rPr sz="927" spc="13" dirty="0">
                <a:latin typeface="Arial"/>
                <a:cs typeface="Arial"/>
              </a:rPr>
              <a:t> </a:t>
            </a:r>
            <a:r>
              <a:rPr sz="927" dirty="0">
                <a:latin typeface="Arial"/>
                <a:cs typeface="Arial"/>
              </a:rPr>
              <a:t>Form.</a:t>
            </a:r>
          </a:p>
        </p:txBody>
      </p:sp>
      <p:sp>
        <p:nvSpPr>
          <p:cNvPr id="8" name="object 8"/>
          <p:cNvSpPr txBox="1"/>
          <p:nvPr/>
        </p:nvSpPr>
        <p:spPr>
          <a:xfrm>
            <a:off x="619236" y="2815366"/>
            <a:ext cx="2186268" cy="626431"/>
          </a:xfrm>
          <a:prstGeom prst="rect">
            <a:avLst/>
          </a:prstGeom>
        </p:spPr>
        <p:txBody>
          <a:bodyPr vert="horz" wrap="square" lIns="0" tIns="10646" rIns="0" bIns="0" rtlCol="0">
            <a:spAutoFit/>
          </a:bodyPr>
          <a:lstStyle/>
          <a:p>
            <a:pPr marL="114305" marR="4483" indent="-103099">
              <a:lnSpc>
                <a:spcPct val="110100"/>
              </a:lnSpc>
              <a:spcBef>
                <a:spcPts val="84"/>
              </a:spcBef>
              <a:buChar char="•"/>
              <a:tabLst>
                <a:tab pos="114866" algn="l"/>
              </a:tabLst>
            </a:pPr>
            <a:r>
              <a:rPr sz="927" spc="-4" dirty="0">
                <a:latin typeface="Arial"/>
                <a:cs typeface="Arial"/>
              </a:rPr>
              <a:t>Death </a:t>
            </a:r>
            <a:r>
              <a:rPr sz="927" dirty="0">
                <a:latin typeface="Arial"/>
                <a:cs typeface="Arial"/>
              </a:rPr>
              <a:t>status </a:t>
            </a:r>
            <a:r>
              <a:rPr sz="927" spc="-4" dirty="0">
                <a:latin typeface="Arial"/>
                <a:cs typeface="Arial"/>
              </a:rPr>
              <a:t>is received </a:t>
            </a:r>
            <a:r>
              <a:rPr sz="927" dirty="0">
                <a:latin typeface="Arial"/>
                <a:cs typeface="Arial"/>
              </a:rPr>
              <a:t>from the  </a:t>
            </a:r>
            <a:r>
              <a:rPr sz="927" spc="-4" dirty="0">
                <a:latin typeface="Arial"/>
                <a:cs typeface="Arial"/>
              </a:rPr>
              <a:t>agency via HR file </a:t>
            </a:r>
            <a:r>
              <a:rPr sz="927" dirty="0">
                <a:latin typeface="Arial"/>
                <a:cs typeface="Arial"/>
              </a:rPr>
              <a:t>(if </a:t>
            </a:r>
            <a:r>
              <a:rPr sz="927" spc="-4" dirty="0">
                <a:latin typeface="Arial"/>
                <a:cs typeface="Arial"/>
              </a:rPr>
              <a:t>automated or  </a:t>
            </a:r>
            <a:r>
              <a:rPr sz="927" dirty="0">
                <a:latin typeface="Arial"/>
                <a:cs typeface="Arial"/>
              </a:rPr>
              <a:t>“smart </a:t>
            </a:r>
            <a:r>
              <a:rPr sz="927" spc="-4" dirty="0">
                <a:latin typeface="Arial"/>
                <a:cs typeface="Arial"/>
              </a:rPr>
              <a:t>form” </a:t>
            </a:r>
            <a:r>
              <a:rPr sz="927" dirty="0">
                <a:latin typeface="Arial"/>
                <a:cs typeface="Arial"/>
              </a:rPr>
              <a:t>via the </a:t>
            </a:r>
            <a:r>
              <a:rPr sz="927" spc="-4" dirty="0">
                <a:latin typeface="Arial"/>
                <a:cs typeface="Arial"/>
              </a:rPr>
              <a:t>administrator portal  on</a:t>
            </a:r>
            <a:r>
              <a:rPr sz="927" dirty="0">
                <a:latin typeface="Arial"/>
                <a:cs typeface="Arial"/>
              </a:rPr>
              <a:t> </a:t>
            </a:r>
            <a:r>
              <a:rPr sz="927" spc="-4" dirty="0">
                <a:latin typeface="Arial"/>
                <a:cs typeface="Arial"/>
              </a:rPr>
              <a:t>GaBreeze.</a:t>
            </a:r>
            <a:endParaRPr sz="927" dirty="0">
              <a:latin typeface="Arial"/>
              <a:cs typeface="Arial"/>
            </a:endParaRPr>
          </a:p>
        </p:txBody>
      </p:sp>
      <p:sp>
        <p:nvSpPr>
          <p:cNvPr id="9" name="object 9"/>
          <p:cNvSpPr txBox="1"/>
          <p:nvPr/>
        </p:nvSpPr>
        <p:spPr>
          <a:xfrm>
            <a:off x="619236" y="3537697"/>
            <a:ext cx="2195232" cy="783963"/>
          </a:xfrm>
          <a:prstGeom prst="rect">
            <a:avLst/>
          </a:prstGeom>
        </p:spPr>
        <p:txBody>
          <a:bodyPr vert="horz" wrap="square" lIns="0" tIns="11206" rIns="0" bIns="0" rtlCol="0">
            <a:spAutoFit/>
          </a:bodyPr>
          <a:lstStyle/>
          <a:p>
            <a:pPr marL="114305" marR="4483" indent="-103099">
              <a:lnSpc>
                <a:spcPct val="110000"/>
              </a:lnSpc>
              <a:spcBef>
                <a:spcPts val="88"/>
              </a:spcBef>
              <a:buChar char="•"/>
              <a:tabLst>
                <a:tab pos="114866" algn="l"/>
              </a:tabLst>
            </a:pPr>
            <a:r>
              <a:rPr sz="927" dirty="0">
                <a:latin typeface="Arial"/>
                <a:cs typeface="Arial"/>
              </a:rPr>
              <a:t>Once the </a:t>
            </a:r>
            <a:r>
              <a:rPr sz="927" spc="-4" dirty="0">
                <a:latin typeface="Arial"/>
                <a:cs typeface="Arial"/>
              </a:rPr>
              <a:t>information has been updated  in </a:t>
            </a:r>
            <a:r>
              <a:rPr sz="927" dirty="0">
                <a:latin typeface="Arial"/>
                <a:cs typeface="Arial"/>
              </a:rPr>
              <a:t>the system, </a:t>
            </a:r>
            <a:r>
              <a:rPr sz="927" spc="-4" dirty="0">
                <a:latin typeface="Arial"/>
                <a:cs typeface="Arial"/>
              </a:rPr>
              <a:t>death </a:t>
            </a:r>
            <a:r>
              <a:rPr sz="927" dirty="0">
                <a:latin typeface="Arial"/>
                <a:cs typeface="Arial"/>
              </a:rPr>
              <a:t>status </a:t>
            </a:r>
            <a:r>
              <a:rPr sz="927" spc="-4" dirty="0">
                <a:latin typeface="Arial"/>
                <a:cs typeface="Arial"/>
              </a:rPr>
              <a:t>loads </a:t>
            </a:r>
            <a:r>
              <a:rPr sz="927" dirty="0">
                <a:latin typeface="Arial"/>
                <a:cs typeface="Arial"/>
              </a:rPr>
              <a:t>to  TBA </a:t>
            </a:r>
            <a:r>
              <a:rPr sz="927" spc="-4" dirty="0">
                <a:latin typeface="Arial"/>
                <a:cs typeface="Arial"/>
              </a:rPr>
              <a:t>(Alight </a:t>
            </a:r>
            <a:r>
              <a:rPr sz="927" dirty="0">
                <a:latin typeface="Arial"/>
                <a:cs typeface="Arial"/>
              </a:rPr>
              <a:t>system) </a:t>
            </a:r>
            <a:r>
              <a:rPr sz="927" spc="-4" dirty="0">
                <a:latin typeface="Arial"/>
                <a:cs typeface="Arial"/>
              </a:rPr>
              <a:t>and triggers  coverage </a:t>
            </a:r>
            <a:r>
              <a:rPr sz="927" dirty="0">
                <a:latin typeface="Arial"/>
                <a:cs typeface="Arial"/>
              </a:rPr>
              <a:t>termination </a:t>
            </a:r>
            <a:r>
              <a:rPr sz="927" spc="-4" dirty="0">
                <a:latin typeface="Arial"/>
                <a:cs typeface="Arial"/>
              </a:rPr>
              <a:t>and </a:t>
            </a:r>
            <a:r>
              <a:rPr sz="927" dirty="0">
                <a:latin typeface="Arial"/>
                <a:cs typeface="Arial"/>
              </a:rPr>
              <a:t>a </a:t>
            </a:r>
            <a:r>
              <a:rPr sz="927" spc="-4" dirty="0">
                <a:latin typeface="Arial"/>
                <a:cs typeface="Arial"/>
              </a:rPr>
              <a:t>“Death  Claims Notice” (DCN) is</a:t>
            </a:r>
            <a:r>
              <a:rPr sz="927" spc="31" dirty="0">
                <a:latin typeface="Arial"/>
                <a:cs typeface="Arial"/>
              </a:rPr>
              <a:t> </a:t>
            </a:r>
            <a:r>
              <a:rPr sz="927" spc="-4" dirty="0">
                <a:latin typeface="Arial"/>
                <a:cs typeface="Arial"/>
              </a:rPr>
              <a:t>triggered.</a:t>
            </a:r>
            <a:endParaRPr sz="927" dirty="0">
              <a:latin typeface="Arial"/>
              <a:cs typeface="Arial"/>
            </a:endParaRPr>
          </a:p>
        </p:txBody>
      </p:sp>
      <p:sp>
        <p:nvSpPr>
          <p:cNvPr id="10" name="object 10"/>
          <p:cNvSpPr txBox="1"/>
          <p:nvPr/>
        </p:nvSpPr>
        <p:spPr>
          <a:xfrm>
            <a:off x="619236" y="4415118"/>
            <a:ext cx="1973356" cy="470031"/>
          </a:xfrm>
          <a:prstGeom prst="rect">
            <a:avLst/>
          </a:prstGeom>
        </p:spPr>
        <p:txBody>
          <a:bodyPr vert="horz" wrap="square" lIns="0" tIns="11206" rIns="0" bIns="0" rtlCol="0">
            <a:spAutoFit/>
          </a:bodyPr>
          <a:lstStyle/>
          <a:p>
            <a:pPr marL="114305" marR="4483" indent="-103099">
              <a:lnSpc>
                <a:spcPct val="110000"/>
              </a:lnSpc>
              <a:spcBef>
                <a:spcPts val="88"/>
              </a:spcBef>
              <a:buChar char="•"/>
              <a:tabLst>
                <a:tab pos="114866" algn="l"/>
              </a:tabLst>
            </a:pPr>
            <a:r>
              <a:rPr sz="927" dirty="0">
                <a:latin typeface="Arial"/>
                <a:cs typeface="Arial"/>
              </a:rPr>
              <a:t>The </a:t>
            </a:r>
            <a:r>
              <a:rPr sz="927" spc="-4" dirty="0">
                <a:latin typeface="Arial"/>
                <a:cs typeface="Arial"/>
              </a:rPr>
              <a:t>DCN adds </a:t>
            </a:r>
            <a:r>
              <a:rPr sz="927" dirty="0">
                <a:latin typeface="Arial"/>
                <a:cs typeface="Arial"/>
              </a:rPr>
              <a:t>the </a:t>
            </a:r>
            <a:r>
              <a:rPr sz="927" spc="-4" dirty="0">
                <a:latin typeface="Arial"/>
                <a:cs typeface="Arial"/>
              </a:rPr>
              <a:t>employee </a:t>
            </a:r>
            <a:r>
              <a:rPr sz="927" dirty="0">
                <a:latin typeface="Arial"/>
                <a:cs typeface="Arial"/>
              </a:rPr>
              <a:t>to the  </a:t>
            </a:r>
            <a:r>
              <a:rPr sz="927" spc="-4" dirty="0">
                <a:latin typeface="Arial"/>
                <a:cs typeface="Arial"/>
              </a:rPr>
              <a:t>daily DCN which is transmitted </a:t>
            </a:r>
            <a:r>
              <a:rPr sz="927" dirty="0">
                <a:latin typeface="Arial"/>
                <a:cs typeface="Arial"/>
              </a:rPr>
              <a:t>to  MetLife </a:t>
            </a:r>
            <a:r>
              <a:rPr sz="927" spc="-4" dirty="0">
                <a:latin typeface="Arial"/>
                <a:cs typeface="Arial"/>
              </a:rPr>
              <a:t>nightly </a:t>
            </a:r>
            <a:r>
              <a:rPr sz="927" dirty="0">
                <a:latin typeface="Arial"/>
                <a:cs typeface="Arial"/>
              </a:rPr>
              <a:t>for</a:t>
            </a:r>
            <a:r>
              <a:rPr sz="927" spc="-4" dirty="0">
                <a:latin typeface="Arial"/>
                <a:cs typeface="Arial"/>
              </a:rPr>
              <a:t> processing.</a:t>
            </a:r>
            <a:endParaRPr sz="927" dirty="0">
              <a:latin typeface="Arial"/>
              <a:cs typeface="Arial"/>
            </a:endParaRPr>
          </a:p>
        </p:txBody>
      </p:sp>
      <p:sp>
        <p:nvSpPr>
          <p:cNvPr id="11" name="object 11"/>
          <p:cNvSpPr txBox="1"/>
          <p:nvPr/>
        </p:nvSpPr>
        <p:spPr>
          <a:xfrm>
            <a:off x="619236" y="4981911"/>
            <a:ext cx="2110068" cy="470031"/>
          </a:xfrm>
          <a:prstGeom prst="rect">
            <a:avLst/>
          </a:prstGeom>
        </p:spPr>
        <p:txBody>
          <a:bodyPr vert="horz" wrap="square" lIns="0" tIns="11206" rIns="0" bIns="0" rtlCol="0">
            <a:spAutoFit/>
          </a:bodyPr>
          <a:lstStyle/>
          <a:p>
            <a:pPr marL="11206" marR="4483">
              <a:lnSpc>
                <a:spcPct val="110000"/>
              </a:lnSpc>
              <a:spcBef>
                <a:spcPts val="88"/>
              </a:spcBef>
            </a:pPr>
            <a:r>
              <a:rPr sz="927" spc="-4" dirty="0">
                <a:latin typeface="Arial"/>
                <a:cs typeface="Arial"/>
              </a:rPr>
              <a:t>Note: </a:t>
            </a:r>
            <a:r>
              <a:rPr sz="927" dirty="0">
                <a:latin typeface="Arial"/>
                <a:cs typeface="Arial"/>
              </a:rPr>
              <a:t>To </a:t>
            </a:r>
            <a:r>
              <a:rPr sz="927" spc="-4" dirty="0">
                <a:latin typeface="Arial"/>
                <a:cs typeface="Arial"/>
              </a:rPr>
              <a:t>expedite </a:t>
            </a:r>
            <a:r>
              <a:rPr sz="927" dirty="0">
                <a:latin typeface="Arial"/>
                <a:cs typeface="Arial"/>
              </a:rPr>
              <a:t>the </a:t>
            </a:r>
            <a:r>
              <a:rPr sz="927" spc="-4" dirty="0">
                <a:latin typeface="Arial"/>
                <a:cs typeface="Arial"/>
              </a:rPr>
              <a:t>reporting </a:t>
            </a:r>
            <a:r>
              <a:rPr sz="927" dirty="0">
                <a:latin typeface="Arial"/>
                <a:cs typeface="Arial"/>
              </a:rPr>
              <a:t>of </a:t>
            </a:r>
            <a:r>
              <a:rPr sz="927" spc="-4" dirty="0">
                <a:latin typeface="Arial"/>
                <a:cs typeface="Arial"/>
              </a:rPr>
              <a:t>a  claim, </a:t>
            </a:r>
            <a:r>
              <a:rPr sz="927" dirty="0">
                <a:latin typeface="Arial"/>
                <a:cs typeface="Arial"/>
              </a:rPr>
              <a:t>the </a:t>
            </a:r>
            <a:r>
              <a:rPr sz="927" spc="-4" dirty="0">
                <a:latin typeface="Arial"/>
                <a:cs typeface="Arial"/>
              </a:rPr>
              <a:t>spouse or next </a:t>
            </a:r>
            <a:r>
              <a:rPr sz="927" dirty="0">
                <a:latin typeface="Arial"/>
                <a:cs typeface="Arial"/>
              </a:rPr>
              <a:t>of </a:t>
            </a:r>
            <a:r>
              <a:rPr sz="927" spc="-4" dirty="0">
                <a:latin typeface="Arial"/>
                <a:cs typeface="Arial"/>
              </a:rPr>
              <a:t>kin </a:t>
            </a:r>
            <a:r>
              <a:rPr sz="927" dirty="0">
                <a:latin typeface="Arial"/>
                <a:cs typeface="Arial"/>
              </a:rPr>
              <a:t>may </a:t>
            </a:r>
            <a:r>
              <a:rPr sz="927" spc="-4" dirty="0">
                <a:latin typeface="Arial"/>
                <a:cs typeface="Arial"/>
              </a:rPr>
              <a:t>call  GaBreeze directly </a:t>
            </a:r>
            <a:r>
              <a:rPr sz="927" dirty="0">
                <a:latin typeface="Arial"/>
                <a:cs typeface="Arial"/>
              </a:rPr>
              <a:t>at</a:t>
            </a:r>
            <a:r>
              <a:rPr sz="927" spc="18" dirty="0">
                <a:latin typeface="Arial"/>
                <a:cs typeface="Arial"/>
              </a:rPr>
              <a:t> </a:t>
            </a:r>
            <a:r>
              <a:rPr sz="927" spc="-4" dirty="0">
                <a:latin typeface="Arial"/>
                <a:cs typeface="Arial"/>
              </a:rPr>
              <a:t>877-342-7339.</a:t>
            </a:r>
            <a:endParaRPr sz="927" dirty="0">
              <a:latin typeface="Arial"/>
              <a:cs typeface="Arial"/>
            </a:endParaRPr>
          </a:p>
        </p:txBody>
      </p:sp>
      <p:sp>
        <p:nvSpPr>
          <p:cNvPr id="12" name="object 12"/>
          <p:cNvSpPr txBox="1"/>
          <p:nvPr/>
        </p:nvSpPr>
        <p:spPr>
          <a:xfrm>
            <a:off x="3085204" y="1681510"/>
            <a:ext cx="2124635" cy="655979"/>
          </a:xfrm>
          <a:prstGeom prst="rect">
            <a:avLst/>
          </a:prstGeom>
        </p:spPr>
        <p:txBody>
          <a:bodyPr vert="horz" wrap="square" lIns="0" tIns="11206" rIns="0" bIns="0" rtlCol="0">
            <a:spAutoFit/>
          </a:bodyPr>
          <a:lstStyle/>
          <a:p>
            <a:pPr marL="11206" marR="4483">
              <a:lnSpc>
                <a:spcPct val="110000"/>
              </a:lnSpc>
              <a:spcBef>
                <a:spcPts val="88"/>
              </a:spcBef>
            </a:pPr>
            <a:r>
              <a:rPr sz="971" spc="-4" dirty="0">
                <a:latin typeface="Arial"/>
                <a:cs typeface="Arial"/>
              </a:rPr>
              <a:t>For a spousal or child loss, the active  employee calls to inform GaBreeze of  the dependent loss. (Agency/HR </a:t>
            </a:r>
            <a:r>
              <a:rPr sz="971" u="sng" spc="-4" dirty="0">
                <a:uFill>
                  <a:solidFill>
                    <a:srgbClr val="000000"/>
                  </a:solidFill>
                </a:uFill>
                <a:latin typeface="Arial"/>
                <a:cs typeface="Arial"/>
              </a:rPr>
              <a:t>is not </a:t>
            </a:r>
            <a:r>
              <a:rPr sz="971" spc="-4" dirty="0">
                <a:latin typeface="Arial"/>
                <a:cs typeface="Arial"/>
              </a:rPr>
              <a:t> </a:t>
            </a:r>
            <a:r>
              <a:rPr sz="971" u="sng" spc="-4" dirty="0">
                <a:uFill>
                  <a:solidFill>
                    <a:srgbClr val="000000"/>
                  </a:solidFill>
                </a:uFill>
                <a:latin typeface="Arial"/>
                <a:cs typeface="Arial"/>
              </a:rPr>
              <a:t>responsible</a:t>
            </a:r>
            <a:r>
              <a:rPr sz="971" spc="-4" dirty="0">
                <a:latin typeface="Arial"/>
                <a:cs typeface="Arial"/>
              </a:rPr>
              <a:t> for reporting.)</a:t>
            </a:r>
            <a:endParaRPr sz="971" dirty="0">
              <a:latin typeface="Arial"/>
              <a:cs typeface="Arial"/>
            </a:endParaRPr>
          </a:p>
        </p:txBody>
      </p:sp>
      <p:sp>
        <p:nvSpPr>
          <p:cNvPr id="13" name="object 13"/>
          <p:cNvSpPr txBox="1"/>
          <p:nvPr/>
        </p:nvSpPr>
        <p:spPr>
          <a:xfrm>
            <a:off x="3085203" y="2433199"/>
            <a:ext cx="2163856" cy="1311223"/>
          </a:xfrm>
          <a:prstGeom prst="rect">
            <a:avLst/>
          </a:prstGeom>
        </p:spPr>
        <p:txBody>
          <a:bodyPr vert="horz" wrap="square" lIns="0" tIns="11206" rIns="0" bIns="0" rtlCol="0">
            <a:spAutoFit/>
          </a:bodyPr>
          <a:lstStyle/>
          <a:p>
            <a:pPr marL="114305" marR="4483" indent="-103099">
              <a:lnSpc>
                <a:spcPct val="110000"/>
              </a:lnSpc>
              <a:spcBef>
                <a:spcPts val="88"/>
              </a:spcBef>
              <a:buChar char="•"/>
              <a:tabLst>
                <a:tab pos="114866" algn="l"/>
              </a:tabLst>
            </a:pPr>
            <a:r>
              <a:rPr sz="971" spc="-4" dirty="0">
                <a:latin typeface="Arial"/>
                <a:cs typeface="Arial"/>
              </a:rPr>
              <a:t>Upon receipt of notification of the  dependent loss, the customer service  representative (CSR) updates the  account with the death status</a:t>
            </a:r>
            <a:r>
              <a:rPr sz="971" spc="-22" dirty="0">
                <a:latin typeface="Arial"/>
                <a:cs typeface="Arial"/>
              </a:rPr>
              <a:t> </a:t>
            </a:r>
            <a:r>
              <a:rPr sz="971" spc="-4" dirty="0">
                <a:latin typeface="Arial"/>
                <a:cs typeface="Arial"/>
              </a:rPr>
              <a:t>and</a:t>
            </a:r>
            <a:endParaRPr sz="971" dirty="0">
              <a:latin typeface="Arial"/>
              <a:cs typeface="Arial"/>
            </a:endParaRPr>
          </a:p>
          <a:p>
            <a:pPr marL="114305">
              <a:spcBef>
                <a:spcPts val="115"/>
              </a:spcBef>
            </a:pPr>
            <a:r>
              <a:rPr sz="971" spc="-4" dirty="0">
                <a:latin typeface="Arial"/>
                <a:cs typeface="Arial"/>
              </a:rPr>
              <a:t>triggers a “Qualified Status</a:t>
            </a:r>
            <a:r>
              <a:rPr sz="971" spc="-13" dirty="0">
                <a:latin typeface="Arial"/>
                <a:cs typeface="Arial"/>
              </a:rPr>
              <a:t> </a:t>
            </a:r>
            <a:r>
              <a:rPr sz="971" spc="-9" dirty="0">
                <a:latin typeface="Arial"/>
                <a:cs typeface="Arial"/>
              </a:rPr>
              <a:t>Change”</a:t>
            </a:r>
            <a:endParaRPr sz="971" dirty="0">
              <a:latin typeface="Arial"/>
              <a:cs typeface="Arial"/>
            </a:endParaRPr>
          </a:p>
          <a:p>
            <a:pPr marL="114305" marR="147926">
              <a:lnSpc>
                <a:spcPct val="110000"/>
              </a:lnSpc>
              <a:spcBef>
                <a:spcPts val="4"/>
              </a:spcBef>
            </a:pPr>
            <a:r>
              <a:rPr sz="971" spc="-4" dirty="0">
                <a:latin typeface="Arial"/>
                <a:cs typeface="Arial"/>
              </a:rPr>
              <a:t>even which terminates coverage, if  applicable – triggering a “Death  Claims</a:t>
            </a:r>
            <a:r>
              <a:rPr sz="971" spc="4" dirty="0">
                <a:latin typeface="Arial"/>
                <a:cs typeface="Arial"/>
              </a:rPr>
              <a:t> </a:t>
            </a:r>
            <a:r>
              <a:rPr sz="971" spc="-4" dirty="0">
                <a:latin typeface="Arial"/>
                <a:cs typeface="Arial"/>
              </a:rPr>
              <a:t>Notice”.</a:t>
            </a:r>
            <a:endParaRPr sz="971" dirty="0">
              <a:latin typeface="Arial"/>
              <a:cs typeface="Arial"/>
            </a:endParaRPr>
          </a:p>
        </p:txBody>
      </p:sp>
      <p:sp>
        <p:nvSpPr>
          <p:cNvPr id="14" name="object 14"/>
          <p:cNvSpPr txBox="1"/>
          <p:nvPr/>
        </p:nvSpPr>
        <p:spPr>
          <a:xfrm>
            <a:off x="3085204" y="3835953"/>
            <a:ext cx="2165537" cy="491640"/>
          </a:xfrm>
          <a:prstGeom prst="rect">
            <a:avLst/>
          </a:prstGeom>
        </p:spPr>
        <p:txBody>
          <a:bodyPr vert="horz" wrap="square" lIns="0" tIns="11206" rIns="0" bIns="0" rtlCol="0">
            <a:spAutoFit/>
          </a:bodyPr>
          <a:lstStyle/>
          <a:p>
            <a:pPr marL="114305" marR="4483" indent="-103099">
              <a:lnSpc>
                <a:spcPct val="110000"/>
              </a:lnSpc>
              <a:spcBef>
                <a:spcPts val="88"/>
              </a:spcBef>
              <a:buChar char="•"/>
              <a:tabLst>
                <a:tab pos="114866" algn="l"/>
              </a:tabLst>
            </a:pPr>
            <a:r>
              <a:rPr sz="971" spc="-4" dirty="0">
                <a:latin typeface="Arial"/>
                <a:cs typeface="Arial"/>
              </a:rPr>
              <a:t>The DCN adds the dependent to the  daily Death Claims File transmitted to  MetLife.</a:t>
            </a:r>
            <a:endParaRPr sz="971" dirty="0">
              <a:latin typeface="Arial"/>
              <a:cs typeface="Arial"/>
            </a:endParaRPr>
          </a:p>
        </p:txBody>
      </p:sp>
      <p:sp>
        <p:nvSpPr>
          <p:cNvPr id="15" name="object 15"/>
          <p:cNvSpPr txBox="1"/>
          <p:nvPr/>
        </p:nvSpPr>
        <p:spPr>
          <a:xfrm>
            <a:off x="3085204" y="4424934"/>
            <a:ext cx="2094940" cy="327299"/>
          </a:xfrm>
          <a:prstGeom prst="rect">
            <a:avLst/>
          </a:prstGeom>
        </p:spPr>
        <p:txBody>
          <a:bodyPr vert="horz" wrap="square" lIns="0" tIns="11206" rIns="0" bIns="0" rtlCol="0">
            <a:spAutoFit/>
          </a:bodyPr>
          <a:lstStyle/>
          <a:p>
            <a:pPr marL="114305" marR="4483" indent="-103099">
              <a:lnSpc>
                <a:spcPct val="110000"/>
              </a:lnSpc>
              <a:spcBef>
                <a:spcPts val="88"/>
              </a:spcBef>
              <a:buChar char="•"/>
              <a:tabLst>
                <a:tab pos="114866" algn="l"/>
              </a:tabLst>
            </a:pPr>
            <a:r>
              <a:rPr sz="971" spc="-4" dirty="0">
                <a:latin typeface="Arial"/>
                <a:cs typeface="Arial"/>
              </a:rPr>
              <a:t>Confirmation of enrollment is sent to  MetLife for coverage</a:t>
            </a:r>
            <a:r>
              <a:rPr sz="971" spc="-9" dirty="0">
                <a:latin typeface="Arial"/>
                <a:cs typeface="Arial"/>
              </a:rPr>
              <a:t> </a:t>
            </a:r>
            <a:r>
              <a:rPr sz="971" spc="-4" dirty="0">
                <a:latin typeface="Arial"/>
                <a:cs typeface="Arial"/>
              </a:rPr>
              <a:t>verification.</a:t>
            </a:r>
            <a:endParaRPr sz="971" dirty="0">
              <a:latin typeface="Arial"/>
              <a:cs typeface="Arial"/>
            </a:endParaRPr>
          </a:p>
        </p:txBody>
      </p:sp>
      <p:sp>
        <p:nvSpPr>
          <p:cNvPr id="16" name="object 16"/>
          <p:cNvSpPr txBox="1"/>
          <p:nvPr/>
        </p:nvSpPr>
        <p:spPr>
          <a:xfrm>
            <a:off x="3085203" y="4851206"/>
            <a:ext cx="2163856" cy="655979"/>
          </a:xfrm>
          <a:prstGeom prst="rect">
            <a:avLst/>
          </a:prstGeom>
        </p:spPr>
        <p:txBody>
          <a:bodyPr vert="horz" wrap="square" lIns="0" tIns="11206" rIns="0" bIns="0" rtlCol="0">
            <a:spAutoFit/>
          </a:bodyPr>
          <a:lstStyle/>
          <a:p>
            <a:pPr marL="114305" marR="4483" indent="-103099">
              <a:lnSpc>
                <a:spcPct val="110000"/>
              </a:lnSpc>
              <a:spcBef>
                <a:spcPts val="88"/>
              </a:spcBef>
              <a:buChar char="•"/>
              <a:tabLst>
                <a:tab pos="114866" algn="l"/>
              </a:tabLst>
            </a:pPr>
            <a:r>
              <a:rPr sz="971" spc="-4" dirty="0">
                <a:latin typeface="Arial"/>
                <a:cs typeface="Arial"/>
              </a:rPr>
              <a:t>Once MetLife has received the  information on the Death Claims file  and dependent verification, MetLife is  responsible for processing the claim.</a:t>
            </a:r>
            <a:endParaRPr sz="971" dirty="0">
              <a:latin typeface="Arial"/>
              <a:cs typeface="Arial"/>
            </a:endParaRPr>
          </a:p>
        </p:txBody>
      </p:sp>
      <p:sp>
        <p:nvSpPr>
          <p:cNvPr id="17" name="object 17"/>
          <p:cNvSpPr txBox="1">
            <a:spLocks noGrp="1"/>
          </p:cNvSpPr>
          <p:nvPr>
            <p:ph type="title"/>
          </p:nvPr>
        </p:nvSpPr>
        <p:spPr>
          <a:xfrm>
            <a:off x="391939" y="319868"/>
            <a:ext cx="3549463" cy="473546"/>
          </a:xfrm>
          <a:prstGeom prst="rect">
            <a:avLst/>
          </a:prstGeom>
        </p:spPr>
        <p:txBody>
          <a:bodyPr vert="horz" wrap="square" lIns="0" tIns="11766" rIns="0" bIns="0" rtlCol="0" anchor="ctr">
            <a:spAutoFit/>
          </a:bodyPr>
          <a:lstStyle/>
          <a:p>
            <a:pPr marL="11206">
              <a:spcBef>
                <a:spcPts val="93"/>
              </a:spcBef>
            </a:pPr>
            <a:r>
              <a:rPr spc="-4" dirty="0">
                <a:solidFill>
                  <a:schemeClr val="tx1"/>
                </a:solidFill>
              </a:rPr>
              <a:t>Initiating </a:t>
            </a:r>
            <a:r>
              <a:rPr dirty="0">
                <a:solidFill>
                  <a:schemeClr val="tx1"/>
                </a:solidFill>
              </a:rPr>
              <a:t>a </a:t>
            </a:r>
            <a:r>
              <a:rPr spc="-4" dirty="0">
                <a:solidFill>
                  <a:schemeClr val="tx1"/>
                </a:solidFill>
              </a:rPr>
              <a:t>Life</a:t>
            </a:r>
            <a:r>
              <a:rPr spc="-35" dirty="0">
                <a:solidFill>
                  <a:schemeClr val="tx1"/>
                </a:solidFill>
              </a:rPr>
              <a:t> </a:t>
            </a:r>
            <a:r>
              <a:rPr spc="-4" dirty="0">
                <a:solidFill>
                  <a:schemeClr val="tx1"/>
                </a:solidFill>
              </a:rPr>
              <a:t>Claim</a:t>
            </a:r>
            <a:endParaRPr dirty="0">
              <a:solidFill>
                <a:schemeClr val="tx1"/>
              </a:solidFill>
            </a:endParaRPr>
          </a:p>
        </p:txBody>
      </p:sp>
      <p:sp>
        <p:nvSpPr>
          <p:cNvPr id="18" name="object 18"/>
          <p:cNvSpPr txBox="1"/>
          <p:nvPr/>
        </p:nvSpPr>
        <p:spPr>
          <a:xfrm>
            <a:off x="474681" y="804582"/>
            <a:ext cx="4880162" cy="229184"/>
          </a:xfrm>
          <a:prstGeom prst="rect">
            <a:avLst/>
          </a:prstGeom>
        </p:spPr>
        <p:txBody>
          <a:bodyPr vert="horz" wrap="square" lIns="0" tIns="11766" rIns="0" bIns="0" rtlCol="0">
            <a:spAutoFit/>
          </a:bodyPr>
          <a:lstStyle/>
          <a:p>
            <a:pPr marL="11206">
              <a:spcBef>
                <a:spcPts val="93"/>
              </a:spcBef>
            </a:pPr>
            <a:r>
              <a:rPr sz="1412" dirty="0">
                <a:solidFill>
                  <a:srgbClr val="00609F"/>
                </a:solidFill>
                <a:latin typeface="Arial"/>
                <a:cs typeface="Arial"/>
              </a:rPr>
              <a:t>Overview of Process to </a:t>
            </a:r>
            <a:r>
              <a:rPr sz="1412" spc="-4" dirty="0">
                <a:solidFill>
                  <a:srgbClr val="00609F"/>
                </a:solidFill>
                <a:latin typeface="Arial"/>
                <a:cs typeface="Arial"/>
              </a:rPr>
              <a:t>Start </a:t>
            </a:r>
            <a:r>
              <a:rPr sz="1412" dirty="0">
                <a:solidFill>
                  <a:srgbClr val="00609F"/>
                </a:solidFill>
                <a:latin typeface="Arial"/>
                <a:cs typeface="Arial"/>
              </a:rPr>
              <a:t>a </a:t>
            </a:r>
            <a:r>
              <a:rPr sz="1412" spc="-4" dirty="0">
                <a:solidFill>
                  <a:srgbClr val="00609F"/>
                </a:solidFill>
                <a:latin typeface="Arial"/>
                <a:cs typeface="Arial"/>
              </a:rPr>
              <a:t>Claim after </a:t>
            </a:r>
            <a:r>
              <a:rPr sz="1412" dirty="0">
                <a:solidFill>
                  <a:srgbClr val="00609F"/>
                </a:solidFill>
                <a:latin typeface="Arial"/>
                <a:cs typeface="Arial"/>
              </a:rPr>
              <a:t>a </a:t>
            </a:r>
            <a:r>
              <a:rPr sz="1412" spc="-4" dirty="0">
                <a:solidFill>
                  <a:srgbClr val="00609F"/>
                </a:solidFill>
                <a:latin typeface="Arial"/>
                <a:cs typeface="Arial"/>
              </a:rPr>
              <a:t>Loss</a:t>
            </a:r>
            <a:r>
              <a:rPr sz="1412" spc="44" dirty="0">
                <a:solidFill>
                  <a:srgbClr val="00609F"/>
                </a:solidFill>
                <a:latin typeface="Arial"/>
                <a:cs typeface="Arial"/>
              </a:rPr>
              <a:t> </a:t>
            </a:r>
            <a:r>
              <a:rPr sz="1412" spc="-4" dirty="0">
                <a:solidFill>
                  <a:srgbClr val="00609F"/>
                </a:solidFill>
                <a:latin typeface="Arial"/>
                <a:cs typeface="Arial"/>
              </a:rPr>
              <a:t>Notification</a:t>
            </a:r>
            <a:endParaRPr sz="1412" dirty="0">
              <a:latin typeface="Arial"/>
              <a:cs typeface="Arial"/>
            </a:endParaRPr>
          </a:p>
        </p:txBody>
      </p:sp>
      <p:sp>
        <p:nvSpPr>
          <p:cNvPr id="19" name="object 19"/>
          <p:cNvSpPr txBox="1"/>
          <p:nvPr/>
        </p:nvSpPr>
        <p:spPr>
          <a:xfrm>
            <a:off x="549670" y="1196205"/>
            <a:ext cx="2338668" cy="223516"/>
          </a:xfrm>
          <a:prstGeom prst="rect">
            <a:avLst/>
          </a:prstGeom>
          <a:solidFill>
            <a:srgbClr val="1462A8"/>
          </a:solidFill>
        </p:spPr>
        <p:txBody>
          <a:bodyPr vert="horz" wrap="square" lIns="0" tIns="73399" rIns="0" bIns="0" rtlCol="0">
            <a:spAutoFit/>
          </a:bodyPr>
          <a:lstStyle/>
          <a:p>
            <a:pPr marL="542394">
              <a:spcBef>
                <a:spcPts val="578"/>
              </a:spcBef>
            </a:pPr>
            <a:r>
              <a:rPr sz="971" b="1" spc="-4" dirty="0">
                <a:solidFill>
                  <a:srgbClr val="FFFFFF"/>
                </a:solidFill>
                <a:latin typeface="Arial"/>
                <a:cs typeface="Arial"/>
              </a:rPr>
              <a:t>ACTIVE</a:t>
            </a:r>
            <a:r>
              <a:rPr sz="971" b="1" spc="9" dirty="0">
                <a:solidFill>
                  <a:srgbClr val="FFFFFF"/>
                </a:solidFill>
                <a:latin typeface="Arial"/>
                <a:cs typeface="Arial"/>
              </a:rPr>
              <a:t> </a:t>
            </a:r>
            <a:r>
              <a:rPr sz="971" b="1" spc="-4" dirty="0">
                <a:solidFill>
                  <a:srgbClr val="FFFFFF"/>
                </a:solidFill>
                <a:latin typeface="Arial"/>
                <a:cs typeface="Arial"/>
              </a:rPr>
              <a:t>EMPLOYEES</a:t>
            </a:r>
            <a:endParaRPr sz="971" dirty="0">
              <a:latin typeface="Arial"/>
              <a:cs typeface="Arial"/>
            </a:endParaRPr>
          </a:p>
        </p:txBody>
      </p:sp>
      <p:sp>
        <p:nvSpPr>
          <p:cNvPr id="20" name="object 20"/>
          <p:cNvSpPr txBox="1"/>
          <p:nvPr/>
        </p:nvSpPr>
        <p:spPr>
          <a:xfrm>
            <a:off x="3004856" y="1196205"/>
            <a:ext cx="2338668" cy="223516"/>
          </a:xfrm>
          <a:prstGeom prst="rect">
            <a:avLst/>
          </a:prstGeom>
          <a:solidFill>
            <a:srgbClr val="0090DA"/>
          </a:solidFill>
        </p:spPr>
        <p:txBody>
          <a:bodyPr vert="horz" wrap="square" lIns="0" tIns="73399" rIns="0" bIns="0" rtlCol="0">
            <a:spAutoFit/>
          </a:bodyPr>
          <a:lstStyle/>
          <a:p>
            <a:pPr marL="82368">
              <a:spcBef>
                <a:spcPts val="578"/>
              </a:spcBef>
            </a:pPr>
            <a:r>
              <a:rPr sz="971" b="1" spc="-4" dirty="0">
                <a:solidFill>
                  <a:srgbClr val="FFFFFF"/>
                </a:solidFill>
                <a:latin typeface="Arial"/>
                <a:cs typeface="Arial"/>
              </a:rPr>
              <a:t>DEPENDENT LOSS</a:t>
            </a:r>
            <a:r>
              <a:rPr sz="971" b="1" spc="26" dirty="0">
                <a:solidFill>
                  <a:srgbClr val="FFFFFF"/>
                </a:solidFill>
                <a:latin typeface="Arial"/>
                <a:cs typeface="Arial"/>
              </a:rPr>
              <a:t> </a:t>
            </a:r>
            <a:r>
              <a:rPr sz="971" b="1" spc="-4" dirty="0">
                <a:solidFill>
                  <a:srgbClr val="FFFFFF"/>
                </a:solidFill>
                <a:latin typeface="Arial"/>
                <a:cs typeface="Arial"/>
              </a:rPr>
              <a:t>(CHILD/SPOUSE)</a:t>
            </a:r>
            <a:endParaRPr sz="971" dirty="0">
              <a:latin typeface="Arial"/>
              <a:cs typeface="Arial"/>
            </a:endParaRPr>
          </a:p>
        </p:txBody>
      </p:sp>
      <p:sp>
        <p:nvSpPr>
          <p:cNvPr id="21" name="object 21"/>
          <p:cNvSpPr txBox="1"/>
          <p:nvPr/>
        </p:nvSpPr>
        <p:spPr>
          <a:xfrm>
            <a:off x="5446059" y="1221867"/>
            <a:ext cx="2338668" cy="223516"/>
          </a:xfrm>
          <a:prstGeom prst="rect">
            <a:avLst/>
          </a:prstGeom>
          <a:solidFill>
            <a:srgbClr val="A3CE4E"/>
          </a:solidFill>
        </p:spPr>
        <p:txBody>
          <a:bodyPr vert="horz" wrap="square" lIns="0" tIns="73399" rIns="0" bIns="0" rtlCol="0">
            <a:spAutoFit/>
          </a:bodyPr>
          <a:lstStyle/>
          <a:p>
            <a:pPr marL="522222">
              <a:spcBef>
                <a:spcPts val="578"/>
              </a:spcBef>
            </a:pPr>
            <a:r>
              <a:rPr sz="971" b="1" spc="-4" dirty="0">
                <a:solidFill>
                  <a:srgbClr val="FFFFFF"/>
                </a:solidFill>
                <a:latin typeface="Arial"/>
                <a:cs typeface="Arial"/>
              </a:rPr>
              <a:t>CLAIM ESTABLISHED</a:t>
            </a:r>
            <a:endParaRPr sz="971" dirty="0">
              <a:latin typeface="Arial"/>
              <a:cs typeface="Arial"/>
            </a:endParaRPr>
          </a:p>
        </p:txBody>
      </p:sp>
      <p:sp>
        <p:nvSpPr>
          <p:cNvPr id="22" name="object 22"/>
          <p:cNvSpPr txBox="1"/>
          <p:nvPr/>
        </p:nvSpPr>
        <p:spPr>
          <a:xfrm>
            <a:off x="5515983" y="1681510"/>
            <a:ext cx="2148728" cy="820319"/>
          </a:xfrm>
          <a:prstGeom prst="rect">
            <a:avLst/>
          </a:prstGeom>
        </p:spPr>
        <p:txBody>
          <a:bodyPr vert="horz" wrap="square" lIns="0" tIns="11206" rIns="0" bIns="0" rtlCol="0">
            <a:spAutoFit/>
          </a:bodyPr>
          <a:lstStyle/>
          <a:p>
            <a:pPr marL="11206" marR="4483">
              <a:lnSpc>
                <a:spcPct val="110000"/>
              </a:lnSpc>
              <a:spcBef>
                <a:spcPts val="88"/>
              </a:spcBef>
            </a:pPr>
            <a:r>
              <a:rPr sz="971" spc="-4" dirty="0">
                <a:latin typeface="Arial"/>
                <a:cs typeface="Arial"/>
              </a:rPr>
              <a:t>When the required information is  communicated by GaBreeze to MetLife  a claim is created and a claim number  is generated. This process establishes  the death</a:t>
            </a:r>
            <a:r>
              <a:rPr sz="971" spc="-13" dirty="0">
                <a:latin typeface="Arial"/>
                <a:cs typeface="Arial"/>
              </a:rPr>
              <a:t> </a:t>
            </a:r>
            <a:r>
              <a:rPr sz="971" spc="-4" dirty="0">
                <a:latin typeface="Arial"/>
                <a:cs typeface="Arial"/>
              </a:rPr>
              <a:t>claim.</a:t>
            </a:r>
            <a:endParaRPr sz="971" dirty="0">
              <a:latin typeface="Arial"/>
              <a:cs typeface="Arial"/>
            </a:endParaRPr>
          </a:p>
        </p:txBody>
      </p:sp>
      <p:sp>
        <p:nvSpPr>
          <p:cNvPr id="23" name="object 23"/>
          <p:cNvSpPr txBox="1"/>
          <p:nvPr/>
        </p:nvSpPr>
        <p:spPr>
          <a:xfrm>
            <a:off x="5515983" y="2595910"/>
            <a:ext cx="2175622" cy="820319"/>
          </a:xfrm>
          <a:prstGeom prst="rect">
            <a:avLst/>
          </a:prstGeom>
        </p:spPr>
        <p:txBody>
          <a:bodyPr vert="horz" wrap="square" lIns="0" tIns="11206" rIns="0" bIns="0" rtlCol="0">
            <a:spAutoFit/>
          </a:bodyPr>
          <a:lstStyle/>
          <a:p>
            <a:pPr marL="114305" marR="4483" indent="-103099">
              <a:lnSpc>
                <a:spcPct val="110000"/>
              </a:lnSpc>
              <a:spcBef>
                <a:spcPts val="88"/>
              </a:spcBef>
              <a:buChar char="•"/>
              <a:tabLst>
                <a:tab pos="114866" algn="l"/>
              </a:tabLst>
            </a:pPr>
            <a:r>
              <a:rPr sz="971" spc="-4" dirty="0">
                <a:latin typeface="Arial"/>
                <a:cs typeface="Arial"/>
              </a:rPr>
              <a:t>After the claim number is generated a  beneficiary </a:t>
            </a:r>
            <a:r>
              <a:rPr sz="927" spc="-4" dirty="0">
                <a:latin typeface="Arial"/>
                <a:cs typeface="Arial"/>
              </a:rPr>
              <a:t>packet </a:t>
            </a:r>
            <a:r>
              <a:rPr sz="971" spc="-4" dirty="0">
                <a:latin typeface="Arial"/>
                <a:cs typeface="Arial"/>
              </a:rPr>
              <a:t>is immediately  mailed to the beneficiary on record  with detailed instructions on the steps  to take</a:t>
            </a:r>
            <a:r>
              <a:rPr sz="971" spc="-22" dirty="0">
                <a:latin typeface="Arial"/>
                <a:cs typeface="Arial"/>
              </a:rPr>
              <a:t> </a:t>
            </a:r>
            <a:r>
              <a:rPr sz="971" spc="-4" dirty="0">
                <a:latin typeface="Arial"/>
                <a:cs typeface="Arial"/>
              </a:rPr>
              <a:t>next.</a:t>
            </a:r>
            <a:endParaRPr sz="971" dirty="0">
              <a:latin typeface="Arial"/>
              <a:cs typeface="Arial"/>
            </a:endParaRPr>
          </a:p>
        </p:txBody>
      </p:sp>
      <p:sp>
        <p:nvSpPr>
          <p:cNvPr id="24" name="object 24"/>
          <p:cNvSpPr txBox="1"/>
          <p:nvPr/>
        </p:nvSpPr>
        <p:spPr>
          <a:xfrm>
            <a:off x="5515983" y="3510534"/>
            <a:ext cx="2004172" cy="984659"/>
          </a:xfrm>
          <a:prstGeom prst="rect">
            <a:avLst/>
          </a:prstGeom>
        </p:spPr>
        <p:txBody>
          <a:bodyPr vert="horz" wrap="square" lIns="0" tIns="11206" rIns="0" bIns="0" rtlCol="0">
            <a:spAutoFit/>
          </a:bodyPr>
          <a:lstStyle/>
          <a:p>
            <a:pPr marL="114305" marR="4483" indent="-103099">
              <a:lnSpc>
                <a:spcPct val="110000"/>
              </a:lnSpc>
              <a:spcBef>
                <a:spcPts val="88"/>
              </a:spcBef>
              <a:buChar char="•"/>
              <a:tabLst>
                <a:tab pos="114866" algn="l"/>
              </a:tabLst>
            </a:pPr>
            <a:r>
              <a:rPr sz="971" spc="-4" dirty="0">
                <a:latin typeface="Arial"/>
                <a:cs typeface="Arial"/>
              </a:rPr>
              <a:t>The beneficiary packet will contain  forms, the services available from  MetLife including, required forms,  contact information and numbers,  MetLife Advantages and other  pertinent</a:t>
            </a:r>
            <a:r>
              <a:rPr sz="971" spc="-13" dirty="0">
                <a:latin typeface="Arial"/>
                <a:cs typeface="Arial"/>
              </a:rPr>
              <a:t> </a:t>
            </a:r>
            <a:r>
              <a:rPr sz="971" spc="-4" dirty="0">
                <a:latin typeface="Arial"/>
                <a:cs typeface="Arial"/>
              </a:rPr>
              <a:t>information.</a:t>
            </a:r>
            <a:endParaRPr sz="971" dirty="0">
              <a:latin typeface="Arial"/>
              <a:cs typeface="Arial"/>
            </a:endParaRPr>
          </a:p>
        </p:txBody>
      </p:sp>
      <p:sp>
        <p:nvSpPr>
          <p:cNvPr id="25" name="object 25"/>
          <p:cNvSpPr txBox="1"/>
          <p:nvPr/>
        </p:nvSpPr>
        <p:spPr>
          <a:xfrm>
            <a:off x="5515983" y="4587643"/>
            <a:ext cx="2139203" cy="828783"/>
          </a:xfrm>
          <a:prstGeom prst="rect">
            <a:avLst/>
          </a:prstGeom>
        </p:spPr>
        <p:txBody>
          <a:bodyPr vert="horz" wrap="square" lIns="0" tIns="11206" rIns="0" bIns="0" rtlCol="0">
            <a:spAutoFit/>
          </a:bodyPr>
          <a:lstStyle/>
          <a:p>
            <a:pPr marL="114305" marR="4483" indent="-103099">
              <a:lnSpc>
                <a:spcPct val="110000"/>
              </a:lnSpc>
              <a:spcBef>
                <a:spcPts val="88"/>
              </a:spcBef>
              <a:buChar char="•"/>
              <a:tabLst>
                <a:tab pos="114866" algn="l"/>
              </a:tabLst>
            </a:pPr>
            <a:r>
              <a:rPr sz="971" spc="-4" dirty="0">
                <a:latin typeface="Arial"/>
                <a:cs typeface="Arial"/>
              </a:rPr>
              <a:t>If no beneficiary designation has  been established, benefit will be paid  out in the following</a:t>
            </a:r>
            <a:r>
              <a:rPr sz="971" spc="9" dirty="0">
                <a:latin typeface="Arial"/>
                <a:cs typeface="Arial"/>
              </a:rPr>
              <a:t> </a:t>
            </a:r>
            <a:r>
              <a:rPr sz="971" spc="-4" dirty="0">
                <a:latin typeface="Arial"/>
                <a:cs typeface="Arial"/>
              </a:rPr>
              <a:t>succession:</a:t>
            </a:r>
            <a:endParaRPr sz="971" dirty="0">
              <a:latin typeface="Arial"/>
              <a:cs typeface="Arial"/>
            </a:endParaRPr>
          </a:p>
          <a:p>
            <a:pPr marL="298092" lvl="1" indent="-183785">
              <a:spcBef>
                <a:spcPts val="115"/>
              </a:spcBef>
              <a:buAutoNum type="arabicParenBoth"/>
              <a:tabLst>
                <a:tab pos="298653" algn="l"/>
              </a:tabLst>
            </a:pPr>
            <a:r>
              <a:rPr sz="971" spc="-4" dirty="0">
                <a:latin typeface="Arial"/>
                <a:cs typeface="Arial"/>
              </a:rPr>
              <a:t>Spouse; (2)</a:t>
            </a:r>
            <a:r>
              <a:rPr sz="971" spc="-13" dirty="0">
                <a:latin typeface="Arial"/>
                <a:cs typeface="Arial"/>
              </a:rPr>
              <a:t> </a:t>
            </a:r>
            <a:r>
              <a:rPr sz="971" spc="-4" dirty="0">
                <a:latin typeface="Arial"/>
                <a:cs typeface="Arial"/>
              </a:rPr>
              <a:t>Child(ren);</a:t>
            </a:r>
            <a:endParaRPr sz="971" dirty="0">
              <a:latin typeface="Arial"/>
              <a:cs typeface="Arial"/>
            </a:endParaRPr>
          </a:p>
          <a:p>
            <a:pPr marL="114305">
              <a:spcBef>
                <a:spcPts val="119"/>
              </a:spcBef>
            </a:pPr>
            <a:r>
              <a:rPr sz="971" spc="-4" dirty="0">
                <a:latin typeface="Arial"/>
                <a:cs typeface="Arial"/>
              </a:rPr>
              <a:t>(3) Parents; (4)</a:t>
            </a:r>
            <a:r>
              <a:rPr sz="971" spc="-35" dirty="0">
                <a:latin typeface="Arial"/>
                <a:cs typeface="Arial"/>
              </a:rPr>
              <a:t> </a:t>
            </a:r>
            <a:r>
              <a:rPr sz="971" spc="-4" dirty="0">
                <a:latin typeface="Arial"/>
                <a:cs typeface="Arial"/>
              </a:rPr>
              <a:t>Siblings.</a:t>
            </a:r>
            <a:endParaRPr sz="971" dirty="0">
              <a:latin typeface="Arial"/>
              <a:cs typeface="Arial"/>
            </a:endParaRPr>
          </a:p>
        </p:txBody>
      </p:sp>
      <p:sp>
        <p:nvSpPr>
          <p:cNvPr id="26" name="object 26"/>
          <p:cNvSpPr/>
          <p:nvPr/>
        </p:nvSpPr>
        <p:spPr>
          <a:xfrm>
            <a:off x="6756095" y="326360"/>
            <a:ext cx="1028632" cy="878440"/>
          </a:xfrm>
          <a:prstGeom prst="rect">
            <a:avLst/>
          </a:prstGeom>
          <a:blipFill>
            <a:blip r:embed="rId3" cstate="print"/>
            <a:stretch>
              <a:fillRect/>
            </a:stretch>
          </a:blipFill>
        </p:spPr>
        <p:txBody>
          <a:bodyPr wrap="square" lIns="0" tIns="0" rIns="0" bIns="0" rtlCol="0"/>
          <a:lstStyle/>
          <a:p>
            <a:endParaRPr sz="1588" dirty="0"/>
          </a:p>
        </p:txBody>
      </p:sp>
      <p:sp>
        <p:nvSpPr>
          <p:cNvPr id="27" name="object 27"/>
          <p:cNvSpPr/>
          <p:nvPr/>
        </p:nvSpPr>
        <p:spPr>
          <a:xfrm>
            <a:off x="485831" y="5736078"/>
            <a:ext cx="1531620" cy="140599"/>
          </a:xfrm>
          <a:prstGeom prst="rect">
            <a:avLst/>
          </a:prstGeom>
          <a:blipFill>
            <a:blip r:embed="rId4" cstate="print"/>
            <a:stretch>
              <a:fillRect/>
            </a:stretch>
          </a:blipFill>
        </p:spPr>
        <p:txBody>
          <a:bodyPr wrap="square" lIns="0" tIns="0" rIns="0" bIns="0" rtlCol="0"/>
          <a:lstStyle/>
          <a:p>
            <a:endParaRPr sz="1588" dirty="0"/>
          </a:p>
        </p:txBody>
      </p:sp>
      <p:sp>
        <p:nvSpPr>
          <p:cNvPr id="28" name="Slide Number Placeholder 27">
            <a:extLst>
              <a:ext uri="{FF2B5EF4-FFF2-40B4-BE49-F238E27FC236}">
                <a16:creationId xmlns:a16="http://schemas.microsoft.com/office/drawing/2014/main" id="{669C81FE-A8CC-450D-9F12-D4A91B344897}"/>
              </a:ext>
            </a:extLst>
          </p:cNvPr>
          <p:cNvSpPr>
            <a:spLocks noGrp="1"/>
          </p:cNvSpPr>
          <p:nvPr>
            <p:ph type="sldNum" sz="quarter" idx="12"/>
          </p:nvPr>
        </p:nvSpPr>
        <p:spPr/>
        <p:txBody>
          <a:bodyPr/>
          <a:lstStyle/>
          <a:p>
            <a:fld id="{CCE7EACD-A346-A34B-BBAF-EF458C812BA9}" type="slidenum">
              <a:rPr lang="en-US" smtClean="0"/>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4471" y="78148"/>
            <a:ext cx="8068235" cy="127187"/>
          </a:xfrm>
          <a:custGeom>
            <a:avLst/>
            <a:gdLst/>
            <a:ahLst/>
            <a:cxnLst/>
            <a:rect l="l" t="t" r="r" b="b"/>
            <a:pathLst>
              <a:path w="9144000" h="144145">
                <a:moveTo>
                  <a:pt x="0" y="144005"/>
                </a:moveTo>
                <a:lnTo>
                  <a:pt x="9144000" y="144005"/>
                </a:lnTo>
                <a:lnTo>
                  <a:pt x="9144000" y="0"/>
                </a:lnTo>
                <a:lnTo>
                  <a:pt x="0" y="0"/>
                </a:lnTo>
                <a:lnTo>
                  <a:pt x="0" y="144005"/>
                </a:lnTo>
                <a:close/>
              </a:path>
            </a:pathLst>
          </a:custGeom>
          <a:solidFill>
            <a:srgbClr val="0090DA"/>
          </a:solidFill>
        </p:spPr>
        <p:txBody>
          <a:bodyPr wrap="square" lIns="0" tIns="0" rIns="0" bIns="0" rtlCol="0"/>
          <a:lstStyle/>
          <a:p>
            <a:endParaRPr sz="1588" dirty="0"/>
          </a:p>
        </p:txBody>
      </p:sp>
      <p:sp>
        <p:nvSpPr>
          <p:cNvPr id="3" name="object 3"/>
          <p:cNvSpPr/>
          <p:nvPr/>
        </p:nvSpPr>
        <p:spPr>
          <a:xfrm>
            <a:off x="436211" y="5541319"/>
            <a:ext cx="7464799" cy="0"/>
          </a:xfrm>
          <a:custGeom>
            <a:avLst/>
            <a:gdLst/>
            <a:ahLst/>
            <a:cxnLst/>
            <a:rect l="l" t="t" r="r" b="b"/>
            <a:pathLst>
              <a:path w="8460105">
                <a:moveTo>
                  <a:pt x="0" y="0"/>
                </a:moveTo>
                <a:lnTo>
                  <a:pt x="8460016" y="0"/>
                </a:lnTo>
              </a:path>
            </a:pathLst>
          </a:custGeom>
          <a:ln w="9525">
            <a:solidFill>
              <a:srgbClr val="585858"/>
            </a:solidFill>
          </a:ln>
        </p:spPr>
        <p:txBody>
          <a:bodyPr wrap="square" lIns="0" tIns="0" rIns="0" bIns="0" rtlCol="0"/>
          <a:lstStyle/>
          <a:p>
            <a:endParaRPr sz="1588" dirty="0"/>
          </a:p>
        </p:txBody>
      </p:sp>
      <p:sp>
        <p:nvSpPr>
          <p:cNvPr id="4" name="object 4"/>
          <p:cNvSpPr/>
          <p:nvPr/>
        </p:nvSpPr>
        <p:spPr>
          <a:xfrm>
            <a:off x="6907112" y="5686878"/>
            <a:ext cx="684119" cy="146797"/>
          </a:xfrm>
          <a:custGeom>
            <a:avLst/>
            <a:gdLst/>
            <a:ahLst/>
            <a:cxnLst/>
            <a:rect l="l" t="t" r="r" b="b"/>
            <a:pathLst>
              <a:path w="775334" h="166370">
                <a:moveTo>
                  <a:pt x="728889" y="47075"/>
                </a:moveTo>
                <a:lnTo>
                  <a:pt x="710636" y="47075"/>
                </a:lnTo>
                <a:lnTo>
                  <a:pt x="703100" y="48956"/>
                </a:lnTo>
                <a:lnTo>
                  <a:pt x="695564" y="52100"/>
                </a:lnTo>
                <a:lnTo>
                  <a:pt x="688614" y="55236"/>
                </a:lnTo>
                <a:lnTo>
                  <a:pt x="682334" y="59634"/>
                </a:lnTo>
                <a:lnTo>
                  <a:pt x="677980" y="64651"/>
                </a:lnTo>
                <a:lnTo>
                  <a:pt x="672956" y="70303"/>
                </a:lnTo>
                <a:lnTo>
                  <a:pt x="669188" y="76574"/>
                </a:lnTo>
                <a:lnTo>
                  <a:pt x="666676" y="83481"/>
                </a:lnTo>
                <a:lnTo>
                  <a:pt x="663494" y="91015"/>
                </a:lnTo>
                <a:lnTo>
                  <a:pt x="662238" y="98549"/>
                </a:lnTo>
                <a:lnTo>
                  <a:pt x="662238" y="114862"/>
                </a:lnTo>
                <a:lnTo>
                  <a:pt x="678566" y="149387"/>
                </a:lnTo>
                <a:lnTo>
                  <a:pt x="716904" y="165463"/>
                </a:lnTo>
                <a:lnTo>
                  <a:pt x="723865" y="165708"/>
                </a:lnTo>
                <a:lnTo>
                  <a:pt x="730731" y="165708"/>
                </a:lnTo>
                <a:lnTo>
                  <a:pt x="737011" y="165081"/>
                </a:lnTo>
                <a:lnTo>
                  <a:pt x="748315" y="162573"/>
                </a:lnTo>
                <a:lnTo>
                  <a:pt x="752753" y="160683"/>
                </a:lnTo>
                <a:lnTo>
                  <a:pt x="757107" y="159429"/>
                </a:lnTo>
                <a:lnTo>
                  <a:pt x="760875" y="157548"/>
                </a:lnTo>
                <a:lnTo>
                  <a:pt x="764057" y="155666"/>
                </a:lnTo>
                <a:lnTo>
                  <a:pt x="766569" y="153785"/>
                </a:lnTo>
                <a:lnTo>
                  <a:pt x="769667" y="151895"/>
                </a:lnTo>
                <a:lnTo>
                  <a:pt x="771593" y="150641"/>
                </a:lnTo>
                <a:lnTo>
                  <a:pt x="772849" y="150014"/>
                </a:lnTo>
                <a:lnTo>
                  <a:pt x="765606" y="139345"/>
                </a:lnTo>
                <a:lnTo>
                  <a:pt x="715660" y="139345"/>
                </a:lnTo>
                <a:lnTo>
                  <a:pt x="708793" y="136836"/>
                </a:lnTo>
                <a:lnTo>
                  <a:pt x="698745" y="128048"/>
                </a:lnTo>
                <a:lnTo>
                  <a:pt x="695564" y="122396"/>
                </a:lnTo>
                <a:lnTo>
                  <a:pt x="695564" y="116752"/>
                </a:lnTo>
                <a:lnTo>
                  <a:pt x="774775" y="116752"/>
                </a:lnTo>
                <a:lnTo>
                  <a:pt x="774775" y="111099"/>
                </a:lnTo>
                <a:lnTo>
                  <a:pt x="774549" y="104165"/>
                </a:lnTo>
                <a:lnTo>
                  <a:pt x="773906" y="97525"/>
                </a:lnTo>
                <a:lnTo>
                  <a:pt x="773468" y="94778"/>
                </a:lnTo>
                <a:lnTo>
                  <a:pt x="695564" y="94778"/>
                </a:lnTo>
                <a:lnTo>
                  <a:pt x="695564" y="92269"/>
                </a:lnTo>
                <a:lnTo>
                  <a:pt x="696233" y="89761"/>
                </a:lnTo>
                <a:lnTo>
                  <a:pt x="697489" y="87244"/>
                </a:lnTo>
                <a:lnTo>
                  <a:pt x="698076" y="85362"/>
                </a:lnTo>
                <a:lnTo>
                  <a:pt x="700001" y="82854"/>
                </a:lnTo>
                <a:lnTo>
                  <a:pt x="701844" y="80973"/>
                </a:lnTo>
                <a:lnTo>
                  <a:pt x="703769" y="78464"/>
                </a:lnTo>
                <a:lnTo>
                  <a:pt x="706281" y="77202"/>
                </a:lnTo>
                <a:lnTo>
                  <a:pt x="709380" y="75947"/>
                </a:lnTo>
                <a:lnTo>
                  <a:pt x="712561" y="74066"/>
                </a:lnTo>
                <a:lnTo>
                  <a:pt x="715660" y="73439"/>
                </a:lnTo>
                <a:lnTo>
                  <a:pt x="766821" y="73439"/>
                </a:lnTo>
                <a:lnTo>
                  <a:pt x="765313" y="70930"/>
                </a:lnTo>
                <a:lnTo>
                  <a:pt x="760875" y="65278"/>
                </a:lnTo>
                <a:lnTo>
                  <a:pt x="755851" y="59634"/>
                </a:lnTo>
                <a:lnTo>
                  <a:pt x="750241" y="55236"/>
                </a:lnTo>
                <a:lnTo>
                  <a:pt x="743291" y="52100"/>
                </a:lnTo>
                <a:lnTo>
                  <a:pt x="737011" y="48956"/>
                </a:lnTo>
                <a:lnTo>
                  <a:pt x="728889" y="47075"/>
                </a:lnTo>
                <a:close/>
              </a:path>
              <a:path w="775334" h="166370">
                <a:moveTo>
                  <a:pt x="629582" y="77829"/>
                </a:moveTo>
                <a:lnTo>
                  <a:pt x="595670" y="77829"/>
                </a:lnTo>
                <a:lnTo>
                  <a:pt x="595670" y="161937"/>
                </a:lnTo>
                <a:lnTo>
                  <a:pt x="629582" y="161937"/>
                </a:lnTo>
                <a:lnTo>
                  <a:pt x="629582" y="77829"/>
                </a:lnTo>
                <a:close/>
              </a:path>
              <a:path w="775334" h="166370">
                <a:moveTo>
                  <a:pt x="758363" y="128675"/>
                </a:moveTo>
                <a:lnTo>
                  <a:pt x="755851" y="130557"/>
                </a:lnTo>
                <a:lnTo>
                  <a:pt x="752083" y="132438"/>
                </a:lnTo>
                <a:lnTo>
                  <a:pt x="746473" y="134955"/>
                </a:lnTo>
                <a:lnTo>
                  <a:pt x="740779" y="138090"/>
                </a:lnTo>
                <a:lnTo>
                  <a:pt x="733913" y="139345"/>
                </a:lnTo>
                <a:lnTo>
                  <a:pt x="765606" y="139345"/>
                </a:lnTo>
                <a:lnTo>
                  <a:pt x="758363" y="128675"/>
                </a:lnTo>
                <a:close/>
              </a:path>
              <a:path w="775334" h="166370">
                <a:moveTo>
                  <a:pt x="766821" y="73439"/>
                </a:moveTo>
                <a:lnTo>
                  <a:pt x="723865" y="73439"/>
                </a:lnTo>
                <a:lnTo>
                  <a:pt x="726964" y="74066"/>
                </a:lnTo>
                <a:lnTo>
                  <a:pt x="730145" y="75947"/>
                </a:lnTo>
                <a:lnTo>
                  <a:pt x="735169" y="78464"/>
                </a:lnTo>
                <a:lnTo>
                  <a:pt x="737011" y="80973"/>
                </a:lnTo>
                <a:lnTo>
                  <a:pt x="738937" y="82854"/>
                </a:lnTo>
                <a:lnTo>
                  <a:pt x="740193" y="85362"/>
                </a:lnTo>
                <a:lnTo>
                  <a:pt x="741449" y="87244"/>
                </a:lnTo>
                <a:lnTo>
                  <a:pt x="742035" y="89761"/>
                </a:lnTo>
                <a:lnTo>
                  <a:pt x="742705" y="92269"/>
                </a:lnTo>
                <a:lnTo>
                  <a:pt x="742705" y="94778"/>
                </a:lnTo>
                <a:lnTo>
                  <a:pt x="773468" y="94778"/>
                </a:lnTo>
                <a:lnTo>
                  <a:pt x="772903" y="91238"/>
                </a:lnTo>
                <a:lnTo>
                  <a:pt x="771593" y="85362"/>
                </a:lnTo>
                <a:lnTo>
                  <a:pt x="769081" y="77202"/>
                </a:lnTo>
                <a:lnTo>
                  <a:pt x="766821" y="73439"/>
                </a:lnTo>
                <a:close/>
              </a:path>
              <a:path w="775334" h="166370">
                <a:moveTo>
                  <a:pt x="655958" y="50846"/>
                </a:moveTo>
                <a:lnTo>
                  <a:pt x="577416" y="50846"/>
                </a:lnTo>
                <a:lnTo>
                  <a:pt x="577416" y="77829"/>
                </a:lnTo>
                <a:lnTo>
                  <a:pt x="655958" y="77829"/>
                </a:lnTo>
                <a:lnTo>
                  <a:pt x="655958" y="50846"/>
                </a:lnTo>
                <a:close/>
              </a:path>
              <a:path w="775334" h="166370">
                <a:moveTo>
                  <a:pt x="647166" y="0"/>
                </a:moveTo>
                <a:lnTo>
                  <a:pt x="635276" y="0"/>
                </a:lnTo>
                <a:lnTo>
                  <a:pt x="629582" y="627"/>
                </a:lnTo>
                <a:lnTo>
                  <a:pt x="624558" y="2508"/>
                </a:lnTo>
                <a:lnTo>
                  <a:pt x="618948" y="4398"/>
                </a:lnTo>
                <a:lnTo>
                  <a:pt x="595670" y="37033"/>
                </a:lnTo>
                <a:lnTo>
                  <a:pt x="595670" y="50846"/>
                </a:lnTo>
                <a:lnTo>
                  <a:pt x="629582" y="50846"/>
                </a:lnTo>
                <a:lnTo>
                  <a:pt x="629582" y="39541"/>
                </a:lnTo>
                <a:lnTo>
                  <a:pt x="630838" y="35151"/>
                </a:lnTo>
                <a:lnTo>
                  <a:pt x="634020" y="32016"/>
                </a:lnTo>
                <a:lnTo>
                  <a:pt x="636532" y="28872"/>
                </a:lnTo>
                <a:lnTo>
                  <a:pt x="640300" y="27618"/>
                </a:lnTo>
                <a:lnTo>
                  <a:pt x="665042" y="27618"/>
                </a:lnTo>
                <a:lnTo>
                  <a:pt x="676054" y="11296"/>
                </a:lnTo>
                <a:lnTo>
                  <a:pt x="671030" y="6906"/>
                </a:lnTo>
                <a:lnTo>
                  <a:pt x="665420" y="4398"/>
                </a:lnTo>
                <a:lnTo>
                  <a:pt x="659140" y="2508"/>
                </a:lnTo>
                <a:lnTo>
                  <a:pt x="653446" y="627"/>
                </a:lnTo>
                <a:lnTo>
                  <a:pt x="647166" y="0"/>
                </a:lnTo>
                <a:close/>
              </a:path>
              <a:path w="775334" h="166370">
                <a:moveTo>
                  <a:pt x="665042" y="27618"/>
                </a:moveTo>
                <a:lnTo>
                  <a:pt x="648422" y="27618"/>
                </a:lnTo>
                <a:lnTo>
                  <a:pt x="650934" y="28245"/>
                </a:lnTo>
                <a:lnTo>
                  <a:pt x="654116" y="28872"/>
                </a:lnTo>
                <a:lnTo>
                  <a:pt x="661652" y="32643"/>
                </a:lnTo>
                <a:lnTo>
                  <a:pt x="665042" y="27618"/>
                </a:lnTo>
                <a:close/>
              </a:path>
              <a:path w="775334" h="166370">
                <a:moveTo>
                  <a:pt x="351252" y="77829"/>
                </a:moveTo>
                <a:lnTo>
                  <a:pt x="316679" y="77829"/>
                </a:lnTo>
                <a:lnTo>
                  <a:pt x="316679" y="126794"/>
                </a:lnTo>
                <a:lnTo>
                  <a:pt x="317307" y="133065"/>
                </a:lnTo>
                <a:lnTo>
                  <a:pt x="319199" y="138717"/>
                </a:lnTo>
                <a:lnTo>
                  <a:pt x="320455" y="144370"/>
                </a:lnTo>
                <a:lnTo>
                  <a:pt x="322967" y="149387"/>
                </a:lnTo>
                <a:lnTo>
                  <a:pt x="329247" y="156920"/>
                </a:lnTo>
                <a:lnTo>
                  <a:pt x="333643" y="160683"/>
                </a:lnTo>
                <a:lnTo>
                  <a:pt x="339278" y="162573"/>
                </a:lnTo>
                <a:lnTo>
                  <a:pt x="344302" y="165081"/>
                </a:lnTo>
                <a:lnTo>
                  <a:pt x="351252" y="166336"/>
                </a:lnTo>
                <a:lnTo>
                  <a:pt x="359374" y="166336"/>
                </a:lnTo>
                <a:lnTo>
                  <a:pt x="368581" y="165511"/>
                </a:lnTo>
                <a:lnTo>
                  <a:pt x="377388" y="163039"/>
                </a:lnTo>
                <a:lnTo>
                  <a:pt x="385833" y="158921"/>
                </a:lnTo>
                <a:lnTo>
                  <a:pt x="393956" y="153158"/>
                </a:lnTo>
                <a:lnTo>
                  <a:pt x="383909" y="138090"/>
                </a:lnTo>
                <a:lnTo>
                  <a:pt x="360044" y="138090"/>
                </a:lnTo>
                <a:lnTo>
                  <a:pt x="356276" y="136836"/>
                </a:lnTo>
                <a:lnTo>
                  <a:pt x="354350" y="133692"/>
                </a:lnTo>
                <a:lnTo>
                  <a:pt x="351838" y="131184"/>
                </a:lnTo>
                <a:lnTo>
                  <a:pt x="351252" y="126794"/>
                </a:lnTo>
                <a:lnTo>
                  <a:pt x="351252" y="77829"/>
                </a:lnTo>
                <a:close/>
              </a:path>
              <a:path w="775334" h="166370">
                <a:moveTo>
                  <a:pt x="380140" y="132438"/>
                </a:moveTo>
                <a:lnTo>
                  <a:pt x="378298" y="134328"/>
                </a:lnTo>
                <a:lnTo>
                  <a:pt x="375786" y="135582"/>
                </a:lnTo>
                <a:lnTo>
                  <a:pt x="373190" y="136836"/>
                </a:lnTo>
                <a:lnTo>
                  <a:pt x="370678" y="138090"/>
                </a:lnTo>
                <a:lnTo>
                  <a:pt x="383909" y="138090"/>
                </a:lnTo>
                <a:lnTo>
                  <a:pt x="380140" y="132438"/>
                </a:lnTo>
                <a:close/>
              </a:path>
              <a:path w="775334" h="166370">
                <a:moveTo>
                  <a:pt x="379554" y="50846"/>
                </a:moveTo>
                <a:lnTo>
                  <a:pt x="299086" y="50846"/>
                </a:lnTo>
                <a:lnTo>
                  <a:pt x="299086" y="77829"/>
                </a:lnTo>
                <a:lnTo>
                  <a:pt x="379554" y="77829"/>
                </a:lnTo>
                <a:lnTo>
                  <a:pt x="379554" y="50846"/>
                </a:lnTo>
                <a:close/>
              </a:path>
              <a:path w="775334" h="166370">
                <a:moveTo>
                  <a:pt x="351252" y="21338"/>
                </a:moveTo>
                <a:lnTo>
                  <a:pt x="316679" y="21338"/>
                </a:lnTo>
                <a:lnTo>
                  <a:pt x="316679" y="50846"/>
                </a:lnTo>
                <a:lnTo>
                  <a:pt x="351252" y="50846"/>
                </a:lnTo>
                <a:lnTo>
                  <a:pt x="351252" y="21338"/>
                </a:lnTo>
                <a:close/>
              </a:path>
              <a:path w="775334" h="166370">
                <a:moveTo>
                  <a:pt x="560502" y="50846"/>
                </a:moveTo>
                <a:lnTo>
                  <a:pt x="525920" y="50846"/>
                </a:lnTo>
                <a:lnTo>
                  <a:pt x="525920" y="161937"/>
                </a:lnTo>
                <a:lnTo>
                  <a:pt x="560502" y="161937"/>
                </a:lnTo>
                <a:lnTo>
                  <a:pt x="560502" y="50846"/>
                </a:lnTo>
                <a:close/>
              </a:path>
              <a:path w="775334" h="166370">
                <a:moveTo>
                  <a:pt x="442940" y="3771"/>
                </a:moveTo>
                <a:lnTo>
                  <a:pt x="407186" y="3771"/>
                </a:lnTo>
                <a:lnTo>
                  <a:pt x="407186" y="161937"/>
                </a:lnTo>
                <a:lnTo>
                  <a:pt x="510848" y="161937"/>
                </a:lnTo>
                <a:lnTo>
                  <a:pt x="510848" y="133065"/>
                </a:lnTo>
                <a:lnTo>
                  <a:pt x="442940" y="133065"/>
                </a:lnTo>
                <a:lnTo>
                  <a:pt x="442940" y="3771"/>
                </a:lnTo>
                <a:close/>
              </a:path>
              <a:path w="775334" h="166370">
                <a:moveTo>
                  <a:pt x="245053" y="47075"/>
                </a:moveTo>
                <a:lnTo>
                  <a:pt x="226833" y="47075"/>
                </a:lnTo>
                <a:lnTo>
                  <a:pt x="218661" y="48956"/>
                </a:lnTo>
                <a:lnTo>
                  <a:pt x="185360" y="76574"/>
                </a:lnTo>
                <a:lnTo>
                  <a:pt x="182848" y="83481"/>
                </a:lnTo>
                <a:lnTo>
                  <a:pt x="179708" y="91015"/>
                </a:lnTo>
                <a:lnTo>
                  <a:pt x="178452" y="98549"/>
                </a:lnTo>
                <a:lnTo>
                  <a:pt x="178452" y="114862"/>
                </a:lnTo>
                <a:lnTo>
                  <a:pt x="194788" y="149387"/>
                </a:lnTo>
                <a:lnTo>
                  <a:pt x="233086" y="165463"/>
                </a:lnTo>
                <a:lnTo>
                  <a:pt x="240029" y="165708"/>
                </a:lnTo>
                <a:lnTo>
                  <a:pt x="246937" y="165708"/>
                </a:lnTo>
                <a:lnTo>
                  <a:pt x="253217" y="165081"/>
                </a:lnTo>
                <a:lnTo>
                  <a:pt x="264530" y="162573"/>
                </a:lnTo>
                <a:lnTo>
                  <a:pt x="268926" y="160683"/>
                </a:lnTo>
                <a:lnTo>
                  <a:pt x="273330" y="159429"/>
                </a:lnTo>
                <a:lnTo>
                  <a:pt x="277098" y="157548"/>
                </a:lnTo>
                <a:lnTo>
                  <a:pt x="280238" y="155666"/>
                </a:lnTo>
                <a:lnTo>
                  <a:pt x="285262" y="151895"/>
                </a:lnTo>
                <a:lnTo>
                  <a:pt x="287146" y="150641"/>
                </a:lnTo>
                <a:lnTo>
                  <a:pt x="289038" y="150014"/>
                </a:lnTo>
                <a:lnTo>
                  <a:pt x="281812" y="139345"/>
                </a:lnTo>
                <a:lnTo>
                  <a:pt x="231857" y="139345"/>
                </a:lnTo>
                <a:lnTo>
                  <a:pt x="224949" y="136836"/>
                </a:lnTo>
                <a:lnTo>
                  <a:pt x="214893" y="128048"/>
                </a:lnTo>
                <a:lnTo>
                  <a:pt x="211753" y="122396"/>
                </a:lnTo>
                <a:lnTo>
                  <a:pt x="211753" y="116752"/>
                </a:lnTo>
                <a:lnTo>
                  <a:pt x="290922" y="116752"/>
                </a:lnTo>
                <a:lnTo>
                  <a:pt x="290922" y="111099"/>
                </a:lnTo>
                <a:lnTo>
                  <a:pt x="290697" y="104165"/>
                </a:lnTo>
                <a:lnTo>
                  <a:pt x="290059" y="97525"/>
                </a:lnTo>
                <a:lnTo>
                  <a:pt x="289626" y="94778"/>
                </a:lnTo>
                <a:lnTo>
                  <a:pt x="211753" y="94778"/>
                </a:lnTo>
                <a:lnTo>
                  <a:pt x="211753" y="92269"/>
                </a:lnTo>
                <a:lnTo>
                  <a:pt x="212381" y="89761"/>
                </a:lnTo>
                <a:lnTo>
                  <a:pt x="213637" y="87244"/>
                </a:lnTo>
                <a:lnTo>
                  <a:pt x="214265" y="85362"/>
                </a:lnTo>
                <a:lnTo>
                  <a:pt x="216149" y="82854"/>
                </a:lnTo>
                <a:lnTo>
                  <a:pt x="218033" y="80973"/>
                </a:lnTo>
                <a:lnTo>
                  <a:pt x="219917" y="78464"/>
                </a:lnTo>
                <a:lnTo>
                  <a:pt x="222429" y="77202"/>
                </a:lnTo>
                <a:lnTo>
                  <a:pt x="225577" y="75947"/>
                </a:lnTo>
                <a:lnTo>
                  <a:pt x="228089" y="74066"/>
                </a:lnTo>
                <a:lnTo>
                  <a:pt x="231857" y="73439"/>
                </a:lnTo>
                <a:lnTo>
                  <a:pt x="283001" y="73439"/>
                </a:lnTo>
                <a:lnTo>
                  <a:pt x="281494" y="70930"/>
                </a:lnTo>
                <a:lnTo>
                  <a:pt x="277098" y="65278"/>
                </a:lnTo>
                <a:lnTo>
                  <a:pt x="272074" y="59634"/>
                </a:lnTo>
                <a:lnTo>
                  <a:pt x="266414" y="55236"/>
                </a:lnTo>
                <a:lnTo>
                  <a:pt x="259506" y="52100"/>
                </a:lnTo>
                <a:lnTo>
                  <a:pt x="253217" y="48956"/>
                </a:lnTo>
                <a:lnTo>
                  <a:pt x="245053" y="47075"/>
                </a:lnTo>
                <a:close/>
              </a:path>
              <a:path w="775334" h="166370">
                <a:moveTo>
                  <a:pt x="274586" y="128675"/>
                </a:moveTo>
                <a:lnTo>
                  <a:pt x="272074" y="130557"/>
                </a:lnTo>
                <a:lnTo>
                  <a:pt x="268298" y="132438"/>
                </a:lnTo>
                <a:lnTo>
                  <a:pt x="262646" y="134955"/>
                </a:lnTo>
                <a:lnTo>
                  <a:pt x="256994" y="138090"/>
                </a:lnTo>
                <a:lnTo>
                  <a:pt x="250077" y="139345"/>
                </a:lnTo>
                <a:lnTo>
                  <a:pt x="281812" y="139345"/>
                </a:lnTo>
                <a:lnTo>
                  <a:pt x="274586" y="128675"/>
                </a:lnTo>
                <a:close/>
              </a:path>
              <a:path w="775334" h="166370">
                <a:moveTo>
                  <a:pt x="283001" y="73439"/>
                </a:moveTo>
                <a:lnTo>
                  <a:pt x="240029" y="73439"/>
                </a:lnTo>
                <a:lnTo>
                  <a:pt x="243169" y="74066"/>
                </a:lnTo>
                <a:lnTo>
                  <a:pt x="246309" y="75947"/>
                </a:lnTo>
                <a:lnTo>
                  <a:pt x="251333" y="78464"/>
                </a:lnTo>
                <a:lnTo>
                  <a:pt x="253217" y="80973"/>
                </a:lnTo>
                <a:lnTo>
                  <a:pt x="255101" y="82854"/>
                </a:lnTo>
                <a:lnTo>
                  <a:pt x="256366" y="85362"/>
                </a:lnTo>
                <a:lnTo>
                  <a:pt x="257622" y="87244"/>
                </a:lnTo>
                <a:lnTo>
                  <a:pt x="258878" y="92269"/>
                </a:lnTo>
                <a:lnTo>
                  <a:pt x="258878" y="94778"/>
                </a:lnTo>
                <a:lnTo>
                  <a:pt x="289626" y="94778"/>
                </a:lnTo>
                <a:lnTo>
                  <a:pt x="289019" y="91015"/>
                </a:lnTo>
                <a:lnTo>
                  <a:pt x="287782" y="85362"/>
                </a:lnTo>
                <a:lnTo>
                  <a:pt x="285262" y="77202"/>
                </a:lnTo>
                <a:lnTo>
                  <a:pt x="283001" y="73439"/>
                </a:lnTo>
                <a:close/>
              </a:path>
              <a:path w="775334" h="166370">
                <a:moveTo>
                  <a:pt x="40845" y="3771"/>
                </a:moveTo>
                <a:lnTo>
                  <a:pt x="6916" y="3771"/>
                </a:lnTo>
                <a:lnTo>
                  <a:pt x="0" y="161937"/>
                </a:lnTo>
                <a:lnTo>
                  <a:pt x="33937" y="161937"/>
                </a:lnTo>
                <a:lnTo>
                  <a:pt x="37705" y="59634"/>
                </a:lnTo>
                <a:lnTo>
                  <a:pt x="71862" y="59634"/>
                </a:lnTo>
                <a:lnTo>
                  <a:pt x="40845" y="3771"/>
                </a:lnTo>
                <a:close/>
              </a:path>
              <a:path w="775334" h="166370">
                <a:moveTo>
                  <a:pt x="159498" y="58999"/>
                </a:moveTo>
                <a:lnTo>
                  <a:pt x="123782" y="58999"/>
                </a:lnTo>
                <a:lnTo>
                  <a:pt x="128178" y="161937"/>
                </a:lnTo>
                <a:lnTo>
                  <a:pt x="164000" y="161937"/>
                </a:lnTo>
                <a:lnTo>
                  <a:pt x="159498" y="58999"/>
                </a:lnTo>
                <a:close/>
              </a:path>
              <a:path w="775334" h="166370">
                <a:moveTo>
                  <a:pt x="71862" y="59634"/>
                </a:moveTo>
                <a:lnTo>
                  <a:pt x="37705" y="59634"/>
                </a:lnTo>
                <a:lnTo>
                  <a:pt x="72889" y="120514"/>
                </a:lnTo>
                <a:lnTo>
                  <a:pt x="91110" y="120514"/>
                </a:lnTo>
                <a:lnTo>
                  <a:pt x="113444" y="78464"/>
                </a:lnTo>
                <a:lnTo>
                  <a:pt x="82318" y="78464"/>
                </a:lnTo>
                <a:lnTo>
                  <a:pt x="71862" y="59634"/>
                </a:lnTo>
                <a:close/>
              </a:path>
              <a:path w="775334" h="166370">
                <a:moveTo>
                  <a:pt x="157083" y="3771"/>
                </a:moveTo>
                <a:lnTo>
                  <a:pt x="122526" y="3771"/>
                </a:lnTo>
                <a:lnTo>
                  <a:pt x="82318" y="78464"/>
                </a:lnTo>
                <a:lnTo>
                  <a:pt x="113444" y="78464"/>
                </a:lnTo>
                <a:lnTo>
                  <a:pt x="123782" y="58999"/>
                </a:lnTo>
                <a:lnTo>
                  <a:pt x="159498" y="58999"/>
                </a:lnTo>
                <a:lnTo>
                  <a:pt x="157083" y="3771"/>
                </a:lnTo>
                <a:close/>
              </a:path>
              <a:path w="775334" h="166370">
                <a:moveTo>
                  <a:pt x="542918" y="0"/>
                </a:moveTo>
                <a:lnTo>
                  <a:pt x="535687" y="1441"/>
                </a:lnTo>
                <a:lnTo>
                  <a:pt x="529656" y="5414"/>
                </a:lnTo>
                <a:lnTo>
                  <a:pt x="525526" y="11386"/>
                </a:lnTo>
                <a:lnTo>
                  <a:pt x="523994" y="18830"/>
                </a:lnTo>
                <a:lnTo>
                  <a:pt x="525526" y="26371"/>
                </a:lnTo>
                <a:lnTo>
                  <a:pt x="529656" y="32559"/>
                </a:lnTo>
                <a:lnTo>
                  <a:pt x="535687" y="36747"/>
                </a:lnTo>
                <a:lnTo>
                  <a:pt x="542918" y="38287"/>
                </a:lnTo>
                <a:lnTo>
                  <a:pt x="550439" y="36747"/>
                </a:lnTo>
                <a:lnTo>
                  <a:pt x="556619" y="32559"/>
                </a:lnTo>
                <a:lnTo>
                  <a:pt x="560804" y="26371"/>
                </a:lnTo>
                <a:lnTo>
                  <a:pt x="562344" y="18830"/>
                </a:lnTo>
                <a:lnTo>
                  <a:pt x="560898" y="11386"/>
                </a:lnTo>
                <a:lnTo>
                  <a:pt x="556870" y="5414"/>
                </a:lnTo>
                <a:lnTo>
                  <a:pt x="550722" y="1441"/>
                </a:lnTo>
                <a:lnTo>
                  <a:pt x="542918" y="0"/>
                </a:lnTo>
                <a:close/>
              </a:path>
            </a:pathLst>
          </a:custGeom>
          <a:solidFill>
            <a:srgbClr val="000000"/>
          </a:solidFill>
        </p:spPr>
        <p:txBody>
          <a:bodyPr wrap="square" lIns="0" tIns="0" rIns="0" bIns="0" rtlCol="0"/>
          <a:lstStyle/>
          <a:p>
            <a:endParaRPr sz="1588" dirty="0"/>
          </a:p>
        </p:txBody>
      </p:sp>
      <p:sp>
        <p:nvSpPr>
          <p:cNvPr id="5" name="object 5"/>
          <p:cNvSpPr/>
          <p:nvPr/>
        </p:nvSpPr>
        <p:spPr>
          <a:xfrm>
            <a:off x="6606072" y="5651435"/>
            <a:ext cx="230076" cy="212673"/>
          </a:xfrm>
          <a:prstGeom prst="rect">
            <a:avLst/>
          </a:prstGeom>
          <a:blipFill>
            <a:blip r:embed="rId2" cstate="print"/>
            <a:stretch>
              <a:fillRect/>
            </a:stretch>
          </a:blipFill>
        </p:spPr>
        <p:txBody>
          <a:bodyPr wrap="square" lIns="0" tIns="0" rIns="0" bIns="0" rtlCol="0"/>
          <a:lstStyle/>
          <a:p>
            <a:endParaRPr sz="1588" dirty="0"/>
          </a:p>
        </p:txBody>
      </p:sp>
      <p:sp>
        <p:nvSpPr>
          <p:cNvPr id="6" name="object 6"/>
          <p:cNvSpPr txBox="1">
            <a:spLocks noGrp="1"/>
          </p:cNvSpPr>
          <p:nvPr>
            <p:ph type="title"/>
          </p:nvPr>
        </p:nvSpPr>
        <p:spPr>
          <a:xfrm>
            <a:off x="474682" y="259762"/>
            <a:ext cx="5339940" cy="472980"/>
          </a:xfrm>
          <a:prstGeom prst="rect">
            <a:avLst/>
          </a:prstGeom>
        </p:spPr>
        <p:txBody>
          <a:bodyPr vert="horz" wrap="square" lIns="0" tIns="11206" rIns="0" bIns="0" rtlCol="0" anchor="ctr">
            <a:spAutoFit/>
          </a:bodyPr>
          <a:lstStyle/>
          <a:p>
            <a:pPr marL="11206">
              <a:spcBef>
                <a:spcPts val="88"/>
              </a:spcBef>
            </a:pPr>
            <a:r>
              <a:rPr spc="-4" dirty="0">
                <a:solidFill>
                  <a:schemeClr val="tx1"/>
                </a:solidFill>
              </a:rPr>
              <a:t>Phone Numbers </a:t>
            </a:r>
            <a:r>
              <a:rPr dirty="0">
                <a:solidFill>
                  <a:schemeClr val="tx1"/>
                </a:solidFill>
              </a:rPr>
              <a:t>to Keep</a:t>
            </a:r>
            <a:r>
              <a:rPr spc="-84" dirty="0">
                <a:solidFill>
                  <a:schemeClr val="tx1"/>
                </a:solidFill>
              </a:rPr>
              <a:t> </a:t>
            </a:r>
            <a:r>
              <a:rPr spc="-4" dirty="0">
                <a:solidFill>
                  <a:schemeClr val="tx1"/>
                </a:solidFill>
              </a:rPr>
              <a:t>Close</a:t>
            </a:r>
            <a:endParaRPr dirty="0">
              <a:solidFill>
                <a:schemeClr val="tx1"/>
              </a:solidFill>
            </a:endParaRPr>
          </a:p>
        </p:txBody>
      </p:sp>
      <p:sp>
        <p:nvSpPr>
          <p:cNvPr id="7" name="object 7"/>
          <p:cNvSpPr txBox="1"/>
          <p:nvPr/>
        </p:nvSpPr>
        <p:spPr>
          <a:xfrm>
            <a:off x="474681" y="826097"/>
            <a:ext cx="2854699" cy="255678"/>
          </a:xfrm>
          <a:prstGeom prst="rect">
            <a:avLst/>
          </a:prstGeom>
        </p:spPr>
        <p:txBody>
          <a:bodyPr vert="horz" wrap="square" lIns="0" tIns="11206" rIns="0" bIns="0" rtlCol="0">
            <a:spAutoFit/>
          </a:bodyPr>
          <a:lstStyle/>
          <a:p>
            <a:pPr marL="11206">
              <a:spcBef>
                <a:spcPts val="88"/>
              </a:spcBef>
            </a:pPr>
            <a:r>
              <a:rPr sz="1588" dirty="0">
                <a:solidFill>
                  <a:srgbClr val="00609F"/>
                </a:solidFill>
                <a:latin typeface="Arial"/>
                <a:cs typeface="Arial"/>
              </a:rPr>
              <a:t>Answers are a phone call</a:t>
            </a:r>
            <a:r>
              <a:rPr sz="1588" spc="-88" dirty="0">
                <a:solidFill>
                  <a:srgbClr val="00609F"/>
                </a:solidFill>
                <a:latin typeface="Arial"/>
                <a:cs typeface="Arial"/>
              </a:rPr>
              <a:t> </a:t>
            </a:r>
            <a:r>
              <a:rPr sz="1588" spc="-26" dirty="0">
                <a:solidFill>
                  <a:srgbClr val="00609F"/>
                </a:solidFill>
                <a:latin typeface="Arial"/>
                <a:cs typeface="Arial"/>
              </a:rPr>
              <a:t>away.</a:t>
            </a:r>
            <a:endParaRPr sz="1588" dirty="0">
              <a:latin typeface="Arial"/>
              <a:cs typeface="Arial"/>
            </a:endParaRPr>
          </a:p>
        </p:txBody>
      </p:sp>
      <p:sp>
        <p:nvSpPr>
          <p:cNvPr id="8" name="object 8"/>
          <p:cNvSpPr txBox="1"/>
          <p:nvPr/>
        </p:nvSpPr>
        <p:spPr>
          <a:xfrm>
            <a:off x="2255744" y="1622612"/>
            <a:ext cx="3588124" cy="200802"/>
          </a:xfrm>
          <a:prstGeom prst="rect">
            <a:avLst/>
          </a:prstGeom>
        </p:spPr>
        <p:txBody>
          <a:bodyPr vert="horz" wrap="square" lIns="0" tIns="10646" rIns="0" bIns="0" rtlCol="0">
            <a:spAutoFit/>
          </a:bodyPr>
          <a:lstStyle/>
          <a:p>
            <a:pPr marL="11206">
              <a:spcBef>
                <a:spcPts val="84"/>
              </a:spcBef>
            </a:pPr>
            <a:r>
              <a:rPr sz="1235" b="1" spc="-4" dirty="0">
                <a:latin typeface="Arial"/>
                <a:cs typeface="Arial"/>
              </a:rPr>
              <a:t>Claim Initiation: </a:t>
            </a:r>
            <a:r>
              <a:rPr sz="1235" spc="-4" dirty="0">
                <a:latin typeface="Arial"/>
                <a:cs typeface="Arial"/>
              </a:rPr>
              <a:t>Call GaBreeze at</a:t>
            </a:r>
            <a:r>
              <a:rPr sz="1235" spc="4" dirty="0">
                <a:latin typeface="Arial"/>
                <a:cs typeface="Arial"/>
              </a:rPr>
              <a:t> </a:t>
            </a:r>
            <a:r>
              <a:rPr sz="1235" spc="-4" dirty="0">
                <a:latin typeface="Arial"/>
                <a:cs typeface="Arial"/>
              </a:rPr>
              <a:t>1-877-342-7339</a:t>
            </a:r>
            <a:endParaRPr sz="1235" dirty="0">
              <a:latin typeface="Arial"/>
              <a:cs typeface="Arial"/>
            </a:endParaRPr>
          </a:p>
        </p:txBody>
      </p:sp>
      <p:sp>
        <p:nvSpPr>
          <p:cNvPr id="9" name="object 9"/>
          <p:cNvSpPr txBox="1"/>
          <p:nvPr/>
        </p:nvSpPr>
        <p:spPr>
          <a:xfrm>
            <a:off x="2255744" y="2066365"/>
            <a:ext cx="3222812" cy="200802"/>
          </a:xfrm>
          <a:prstGeom prst="rect">
            <a:avLst/>
          </a:prstGeom>
        </p:spPr>
        <p:txBody>
          <a:bodyPr vert="horz" wrap="square" lIns="0" tIns="10646" rIns="0" bIns="0" rtlCol="0">
            <a:spAutoFit/>
          </a:bodyPr>
          <a:lstStyle/>
          <a:p>
            <a:pPr marL="11206">
              <a:spcBef>
                <a:spcPts val="84"/>
              </a:spcBef>
            </a:pPr>
            <a:r>
              <a:rPr sz="1235" b="1" spc="-4" dirty="0">
                <a:latin typeface="Arial"/>
                <a:cs typeface="Arial"/>
              </a:rPr>
              <a:t>Claim Status: </a:t>
            </a:r>
            <a:r>
              <a:rPr sz="1235" spc="-4" dirty="0">
                <a:latin typeface="Arial"/>
                <a:cs typeface="Arial"/>
              </a:rPr>
              <a:t>Call MetLife at</a:t>
            </a:r>
            <a:r>
              <a:rPr sz="1235" spc="-18" dirty="0">
                <a:latin typeface="Arial"/>
                <a:cs typeface="Arial"/>
              </a:rPr>
              <a:t> </a:t>
            </a:r>
            <a:r>
              <a:rPr sz="1235" spc="-4" dirty="0">
                <a:latin typeface="Arial"/>
                <a:cs typeface="Arial"/>
              </a:rPr>
              <a:t>1-800-638-6420</a:t>
            </a:r>
            <a:endParaRPr sz="1235" dirty="0">
              <a:latin typeface="Arial"/>
              <a:cs typeface="Arial"/>
            </a:endParaRPr>
          </a:p>
        </p:txBody>
      </p:sp>
      <p:sp>
        <p:nvSpPr>
          <p:cNvPr id="10" name="object 10"/>
          <p:cNvSpPr txBox="1"/>
          <p:nvPr/>
        </p:nvSpPr>
        <p:spPr>
          <a:xfrm>
            <a:off x="2255744" y="4218521"/>
            <a:ext cx="5228665" cy="777603"/>
          </a:xfrm>
          <a:prstGeom prst="rect">
            <a:avLst/>
          </a:prstGeom>
        </p:spPr>
        <p:txBody>
          <a:bodyPr vert="horz" wrap="square" lIns="0" tIns="78441" rIns="0" bIns="0" rtlCol="0">
            <a:spAutoFit/>
          </a:bodyPr>
          <a:lstStyle/>
          <a:p>
            <a:pPr marL="11206">
              <a:spcBef>
                <a:spcPts val="618"/>
              </a:spcBef>
            </a:pPr>
            <a:r>
              <a:rPr sz="1235" b="1" spc="-4" dirty="0">
                <a:latin typeface="Arial"/>
                <a:cs typeface="Arial"/>
              </a:rPr>
              <a:t>Wills Preparation – </a:t>
            </a:r>
            <a:r>
              <a:rPr sz="1235" b="1" spc="-9" dirty="0">
                <a:latin typeface="Arial"/>
                <a:cs typeface="Arial"/>
              </a:rPr>
              <a:t>Hyatt </a:t>
            </a:r>
            <a:r>
              <a:rPr sz="1235" b="1" spc="-4" dirty="0">
                <a:latin typeface="Arial"/>
                <a:cs typeface="Arial"/>
              </a:rPr>
              <a:t>Legal: </a:t>
            </a:r>
            <a:r>
              <a:rPr sz="1235" spc="-4" dirty="0">
                <a:latin typeface="Arial"/>
                <a:cs typeface="Arial"/>
              </a:rPr>
              <a:t>1-800- 821-6400 or</a:t>
            </a:r>
            <a:r>
              <a:rPr sz="1235" spc="-26" dirty="0">
                <a:latin typeface="Arial"/>
                <a:cs typeface="Arial"/>
              </a:rPr>
              <a:t> </a:t>
            </a:r>
            <a:r>
              <a:rPr sz="1235" u="heavy" spc="-9" dirty="0">
                <a:solidFill>
                  <a:srgbClr val="0000FF"/>
                </a:solidFill>
                <a:uFill>
                  <a:solidFill>
                    <a:srgbClr val="0000FF"/>
                  </a:solidFill>
                </a:uFill>
                <a:latin typeface="Arial"/>
                <a:cs typeface="Arial"/>
                <a:hlinkClick r:id="rId3"/>
              </a:rPr>
              <a:t>www.willscenter.com</a:t>
            </a:r>
            <a:endParaRPr sz="1235" dirty="0">
              <a:latin typeface="Arial"/>
              <a:cs typeface="Arial"/>
            </a:endParaRPr>
          </a:p>
          <a:p>
            <a:pPr marL="11206">
              <a:spcBef>
                <a:spcPts val="529"/>
              </a:spcBef>
            </a:pPr>
            <a:r>
              <a:rPr sz="1235" b="1" spc="-4" dirty="0">
                <a:latin typeface="Arial"/>
                <a:cs typeface="Arial"/>
              </a:rPr>
              <a:t>Social Security Administration:</a:t>
            </a:r>
            <a:r>
              <a:rPr sz="1235" b="1" spc="-66" dirty="0">
                <a:latin typeface="Arial"/>
                <a:cs typeface="Arial"/>
              </a:rPr>
              <a:t> </a:t>
            </a:r>
            <a:r>
              <a:rPr sz="1235" spc="-4" dirty="0">
                <a:latin typeface="Arial"/>
                <a:cs typeface="Arial"/>
              </a:rPr>
              <a:t>1-800-772-1213</a:t>
            </a:r>
            <a:endParaRPr sz="1235" dirty="0">
              <a:latin typeface="Arial"/>
              <a:cs typeface="Arial"/>
            </a:endParaRPr>
          </a:p>
          <a:p>
            <a:pPr marL="11206">
              <a:spcBef>
                <a:spcPts val="529"/>
              </a:spcBef>
            </a:pPr>
            <a:r>
              <a:rPr sz="1235" b="1" spc="-13" dirty="0">
                <a:latin typeface="Arial"/>
                <a:cs typeface="Arial"/>
              </a:rPr>
              <a:t>Veterans </a:t>
            </a:r>
            <a:r>
              <a:rPr sz="1235" b="1" spc="-4" dirty="0">
                <a:latin typeface="Arial"/>
                <a:cs typeface="Arial"/>
              </a:rPr>
              <a:t>Affairs:</a:t>
            </a:r>
            <a:r>
              <a:rPr sz="1235" b="1" spc="-62" dirty="0">
                <a:latin typeface="Arial"/>
                <a:cs typeface="Arial"/>
              </a:rPr>
              <a:t> </a:t>
            </a:r>
            <a:r>
              <a:rPr sz="1235" spc="-4" dirty="0">
                <a:latin typeface="Arial"/>
                <a:cs typeface="Arial"/>
              </a:rPr>
              <a:t>1-800-827-1000</a:t>
            </a:r>
            <a:endParaRPr sz="1235" dirty="0">
              <a:latin typeface="Arial"/>
              <a:cs typeface="Arial"/>
            </a:endParaRPr>
          </a:p>
        </p:txBody>
      </p:sp>
      <p:sp>
        <p:nvSpPr>
          <p:cNvPr id="11" name="object 11"/>
          <p:cNvSpPr txBox="1"/>
          <p:nvPr/>
        </p:nvSpPr>
        <p:spPr>
          <a:xfrm>
            <a:off x="2256416" y="2897348"/>
            <a:ext cx="5525621" cy="777603"/>
          </a:xfrm>
          <a:prstGeom prst="rect">
            <a:avLst/>
          </a:prstGeom>
        </p:spPr>
        <p:txBody>
          <a:bodyPr vert="horz" wrap="square" lIns="0" tIns="78441" rIns="0" bIns="0" rtlCol="0">
            <a:spAutoFit/>
          </a:bodyPr>
          <a:lstStyle/>
          <a:p>
            <a:pPr marL="11206">
              <a:spcBef>
                <a:spcPts val="618"/>
              </a:spcBef>
            </a:pPr>
            <a:r>
              <a:rPr sz="1235" b="1" spc="-4" dirty="0">
                <a:latin typeface="Arial"/>
                <a:cs typeface="Arial"/>
              </a:rPr>
              <a:t>MetLife </a:t>
            </a:r>
            <a:r>
              <a:rPr sz="1235" b="1" spc="-9" dirty="0">
                <a:latin typeface="Arial"/>
                <a:cs typeface="Arial"/>
              </a:rPr>
              <a:t>Transition </a:t>
            </a:r>
            <a:r>
              <a:rPr sz="1235" b="1" spc="-4" dirty="0">
                <a:latin typeface="Arial"/>
                <a:cs typeface="Arial"/>
              </a:rPr>
              <a:t>Solutions:</a:t>
            </a:r>
            <a:r>
              <a:rPr sz="1235" b="1" spc="-49" dirty="0">
                <a:latin typeface="Arial"/>
                <a:cs typeface="Arial"/>
              </a:rPr>
              <a:t> </a:t>
            </a:r>
            <a:r>
              <a:rPr sz="1235" spc="-4" dirty="0">
                <a:latin typeface="Arial"/>
                <a:cs typeface="Arial"/>
              </a:rPr>
              <a:t>1-877-275-6387</a:t>
            </a:r>
            <a:endParaRPr sz="1235" dirty="0">
              <a:latin typeface="Arial"/>
              <a:cs typeface="Arial"/>
            </a:endParaRPr>
          </a:p>
          <a:p>
            <a:pPr marL="11206">
              <a:spcBef>
                <a:spcPts val="529"/>
              </a:spcBef>
            </a:pPr>
            <a:r>
              <a:rPr sz="1235" b="1" spc="-4" dirty="0">
                <a:latin typeface="Arial"/>
                <a:cs typeface="Arial"/>
              </a:rPr>
              <a:t>Funeral Planning Services: </a:t>
            </a:r>
            <a:r>
              <a:rPr sz="1235" spc="-4" dirty="0">
                <a:latin typeface="Arial"/>
                <a:cs typeface="Arial"/>
              </a:rPr>
              <a:t>1-866-853-0954 or</a:t>
            </a:r>
            <a:r>
              <a:rPr sz="1235" spc="-35" dirty="0">
                <a:latin typeface="Arial"/>
                <a:cs typeface="Arial"/>
              </a:rPr>
              <a:t> </a:t>
            </a:r>
            <a:r>
              <a:rPr sz="1235" u="heavy" spc="-4" dirty="0">
                <a:solidFill>
                  <a:srgbClr val="0000FF"/>
                </a:solidFill>
                <a:uFill>
                  <a:solidFill>
                    <a:srgbClr val="0000FF"/>
                  </a:solidFill>
                </a:uFill>
                <a:latin typeface="Arial"/>
                <a:cs typeface="Arial"/>
                <a:hlinkClick r:id="rId4"/>
              </a:rPr>
              <a:t>www.finalwishesplanning.com</a:t>
            </a:r>
            <a:endParaRPr sz="1235" dirty="0">
              <a:latin typeface="Arial"/>
              <a:cs typeface="Arial"/>
            </a:endParaRPr>
          </a:p>
          <a:p>
            <a:pPr marL="11206">
              <a:spcBef>
                <a:spcPts val="529"/>
              </a:spcBef>
            </a:pPr>
            <a:r>
              <a:rPr sz="1235" b="1" spc="-4" dirty="0">
                <a:latin typeface="Arial"/>
                <a:cs typeface="Arial"/>
              </a:rPr>
              <a:t>Grief Counseling Services:</a:t>
            </a:r>
            <a:r>
              <a:rPr sz="1235" b="1" spc="-26" dirty="0">
                <a:latin typeface="Arial"/>
                <a:cs typeface="Arial"/>
              </a:rPr>
              <a:t> </a:t>
            </a:r>
            <a:r>
              <a:rPr sz="1235" spc="-4" dirty="0">
                <a:latin typeface="Arial"/>
                <a:cs typeface="Arial"/>
              </a:rPr>
              <a:t>1-855-609-9989</a:t>
            </a:r>
            <a:endParaRPr sz="1235" dirty="0">
              <a:latin typeface="Arial"/>
              <a:cs typeface="Arial"/>
            </a:endParaRPr>
          </a:p>
        </p:txBody>
      </p:sp>
      <p:sp>
        <p:nvSpPr>
          <p:cNvPr id="12" name="object 12"/>
          <p:cNvSpPr/>
          <p:nvPr/>
        </p:nvSpPr>
        <p:spPr>
          <a:xfrm>
            <a:off x="1017858" y="1513792"/>
            <a:ext cx="384922" cy="616884"/>
          </a:xfrm>
          <a:custGeom>
            <a:avLst/>
            <a:gdLst/>
            <a:ahLst/>
            <a:cxnLst/>
            <a:rect l="l" t="t" r="r" b="b"/>
            <a:pathLst>
              <a:path w="436244" h="699135">
                <a:moveTo>
                  <a:pt x="218528" y="0"/>
                </a:moveTo>
                <a:lnTo>
                  <a:pt x="173364" y="4279"/>
                </a:lnTo>
                <a:lnTo>
                  <a:pt x="131817" y="16624"/>
                </a:lnTo>
                <a:lnTo>
                  <a:pt x="94628" y="36293"/>
                </a:lnTo>
                <a:lnTo>
                  <a:pt x="62539" y="62544"/>
                </a:lnTo>
                <a:lnTo>
                  <a:pt x="36290" y="94636"/>
                </a:lnTo>
                <a:lnTo>
                  <a:pt x="16623" y="131827"/>
                </a:lnTo>
                <a:lnTo>
                  <a:pt x="4279" y="173377"/>
                </a:lnTo>
                <a:lnTo>
                  <a:pt x="0" y="218545"/>
                </a:lnTo>
                <a:lnTo>
                  <a:pt x="2082" y="252199"/>
                </a:lnTo>
                <a:lnTo>
                  <a:pt x="8028" y="285764"/>
                </a:lnTo>
                <a:lnTo>
                  <a:pt x="17388" y="317353"/>
                </a:lnTo>
                <a:lnTo>
                  <a:pt x="29713" y="345082"/>
                </a:lnTo>
                <a:lnTo>
                  <a:pt x="29713" y="346040"/>
                </a:lnTo>
                <a:lnTo>
                  <a:pt x="30671" y="346998"/>
                </a:lnTo>
                <a:lnTo>
                  <a:pt x="30671" y="347955"/>
                </a:lnTo>
                <a:lnTo>
                  <a:pt x="68557" y="417683"/>
                </a:lnTo>
                <a:lnTo>
                  <a:pt x="91537" y="467074"/>
                </a:lnTo>
                <a:lnTo>
                  <a:pt x="103337" y="503168"/>
                </a:lnTo>
                <a:lnTo>
                  <a:pt x="107685" y="533006"/>
                </a:lnTo>
                <a:lnTo>
                  <a:pt x="108306" y="563627"/>
                </a:lnTo>
                <a:lnTo>
                  <a:pt x="108456" y="569553"/>
                </a:lnTo>
                <a:lnTo>
                  <a:pt x="109114" y="582488"/>
                </a:lnTo>
                <a:lnTo>
                  <a:pt x="109264" y="589499"/>
                </a:lnTo>
                <a:lnTo>
                  <a:pt x="117846" y="631645"/>
                </a:lnTo>
                <a:lnTo>
                  <a:pt x="141256" y="666422"/>
                </a:lnTo>
                <a:lnTo>
                  <a:pt x="175986" y="690055"/>
                </a:lnTo>
                <a:lnTo>
                  <a:pt x="218528" y="698772"/>
                </a:lnTo>
                <a:lnTo>
                  <a:pt x="260522" y="690190"/>
                </a:lnTo>
                <a:lnTo>
                  <a:pt x="294966" y="666781"/>
                </a:lnTo>
                <a:lnTo>
                  <a:pt x="318268" y="632050"/>
                </a:lnTo>
                <a:lnTo>
                  <a:pt x="326834" y="589499"/>
                </a:lnTo>
                <a:lnTo>
                  <a:pt x="327792" y="563627"/>
                </a:lnTo>
                <a:lnTo>
                  <a:pt x="328413" y="533006"/>
                </a:lnTo>
                <a:lnTo>
                  <a:pt x="344561" y="467074"/>
                </a:lnTo>
                <a:lnTo>
                  <a:pt x="367541" y="417683"/>
                </a:lnTo>
                <a:lnTo>
                  <a:pt x="405428" y="347955"/>
                </a:lnTo>
                <a:lnTo>
                  <a:pt x="406398" y="346998"/>
                </a:lnTo>
                <a:lnTo>
                  <a:pt x="406398" y="346040"/>
                </a:lnTo>
                <a:lnTo>
                  <a:pt x="428196" y="286128"/>
                </a:lnTo>
                <a:lnTo>
                  <a:pt x="436099" y="218545"/>
                </a:lnTo>
                <a:lnTo>
                  <a:pt x="431821" y="173377"/>
                </a:lnTo>
                <a:lnTo>
                  <a:pt x="419490" y="131827"/>
                </a:lnTo>
                <a:lnTo>
                  <a:pt x="399859" y="94636"/>
                </a:lnTo>
                <a:lnTo>
                  <a:pt x="373679" y="62544"/>
                </a:lnTo>
                <a:lnTo>
                  <a:pt x="341704" y="36293"/>
                </a:lnTo>
                <a:lnTo>
                  <a:pt x="304685" y="16624"/>
                </a:lnTo>
                <a:lnTo>
                  <a:pt x="263375" y="4279"/>
                </a:lnTo>
                <a:lnTo>
                  <a:pt x="218528" y="0"/>
                </a:lnTo>
                <a:close/>
              </a:path>
            </a:pathLst>
          </a:custGeom>
          <a:solidFill>
            <a:srgbClr val="FDFDFD"/>
          </a:solidFill>
        </p:spPr>
        <p:txBody>
          <a:bodyPr wrap="square" lIns="0" tIns="0" rIns="0" bIns="0" rtlCol="0"/>
          <a:lstStyle/>
          <a:p>
            <a:endParaRPr sz="1588" dirty="0"/>
          </a:p>
        </p:txBody>
      </p:sp>
      <p:sp>
        <p:nvSpPr>
          <p:cNvPr id="13" name="object 13"/>
          <p:cNvSpPr/>
          <p:nvPr/>
        </p:nvSpPr>
        <p:spPr>
          <a:xfrm>
            <a:off x="1114267" y="1956977"/>
            <a:ext cx="192180" cy="38100"/>
          </a:xfrm>
          <a:custGeom>
            <a:avLst/>
            <a:gdLst/>
            <a:ahLst/>
            <a:cxnLst/>
            <a:rect l="l" t="t" r="r" b="b"/>
            <a:pathLst>
              <a:path w="217805" h="43180">
                <a:moveTo>
                  <a:pt x="196489" y="0"/>
                </a:moveTo>
                <a:lnTo>
                  <a:pt x="22052" y="0"/>
                </a:lnTo>
                <a:lnTo>
                  <a:pt x="13348" y="1676"/>
                </a:lnTo>
                <a:lnTo>
                  <a:pt x="6352" y="6226"/>
                </a:lnTo>
                <a:lnTo>
                  <a:pt x="1693" y="12934"/>
                </a:lnTo>
                <a:lnTo>
                  <a:pt x="0" y="21083"/>
                </a:lnTo>
                <a:lnTo>
                  <a:pt x="1693" y="29787"/>
                </a:lnTo>
                <a:lnTo>
                  <a:pt x="6352" y="36783"/>
                </a:lnTo>
                <a:lnTo>
                  <a:pt x="13348" y="41443"/>
                </a:lnTo>
                <a:lnTo>
                  <a:pt x="22052" y="43136"/>
                </a:lnTo>
                <a:lnTo>
                  <a:pt x="196489" y="43136"/>
                </a:lnTo>
                <a:lnTo>
                  <a:pt x="204636" y="41443"/>
                </a:lnTo>
                <a:lnTo>
                  <a:pt x="211344" y="36783"/>
                </a:lnTo>
                <a:lnTo>
                  <a:pt x="215894" y="29787"/>
                </a:lnTo>
                <a:lnTo>
                  <a:pt x="217570" y="21083"/>
                </a:lnTo>
                <a:lnTo>
                  <a:pt x="215894" y="12934"/>
                </a:lnTo>
                <a:lnTo>
                  <a:pt x="211344" y="6226"/>
                </a:lnTo>
                <a:lnTo>
                  <a:pt x="204636" y="1676"/>
                </a:lnTo>
                <a:lnTo>
                  <a:pt x="196489" y="0"/>
                </a:lnTo>
                <a:close/>
              </a:path>
            </a:pathLst>
          </a:custGeom>
          <a:solidFill>
            <a:srgbClr val="111112"/>
          </a:solidFill>
        </p:spPr>
        <p:txBody>
          <a:bodyPr wrap="square" lIns="0" tIns="0" rIns="0" bIns="0" rtlCol="0"/>
          <a:lstStyle/>
          <a:p>
            <a:endParaRPr sz="1588" dirty="0"/>
          </a:p>
        </p:txBody>
      </p:sp>
      <p:sp>
        <p:nvSpPr>
          <p:cNvPr id="14" name="object 14"/>
          <p:cNvSpPr/>
          <p:nvPr/>
        </p:nvSpPr>
        <p:spPr>
          <a:xfrm>
            <a:off x="1017858" y="1513788"/>
            <a:ext cx="384922" cy="616884"/>
          </a:xfrm>
          <a:custGeom>
            <a:avLst/>
            <a:gdLst/>
            <a:ahLst/>
            <a:cxnLst/>
            <a:rect l="l" t="t" r="r" b="b"/>
            <a:pathLst>
              <a:path w="436244" h="699135">
                <a:moveTo>
                  <a:pt x="218528" y="0"/>
                </a:moveTo>
                <a:lnTo>
                  <a:pt x="173364" y="4279"/>
                </a:lnTo>
                <a:lnTo>
                  <a:pt x="131817" y="16624"/>
                </a:lnTo>
                <a:lnTo>
                  <a:pt x="94628" y="36293"/>
                </a:lnTo>
                <a:lnTo>
                  <a:pt x="62539" y="62544"/>
                </a:lnTo>
                <a:lnTo>
                  <a:pt x="36290" y="94636"/>
                </a:lnTo>
                <a:lnTo>
                  <a:pt x="16623" y="131827"/>
                </a:lnTo>
                <a:lnTo>
                  <a:pt x="4279" y="173377"/>
                </a:lnTo>
                <a:lnTo>
                  <a:pt x="0" y="218545"/>
                </a:lnTo>
                <a:lnTo>
                  <a:pt x="2082" y="252199"/>
                </a:lnTo>
                <a:lnTo>
                  <a:pt x="8028" y="285764"/>
                </a:lnTo>
                <a:lnTo>
                  <a:pt x="17388" y="317353"/>
                </a:lnTo>
                <a:lnTo>
                  <a:pt x="29713" y="345082"/>
                </a:lnTo>
                <a:lnTo>
                  <a:pt x="29713" y="346040"/>
                </a:lnTo>
                <a:lnTo>
                  <a:pt x="30671" y="346998"/>
                </a:lnTo>
                <a:lnTo>
                  <a:pt x="30671" y="347955"/>
                </a:lnTo>
                <a:lnTo>
                  <a:pt x="68557" y="417683"/>
                </a:lnTo>
                <a:lnTo>
                  <a:pt x="91537" y="467074"/>
                </a:lnTo>
                <a:lnTo>
                  <a:pt x="103337" y="503168"/>
                </a:lnTo>
                <a:lnTo>
                  <a:pt x="107685" y="533006"/>
                </a:lnTo>
                <a:lnTo>
                  <a:pt x="108306" y="563627"/>
                </a:lnTo>
                <a:lnTo>
                  <a:pt x="108456" y="569555"/>
                </a:lnTo>
                <a:lnTo>
                  <a:pt x="109114" y="582494"/>
                </a:lnTo>
                <a:lnTo>
                  <a:pt x="109264" y="589499"/>
                </a:lnTo>
                <a:lnTo>
                  <a:pt x="117846" y="631645"/>
                </a:lnTo>
                <a:lnTo>
                  <a:pt x="141256" y="666422"/>
                </a:lnTo>
                <a:lnTo>
                  <a:pt x="175986" y="690055"/>
                </a:lnTo>
                <a:lnTo>
                  <a:pt x="218528" y="698772"/>
                </a:lnTo>
                <a:lnTo>
                  <a:pt x="260522" y="690190"/>
                </a:lnTo>
                <a:lnTo>
                  <a:pt x="294966" y="666781"/>
                </a:lnTo>
                <a:lnTo>
                  <a:pt x="303079" y="654690"/>
                </a:lnTo>
                <a:lnTo>
                  <a:pt x="218528" y="654690"/>
                </a:lnTo>
                <a:lnTo>
                  <a:pt x="192832" y="649477"/>
                </a:lnTo>
                <a:lnTo>
                  <a:pt x="171806" y="635278"/>
                </a:lnTo>
                <a:lnTo>
                  <a:pt x="157609" y="614247"/>
                </a:lnTo>
                <a:lnTo>
                  <a:pt x="152397" y="588541"/>
                </a:lnTo>
                <a:lnTo>
                  <a:pt x="152397" y="562669"/>
                </a:lnTo>
                <a:lnTo>
                  <a:pt x="151278" y="529051"/>
                </a:lnTo>
                <a:lnTo>
                  <a:pt x="146433" y="495938"/>
                </a:lnTo>
                <a:lnTo>
                  <a:pt x="133904" y="456247"/>
                </a:lnTo>
                <a:lnTo>
                  <a:pt x="109737" y="402892"/>
                </a:lnTo>
                <a:lnTo>
                  <a:pt x="69974" y="328788"/>
                </a:lnTo>
                <a:lnTo>
                  <a:pt x="69974" y="327817"/>
                </a:lnTo>
                <a:lnTo>
                  <a:pt x="69016" y="327817"/>
                </a:lnTo>
                <a:lnTo>
                  <a:pt x="69016" y="326859"/>
                </a:lnTo>
                <a:lnTo>
                  <a:pt x="58652" y="303874"/>
                </a:lnTo>
                <a:lnTo>
                  <a:pt x="50803" y="276662"/>
                </a:lnTo>
                <a:lnTo>
                  <a:pt x="45829" y="247470"/>
                </a:lnTo>
                <a:lnTo>
                  <a:pt x="44091" y="218545"/>
                </a:lnTo>
                <a:lnTo>
                  <a:pt x="50090" y="171010"/>
                </a:lnTo>
                <a:lnTo>
                  <a:pt x="67165" y="129013"/>
                </a:lnTo>
                <a:lnTo>
                  <a:pt x="93931" y="93938"/>
                </a:lnTo>
                <a:lnTo>
                  <a:pt x="129004" y="67170"/>
                </a:lnTo>
                <a:lnTo>
                  <a:pt x="170997" y="50094"/>
                </a:lnTo>
                <a:lnTo>
                  <a:pt x="218528" y="44094"/>
                </a:lnTo>
                <a:lnTo>
                  <a:pt x="351206" y="44094"/>
                </a:lnTo>
                <a:lnTo>
                  <a:pt x="341704" y="36293"/>
                </a:lnTo>
                <a:lnTo>
                  <a:pt x="304685" y="16624"/>
                </a:lnTo>
                <a:lnTo>
                  <a:pt x="263375" y="4279"/>
                </a:lnTo>
                <a:lnTo>
                  <a:pt x="218528" y="0"/>
                </a:lnTo>
                <a:close/>
              </a:path>
              <a:path w="436244" h="699135">
                <a:moveTo>
                  <a:pt x="351206" y="44094"/>
                </a:moveTo>
                <a:lnTo>
                  <a:pt x="218528" y="44094"/>
                </a:lnTo>
                <a:lnTo>
                  <a:pt x="265731" y="50094"/>
                </a:lnTo>
                <a:lnTo>
                  <a:pt x="307636" y="67170"/>
                </a:lnTo>
                <a:lnTo>
                  <a:pt x="342777" y="93938"/>
                </a:lnTo>
                <a:lnTo>
                  <a:pt x="369690" y="129013"/>
                </a:lnTo>
                <a:lnTo>
                  <a:pt x="386912" y="171010"/>
                </a:lnTo>
                <a:lnTo>
                  <a:pt x="392978" y="218545"/>
                </a:lnTo>
                <a:lnTo>
                  <a:pt x="391090" y="247470"/>
                </a:lnTo>
                <a:lnTo>
                  <a:pt x="385787" y="276662"/>
                </a:lnTo>
                <a:lnTo>
                  <a:pt x="377609" y="303874"/>
                </a:lnTo>
                <a:lnTo>
                  <a:pt x="367095" y="326859"/>
                </a:lnTo>
                <a:lnTo>
                  <a:pt x="366137" y="327817"/>
                </a:lnTo>
                <a:lnTo>
                  <a:pt x="366137" y="328788"/>
                </a:lnTo>
                <a:lnTo>
                  <a:pt x="326374" y="402892"/>
                </a:lnTo>
                <a:lnTo>
                  <a:pt x="302207" y="456247"/>
                </a:lnTo>
                <a:lnTo>
                  <a:pt x="289678" y="495938"/>
                </a:lnTo>
                <a:lnTo>
                  <a:pt x="283714" y="562669"/>
                </a:lnTo>
                <a:lnTo>
                  <a:pt x="283714" y="589499"/>
                </a:lnTo>
                <a:lnTo>
                  <a:pt x="278517" y="614651"/>
                </a:lnTo>
                <a:lnTo>
                  <a:pt x="264423" y="635397"/>
                </a:lnTo>
                <a:lnTo>
                  <a:pt x="243678" y="649492"/>
                </a:lnTo>
                <a:lnTo>
                  <a:pt x="218528" y="654690"/>
                </a:lnTo>
                <a:lnTo>
                  <a:pt x="303079" y="654690"/>
                </a:lnTo>
                <a:lnTo>
                  <a:pt x="326834" y="589499"/>
                </a:lnTo>
                <a:lnTo>
                  <a:pt x="327812" y="562669"/>
                </a:lnTo>
                <a:lnTo>
                  <a:pt x="328413" y="533006"/>
                </a:lnTo>
                <a:lnTo>
                  <a:pt x="344561" y="467074"/>
                </a:lnTo>
                <a:lnTo>
                  <a:pt x="367541" y="417683"/>
                </a:lnTo>
                <a:lnTo>
                  <a:pt x="405428" y="347955"/>
                </a:lnTo>
                <a:lnTo>
                  <a:pt x="406398" y="346998"/>
                </a:lnTo>
                <a:lnTo>
                  <a:pt x="406398" y="346040"/>
                </a:lnTo>
                <a:lnTo>
                  <a:pt x="428196" y="286128"/>
                </a:lnTo>
                <a:lnTo>
                  <a:pt x="436099" y="218545"/>
                </a:lnTo>
                <a:lnTo>
                  <a:pt x="431821" y="173377"/>
                </a:lnTo>
                <a:lnTo>
                  <a:pt x="419490" y="131827"/>
                </a:lnTo>
                <a:lnTo>
                  <a:pt x="399859" y="94636"/>
                </a:lnTo>
                <a:lnTo>
                  <a:pt x="373679" y="62544"/>
                </a:lnTo>
                <a:lnTo>
                  <a:pt x="351206" y="44094"/>
                </a:lnTo>
                <a:close/>
              </a:path>
            </a:pathLst>
          </a:custGeom>
          <a:solidFill>
            <a:srgbClr val="111112"/>
          </a:solidFill>
        </p:spPr>
        <p:txBody>
          <a:bodyPr wrap="square" lIns="0" tIns="0" rIns="0" bIns="0" rtlCol="0"/>
          <a:lstStyle/>
          <a:p>
            <a:endParaRPr sz="1588" dirty="0"/>
          </a:p>
        </p:txBody>
      </p:sp>
      <p:sp>
        <p:nvSpPr>
          <p:cNvPr id="15" name="object 15"/>
          <p:cNvSpPr/>
          <p:nvPr/>
        </p:nvSpPr>
        <p:spPr>
          <a:xfrm>
            <a:off x="1137950" y="1706622"/>
            <a:ext cx="144619" cy="288416"/>
          </a:xfrm>
          <a:prstGeom prst="rect">
            <a:avLst/>
          </a:prstGeom>
          <a:blipFill>
            <a:blip r:embed="rId5" cstate="print"/>
            <a:stretch>
              <a:fillRect/>
            </a:stretch>
          </a:blipFill>
        </p:spPr>
        <p:txBody>
          <a:bodyPr wrap="square" lIns="0" tIns="0" rIns="0" bIns="0" rtlCol="0"/>
          <a:lstStyle/>
          <a:p>
            <a:endParaRPr sz="1588" dirty="0"/>
          </a:p>
        </p:txBody>
      </p:sp>
      <p:sp>
        <p:nvSpPr>
          <p:cNvPr id="16" name="object 16"/>
          <p:cNvSpPr/>
          <p:nvPr/>
        </p:nvSpPr>
        <p:spPr>
          <a:xfrm>
            <a:off x="902848" y="1687173"/>
            <a:ext cx="77321" cy="39221"/>
          </a:xfrm>
          <a:custGeom>
            <a:avLst/>
            <a:gdLst/>
            <a:ahLst/>
            <a:cxnLst/>
            <a:rect l="l" t="t" r="r" b="b"/>
            <a:pathLst>
              <a:path w="87630" h="44450">
                <a:moveTo>
                  <a:pt x="65172" y="0"/>
                </a:moveTo>
                <a:lnTo>
                  <a:pt x="21081" y="0"/>
                </a:lnTo>
                <a:lnTo>
                  <a:pt x="12933" y="1693"/>
                </a:lnTo>
                <a:lnTo>
                  <a:pt x="6226" y="6351"/>
                </a:lnTo>
                <a:lnTo>
                  <a:pt x="1676" y="13344"/>
                </a:lnTo>
                <a:lnTo>
                  <a:pt x="0" y="22040"/>
                </a:lnTo>
                <a:lnTo>
                  <a:pt x="1676" y="30340"/>
                </a:lnTo>
                <a:lnTo>
                  <a:pt x="6226" y="37382"/>
                </a:lnTo>
                <a:lnTo>
                  <a:pt x="12933" y="42266"/>
                </a:lnTo>
                <a:lnTo>
                  <a:pt x="21081" y="44094"/>
                </a:lnTo>
                <a:lnTo>
                  <a:pt x="65172" y="44094"/>
                </a:lnTo>
                <a:lnTo>
                  <a:pt x="73470" y="42266"/>
                </a:lnTo>
                <a:lnTo>
                  <a:pt x="80506" y="37382"/>
                </a:lnTo>
                <a:lnTo>
                  <a:pt x="85386" y="30340"/>
                </a:lnTo>
                <a:lnTo>
                  <a:pt x="87212" y="22040"/>
                </a:lnTo>
                <a:lnTo>
                  <a:pt x="85386" y="13344"/>
                </a:lnTo>
                <a:lnTo>
                  <a:pt x="80506" y="6351"/>
                </a:lnTo>
                <a:lnTo>
                  <a:pt x="73470" y="1693"/>
                </a:lnTo>
                <a:lnTo>
                  <a:pt x="65172" y="0"/>
                </a:lnTo>
                <a:close/>
              </a:path>
            </a:pathLst>
          </a:custGeom>
          <a:solidFill>
            <a:srgbClr val="111112"/>
          </a:solidFill>
        </p:spPr>
        <p:txBody>
          <a:bodyPr wrap="square" lIns="0" tIns="0" rIns="0" bIns="0" rtlCol="0"/>
          <a:lstStyle/>
          <a:p>
            <a:endParaRPr sz="1588" dirty="0"/>
          </a:p>
        </p:txBody>
      </p:sp>
      <p:sp>
        <p:nvSpPr>
          <p:cNvPr id="17" name="object 17"/>
          <p:cNvSpPr/>
          <p:nvPr/>
        </p:nvSpPr>
        <p:spPr>
          <a:xfrm>
            <a:off x="1441555" y="1687173"/>
            <a:ext cx="77321" cy="39221"/>
          </a:xfrm>
          <a:custGeom>
            <a:avLst/>
            <a:gdLst/>
            <a:ahLst/>
            <a:cxnLst/>
            <a:rect l="l" t="t" r="r" b="b"/>
            <a:pathLst>
              <a:path w="87630" h="44450">
                <a:moveTo>
                  <a:pt x="65185" y="0"/>
                </a:moveTo>
                <a:lnTo>
                  <a:pt x="21094" y="0"/>
                </a:lnTo>
                <a:lnTo>
                  <a:pt x="12944" y="1693"/>
                </a:lnTo>
                <a:lnTo>
                  <a:pt x="6232" y="6351"/>
                </a:lnTo>
                <a:lnTo>
                  <a:pt x="1678" y="13344"/>
                </a:lnTo>
                <a:lnTo>
                  <a:pt x="0" y="22040"/>
                </a:lnTo>
                <a:lnTo>
                  <a:pt x="1678" y="30340"/>
                </a:lnTo>
                <a:lnTo>
                  <a:pt x="6232" y="37382"/>
                </a:lnTo>
                <a:lnTo>
                  <a:pt x="12944" y="42266"/>
                </a:lnTo>
                <a:lnTo>
                  <a:pt x="21094" y="44094"/>
                </a:lnTo>
                <a:lnTo>
                  <a:pt x="65185" y="44094"/>
                </a:lnTo>
                <a:lnTo>
                  <a:pt x="73881" y="42266"/>
                </a:lnTo>
                <a:lnTo>
                  <a:pt x="80873" y="37382"/>
                </a:lnTo>
                <a:lnTo>
                  <a:pt x="85532" y="30340"/>
                </a:lnTo>
                <a:lnTo>
                  <a:pt x="87224" y="22040"/>
                </a:lnTo>
                <a:lnTo>
                  <a:pt x="85532" y="13344"/>
                </a:lnTo>
                <a:lnTo>
                  <a:pt x="80873" y="6351"/>
                </a:lnTo>
                <a:lnTo>
                  <a:pt x="73881" y="1693"/>
                </a:lnTo>
                <a:lnTo>
                  <a:pt x="65185" y="0"/>
                </a:lnTo>
                <a:close/>
              </a:path>
            </a:pathLst>
          </a:custGeom>
          <a:solidFill>
            <a:srgbClr val="111112"/>
          </a:solidFill>
        </p:spPr>
        <p:txBody>
          <a:bodyPr wrap="square" lIns="0" tIns="0" rIns="0" bIns="0" rtlCol="0"/>
          <a:lstStyle/>
          <a:p>
            <a:endParaRPr sz="1588" dirty="0"/>
          </a:p>
        </p:txBody>
      </p:sp>
      <p:sp>
        <p:nvSpPr>
          <p:cNvPr id="18" name="object 18"/>
          <p:cNvSpPr/>
          <p:nvPr/>
        </p:nvSpPr>
        <p:spPr>
          <a:xfrm>
            <a:off x="933211" y="1557693"/>
            <a:ext cx="73399" cy="56029"/>
          </a:xfrm>
          <a:custGeom>
            <a:avLst/>
            <a:gdLst/>
            <a:ahLst/>
            <a:cxnLst/>
            <a:rect l="l" t="t" r="r" b="b"/>
            <a:pathLst>
              <a:path w="83184" h="63500">
                <a:moveTo>
                  <a:pt x="23441" y="0"/>
                </a:moveTo>
                <a:lnTo>
                  <a:pt x="15070" y="1048"/>
                </a:lnTo>
                <a:lnTo>
                  <a:pt x="7595" y="4971"/>
                </a:lnTo>
                <a:lnTo>
                  <a:pt x="2004" y="11588"/>
                </a:lnTo>
                <a:lnTo>
                  <a:pt x="0" y="20277"/>
                </a:lnTo>
                <a:lnTo>
                  <a:pt x="1048" y="28605"/>
                </a:lnTo>
                <a:lnTo>
                  <a:pt x="4973" y="35854"/>
                </a:lnTo>
                <a:lnTo>
                  <a:pt x="11594" y="41303"/>
                </a:lnTo>
                <a:lnTo>
                  <a:pt x="50884" y="60471"/>
                </a:lnTo>
                <a:lnTo>
                  <a:pt x="53770" y="62399"/>
                </a:lnTo>
                <a:lnTo>
                  <a:pt x="57601" y="63357"/>
                </a:lnTo>
                <a:lnTo>
                  <a:pt x="69105" y="63357"/>
                </a:lnTo>
                <a:lnTo>
                  <a:pt x="76767" y="58556"/>
                </a:lnTo>
                <a:lnTo>
                  <a:pt x="80598" y="50894"/>
                </a:lnTo>
                <a:lnTo>
                  <a:pt x="82593" y="42624"/>
                </a:lnTo>
                <a:lnTo>
                  <a:pt x="81440" y="34355"/>
                </a:lnTo>
                <a:lnTo>
                  <a:pt x="77233" y="27166"/>
                </a:lnTo>
                <a:lnTo>
                  <a:pt x="70063" y="22136"/>
                </a:lnTo>
                <a:lnTo>
                  <a:pt x="31718" y="2010"/>
                </a:lnTo>
                <a:lnTo>
                  <a:pt x="23441" y="0"/>
                </a:lnTo>
                <a:close/>
              </a:path>
            </a:pathLst>
          </a:custGeom>
          <a:solidFill>
            <a:srgbClr val="111112"/>
          </a:solidFill>
        </p:spPr>
        <p:txBody>
          <a:bodyPr wrap="square" lIns="0" tIns="0" rIns="0" bIns="0" rtlCol="0"/>
          <a:lstStyle/>
          <a:p>
            <a:endParaRPr sz="1588" dirty="0"/>
          </a:p>
        </p:txBody>
      </p:sp>
      <p:sp>
        <p:nvSpPr>
          <p:cNvPr id="19" name="object 19"/>
          <p:cNvSpPr/>
          <p:nvPr/>
        </p:nvSpPr>
        <p:spPr>
          <a:xfrm>
            <a:off x="1414907" y="1799579"/>
            <a:ext cx="72838" cy="56029"/>
          </a:xfrm>
          <a:custGeom>
            <a:avLst/>
            <a:gdLst/>
            <a:ahLst/>
            <a:cxnLst/>
            <a:rect l="l" t="t" r="r" b="b"/>
            <a:pathLst>
              <a:path w="82550" h="63500">
                <a:moveTo>
                  <a:pt x="22897" y="0"/>
                </a:moveTo>
                <a:lnTo>
                  <a:pt x="14633" y="1048"/>
                </a:lnTo>
                <a:lnTo>
                  <a:pt x="7446" y="4973"/>
                </a:lnTo>
                <a:lnTo>
                  <a:pt x="2416" y="11595"/>
                </a:lnTo>
                <a:lnTo>
                  <a:pt x="0" y="20284"/>
                </a:lnTo>
                <a:lnTo>
                  <a:pt x="1089" y="28612"/>
                </a:lnTo>
                <a:lnTo>
                  <a:pt x="5237" y="35861"/>
                </a:lnTo>
                <a:lnTo>
                  <a:pt x="11993" y="41311"/>
                </a:lnTo>
                <a:lnTo>
                  <a:pt x="54169" y="62394"/>
                </a:lnTo>
                <a:lnTo>
                  <a:pt x="57042" y="63351"/>
                </a:lnTo>
                <a:lnTo>
                  <a:pt x="68546" y="63351"/>
                </a:lnTo>
                <a:lnTo>
                  <a:pt x="76208" y="58563"/>
                </a:lnTo>
                <a:lnTo>
                  <a:pt x="80051" y="50901"/>
                </a:lnTo>
                <a:lnTo>
                  <a:pt x="82460" y="42631"/>
                </a:lnTo>
                <a:lnTo>
                  <a:pt x="81366" y="34362"/>
                </a:lnTo>
                <a:lnTo>
                  <a:pt x="77218" y="27173"/>
                </a:lnTo>
                <a:lnTo>
                  <a:pt x="70462" y="22143"/>
                </a:lnTo>
                <a:lnTo>
                  <a:pt x="31159" y="2005"/>
                </a:lnTo>
                <a:lnTo>
                  <a:pt x="22897" y="0"/>
                </a:lnTo>
                <a:close/>
              </a:path>
            </a:pathLst>
          </a:custGeom>
          <a:solidFill>
            <a:srgbClr val="111112"/>
          </a:solidFill>
        </p:spPr>
        <p:txBody>
          <a:bodyPr wrap="square" lIns="0" tIns="0" rIns="0" bIns="0" rtlCol="0"/>
          <a:lstStyle/>
          <a:p>
            <a:endParaRPr sz="1588" dirty="0"/>
          </a:p>
        </p:txBody>
      </p:sp>
      <p:sp>
        <p:nvSpPr>
          <p:cNvPr id="20" name="object 20"/>
          <p:cNvSpPr/>
          <p:nvPr/>
        </p:nvSpPr>
        <p:spPr>
          <a:xfrm>
            <a:off x="933212" y="1799579"/>
            <a:ext cx="73399" cy="56029"/>
          </a:xfrm>
          <a:custGeom>
            <a:avLst/>
            <a:gdLst/>
            <a:ahLst/>
            <a:cxnLst/>
            <a:rect l="l" t="t" r="r" b="b"/>
            <a:pathLst>
              <a:path w="83184" h="63500">
                <a:moveTo>
                  <a:pt x="59172" y="0"/>
                </a:moveTo>
                <a:lnTo>
                  <a:pt x="11587" y="22143"/>
                </a:lnTo>
                <a:lnTo>
                  <a:pt x="0" y="42631"/>
                </a:lnTo>
                <a:lnTo>
                  <a:pt x="2010" y="50901"/>
                </a:lnTo>
                <a:lnTo>
                  <a:pt x="5841" y="58563"/>
                </a:lnTo>
                <a:lnTo>
                  <a:pt x="13515" y="63351"/>
                </a:lnTo>
                <a:lnTo>
                  <a:pt x="25007" y="63351"/>
                </a:lnTo>
                <a:lnTo>
                  <a:pt x="70056" y="41311"/>
                </a:lnTo>
                <a:lnTo>
                  <a:pt x="82593" y="20284"/>
                </a:lnTo>
                <a:lnTo>
                  <a:pt x="80603" y="11595"/>
                </a:lnTo>
                <a:lnTo>
                  <a:pt x="75014" y="4973"/>
                </a:lnTo>
                <a:lnTo>
                  <a:pt x="67542" y="1048"/>
                </a:lnTo>
                <a:lnTo>
                  <a:pt x="59172" y="0"/>
                </a:lnTo>
                <a:close/>
              </a:path>
            </a:pathLst>
          </a:custGeom>
          <a:solidFill>
            <a:srgbClr val="111112"/>
          </a:solidFill>
        </p:spPr>
        <p:txBody>
          <a:bodyPr wrap="square" lIns="0" tIns="0" rIns="0" bIns="0" rtlCol="0"/>
          <a:lstStyle/>
          <a:p>
            <a:endParaRPr sz="1588" dirty="0"/>
          </a:p>
        </p:txBody>
      </p:sp>
      <p:sp>
        <p:nvSpPr>
          <p:cNvPr id="21" name="object 21"/>
          <p:cNvSpPr/>
          <p:nvPr/>
        </p:nvSpPr>
        <p:spPr>
          <a:xfrm>
            <a:off x="1414907" y="1557705"/>
            <a:ext cx="72838" cy="56029"/>
          </a:xfrm>
          <a:custGeom>
            <a:avLst/>
            <a:gdLst/>
            <a:ahLst/>
            <a:cxnLst/>
            <a:rect l="l" t="t" r="r" b="b"/>
            <a:pathLst>
              <a:path w="82550" h="63500">
                <a:moveTo>
                  <a:pt x="59019" y="0"/>
                </a:moveTo>
                <a:lnTo>
                  <a:pt x="11993" y="22121"/>
                </a:lnTo>
                <a:lnTo>
                  <a:pt x="0" y="42609"/>
                </a:lnTo>
                <a:lnTo>
                  <a:pt x="2416" y="50879"/>
                </a:lnTo>
                <a:lnTo>
                  <a:pt x="6247" y="58541"/>
                </a:lnTo>
                <a:lnTo>
                  <a:pt x="13908" y="63342"/>
                </a:lnTo>
                <a:lnTo>
                  <a:pt x="24455" y="63342"/>
                </a:lnTo>
                <a:lnTo>
                  <a:pt x="28286" y="62384"/>
                </a:lnTo>
                <a:lnTo>
                  <a:pt x="31159" y="60456"/>
                </a:lnTo>
                <a:lnTo>
                  <a:pt x="70462" y="41288"/>
                </a:lnTo>
                <a:lnTo>
                  <a:pt x="77218" y="35854"/>
                </a:lnTo>
                <a:lnTo>
                  <a:pt x="81366" y="28710"/>
                </a:lnTo>
                <a:lnTo>
                  <a:pt x="82460" y="20666"/>
                </a:lnTo>
                <a:lnTo>
                  <a:pt x="80051" y="12530"/>
                </a:lnTo>
                <a:lnTo>
                  <a:pt x="74595" y="5360"/>
                </a:lnTo>
                <a:lnTo>
                  <a:pt x="67345" y="1152"/>
                </a:lnTo>
                <a:lnTo>
                  <a:pt x="59019" y="0"/>
                </a:lnTo>
                <a:close/>
              </a:path>
            </a:pathLst>
          </a:custGeom>
          <a:solidFill>
            <a:srgbClr val="111112"/>
          </a:solidFill>
        </p:spPr>
        <p:txBody>
          <a:bodyPr wrap="square" lIns="0" tIns="0" rIns="0" bIns="0" rtlCol="0"/>
          <a:lstStyle/>
          <a:p>
            <a:endParaRPr sz="1588" dirty="0"/>
          </a:p>
        </p:txBody>
      </p:sp>
      <p:sp>
        <p:nvSpPr>
          <p:cNvPr id="22" name="object 22"/>
          <p:cNvSpPr/>
          <p:nvPr/>
        </p:nvSpPr>
        <p:spPr>
          <a:xfrm>
            <a:off x="849900" y="2819314"/>
            <a:ext cx="664509" cy="637054"/>
          </a:xfrm>
          <a:custGeom>
            <a:avLst/>
            <a:gdLst/>
            <a:ahLst/>
            <a:cxnLst/>
            <a:rect l="l" t="t" r="r" b="b"/>
            <a:pathLst>
              <a:path w="753110" h="721995">
                <a:moveTo>
                  <a:pt x="407129" y="15170"/>
                </a:moveTo>
                <a:lnTo>
                  <a:pt x="615426" y="675700"/>
                </a:lnTo>
                <a:lnTo>
                  <a:pt x="616536" y="683219"/>
                </a:lnTo>
                <a:lnTo>
                  <a:pt x="615256" y="690358"/>
                </a:lnTo>
                <a:lnTo>
                  <a:pt x="593036" y="705922"/>
                </a:lnTo>
                <a:lnTo>
                  <a:pt x="585994" y="704744"/>
                </a:lnTo>
                <a:lnTo>
                  <a:pt x="579077" y="701259"/>
                </a:lnTo>
                <a:lnTo>
                  <a:pt x="379558" y="548631"/>
                </a:lnTo>
                <a:lnTo>
                  <a:pt x="177070" y="716229"/>
                </a:lnTo>
                <a:lnTo>
                  <a:pt x="170444" y="720038"/>
                </a:lnTo>
                <a:lnTo>
                  <a:pt x="163088" y="721522"/>
                </a:lnTo>
                <a:lnTo>
                  <a:pt x="155719" y="720554"/>
                </a:lnTo>
                <a:lnTo>
                  <a:pt x="149050" y="717005"/>
                </a:lnTo>
                <a:lnTo>
                  <a:pt x="144225" y="714503"/>
                </a:lnTo>
                <a:lnTo>
                  <a:pt x="141095" y="710688"/>
                </a:lnTo>
                <a:lnTo>
                  <a:pt x="137796" y="700227"/>
                </a:lnTo>
                <a:lnTo>
                  <a:pt x="138447" y="696180"/>
                </a:lnTo>
                <a:lnTo>
                  <a:pt x="140046" y="691652"/>
                </a:lnTo>
                <a:lnTo>
                  <a:pt x="219512" y="437941"/>
                </a:lnTo>
                <a:lnTo>
                  <a:pt x="158560" y="244657"/>
                </a:lnTo>
                <a:lnTo>
                  <a:pt x="286824" y="254560"/>
                </a:lnTo>
                <a:lnTo>
                  <a:pt x="362982" y="16002"/>
                </a:lnTo>
                <a:lnTo>
                  <a:pt x="366608" y="9051"/>
                </a:lnTo>
                <a:lnTo>
                  <a:pt x="370835" y="4659"/>
                </a:lnTo>
                <a:lnTo>
                  <a:pt x="385612" y="0"/>
                </a:lnTo>
                <a:lnTo>
                  <a:pt x="392434" y="966"/>
                </a:lnTo>
                <a:lnTo>
                  <a:pt x="398833" y="4062"/>
                </a:lnTo>
                <a:lnTo>
                  <a:pt x="403891" y="8904"/>
                </a:lnTo>
                <a:lnTo>
                  <a:pt x="407129" y="15170"/>
                </a:lnTo>
                <a:close/>
              </a:path>
              <a:path w="753110" h="721995">
                <a:moveTo>
                  <a:pt x="158560" y="244657"/>
                </a:moveTo>
                <a:lnTo>
                  <a:pt x="219512" y="437941"/>
                </a:lnTo>
                <a:lnTo>
                  <a:pt x="8884" y="275725"/>
                </a:lnTo>
                <a:lnTo>
                  <a:pt x="3887" y="270627"/>
                </a:lnTo>
                <a:lnTo>
                  <a:pt x="824" y="264166"/>
                </a:lnTo>
                <a:lnTo>
                  <a:pt x="0" y="257001"/>
                </a:lnTo>
                <a:lnTo>
                  <a:pt x="1715" y="249793"/>
                </a:lnTo>
                <a:lnTo>
                  <a:pt x="5142" y="243061"/>
                </a:lnTo>
                <a:lnTo>
                  <a:pt x="10623" y="238040"/>
                </a:lnTo>
                <a:lnTo>
                  <a:pt x="17499" y="235036"/>
                </a:lnTo>
                <a:lnTo>
                  <a:pt x="25112" y="234355"/>
                </a:lnTo>
                <a:lnTo>
                  <a:pt x="158560" y="244657"/>
                </a:lnTo>
                <a:close/>
              </a:path>
              <a:path w="753110" h="721995">
                <a:moveTo>
                  <a:pt x="752816" y="285679"/>
                </a:moveTo>
                <a:lnTo>
                  <a:pt x="751151" y="289539"/>
                </a:lnTo>
                <a:lnTo>
                  <a:pt x="746641" y="294885"/>
                </a:lnTo>
                <a:lnTo>
                  <a:pt x="543777" y="448493"/>
                </a:lnTo>
                <a:lnTo>
                  <a:pt x="485134" y="262530"/>
                </a:lnTo>
                <a:lnTo>
                  <a:pt x="731514" y="253316"/>
                </a:lnTo>
                <a:lnTo>
                  <a:pt x="738648" y="254391"/>
                </a:lnTo>
                <a:lnTo>
                  <a:pt x="743776" y="257014"/>
                </a:lnTo>
                <a:lnTo>
                  <a:pt x="752816" y="285679"/>
                </a:lnTo>
                <a:close/>
              </a:path>
            </a:pathLst>
          </a:custGeom>
          <a:solidFill>
            <a:srgbClr val="FDFDFD"/>
          </a:solidFill>
        </p:spPr>
        <p:txBody>
          <a:bodyPr wrap="square" lIns="0" tIns="0" rIns="0" bIns="0" rtlCol="0"/>
          <a:lstStyle/>
          <a:p>
            <a:endParaRPr sz="1588" dirty="0"/>
          </a:p>
        </p:txBody>
      </p:sp>
      <p:sp>
        <p:nvSpPr>
          <p:cNvPr id="23" name="object 23"/>
          <p:cNvSpPr/>
          <p:nvPr/>
        </p:nvSpPr>
        <p:spPr>
          <a:xfrm>
            <a:off x="849899" y="2819318"/>
            <a:ext cx="664509" cy="637054"/>
          </a:xfrm>
          <a:custGeom>
            <a:avLst/>
            <a:gdLst/>
            <a:ahLst/>
            <a:cxnLst/>
            <a:rect l="l" t="t" r="r" b="b"/>
            <a:pathLst>
              <a:path w="753110" h="721995">
                <a:moveTo>
                  <a:pt x="752817" y="285677"/>
                </a:moveTo>
                <a:lnTo>
                  <a:pt x="751151" y="289540"/>
                </a:lnTo>
                <a:lnTo>
                  <a:pt x="746641" y="294886"/>
                </a:lnTo>
                <a:lnTo>
                  <a:pt x="543777" y="448494"/>
                </a:lnTo>
                <a:lnTo>
                  <a:pt x="615422" y="675689"/>
                </a:lnTo>
                <a:lnTo>
                  <a:pt x="593036" y="705923"/>
                </a:lnTo>
                <a:lnTo>
                  <a:pt x="585994" y="704745"/>
                </a:lnTo>
                <a:lnTo>
                  <a:pt x="579077" y="701260"/>
                </a:lnTo>
                <a:lnTo>
                  <a:pt x="379558" y="548632"/>
                </a:lnTo>
                <a:lnTo>
                  <a:pt x="177070" y="716231"/>
                </a:lnTo>
                <a:lnTo>
                  <a:pt x="170447" y="720032"/>
                </a:lnTo>
                <a:lnTo>
                  <a:pt x="163092" y="721517"/>
                </a:lnTo>
                <a:lnTo>
                  <a:pt x="155720" y="720553"/>
                </a:lnTo>
                <a:lnTo>
                  <a:pt x="149050" y="717006"/>
                </a:lnTo>
                <a:lnTo>
                  <a:pt x="144225" y="714504"/>
                </a:lnTo>
                <a:lnTo>
                  <a:pt x="141100" y="710695"/>
                </a:lnTo>
                <a:lnTo>
                  <a:pt x="137797" y="700222"/>
                </a:lnTo>
                <a:lnTo>
                  <a:pt x="138447" y="696181"/>
                </a:lnTo>
                <a:lnTo>
                  <a:pt x="140046" y="691653"/>
                </a:lnTo>
                <a:lnTo>
                  <a:pt x="183298" y="553561"/>
                </a:lnTo>
                <a:lnTo>
                  <a:pt x="207727" y="631026"/>
                </a:lnTo>
                <a:lnTo>
                  <a:pt x="363907" y="502199"/>
                </a:lnTo>
                <a:lnTo>
                  <a:pt x="371059" y="498231"/>
                </a:lnTo>
                <a:lnTo>
                  <a:pt x="378684" y="496660"/>
                </a:lnTo>
                <a:lnTo>
                  <a:pt x="386155" y="497593"/>
                </a:lnTo>
                <a:lnTo>
                  <a:pt x="392845" y="501134"/>
                </a:lnTo>
                <a:lnTo>
                  <a:pt x="549694" y="620879"/>
                </a:lnTo>
                <a:lnTo>
                  <a:pt x="494805" y="446823"/>
                </a:lnTo>
                <a:lnTo>
                  <a:pt x="493714" y="439864"/>
                </a:lnTo>
                <a:lnTo>
                  <a:pt x="494732" y="432995"/>
                </a:lnTo>
                <a:lnTo>
                  <a:pt x="497796" y="426612"/>
                </a:lnTo>
                <a:lnTo>
                  <a:pt x="502841" y="421113"/>
                </a:lnTo>
                <a:lnTo>
                  <a:pt x="660079" y="302039"/>
                </a:lnTo>
                <a:lnTo>
                  <a:pt x="645726" y="256526"/>
                </a:lnTo>
                <a:lnTo>
                  <a:pt x="731514" y="253317"/>
                </a:lnTo>
                <a:lnTo>
                  <a:pt x="738648" y="254392"/>
                </a:lnTo>
                <a:lnTo>
                  <a:pt x="743779" y="257017"/>
                </a:lnTo>
                <a:lnTo>
                  <a:pt x="752817" y="285677"/>
                </a:lnTo>
                <a:close/>
              </a:path>
              <a:path w="753110" h="721995">
                <a:moveTo>
                  <a:pt x="195113" y="360572"/>
                </a:moveTo>
                <a:lnTo>
                  <a:pt x="219512" y="437942"/>
                </a:lnTo>
                <a:lnTo>
                  <a:pt x="8884" y="275726"/>
                </a:lnTo>
                <a:lnTo>
                  <a:pt x="0" y="257002"/>
                </a:lnTo>
                <a:lnTo>
                  <a:pt x="1715" y="249795"/>
                </a:lnTo>
                <a:lnTo>
                  <a:pt x="5143" y="243061"/>
                </a:lnTo>
                <a:lnTo>
                  <a:pt x="10627" y="238040"/>
                </a:lnTo>
                <a:lnTo>
                  <a:pt x="17504" y="235036"/>
                </a:lnTo>
                <a:lnTo>
                  <a:pt x="25112" y="234356"/>
                </a:lnTo>
                <a:lnTo>
                  <a:pt x="84073" y="238908"/>
                </a:lnTo>
                <a:lnTo>
                  <a:pt x="99100" y="286561"/>
                </a:lnTo>
                <a:lnTo>
                  <a:pt x="195113" y="360572"/>
                </a:lnTo>
                <a:close/>
              </a:path>
              <a:path w="753110" h="721995">
                <a:moveTo>
                  <a:pt x="268516" y="422118"/>
                </a:moveTo>
                <a:lnTo>
                  <a:pt x="269600" y="429157"/>
                </a:lnTo>
                <a:lnTo>
                  <a:pt x="268539" y="436591"/>
                </a:lnTo>
                <a:lnTo>
                  <a:pt x="207727" y="631026"/>
                </a:lnTo>
                <a:lnTo>
                  <a:pt x="183298" y="553561"/>
                </a:lnTo>
                <a:lnTo>
                  <a:pt x="219512" y="437942"/>
                </a:lnTo>
                <a:lnTo>
                  <a:pt x="195113" y="360572"/>
                </a:lnTo>
                <a:lnTo>
                  <a:pt x="260449" y="410936"/>
                </a:lnTo>
                <a:lnTo>
                  <a:pt x="265420" y="415901"/>
                </a:lnTo>
                <a:lnTo>
                  <a:pt x="268516" y="422118"/>
                </a:lnTo>
                <a:close/>
              </a:path>
              <a:path w="753110" h="721995">
                <a:moveTo>
                  <a:pt x="645726" y="256526"/>
                </a:moveTo>
                <a:lnTo>
                  <a:pt x="660079" y="302039"/>
                </a:lnTo>
                <a:lnTo>
                  <a:pt x="469723" y="309693"/>
                </a:lnTo>
                <a:lnTo>
                  <a:pt x="461925" y="308811"/>
                </a:lnTo>
                <a:lnTo>
                  <a:pt x="455220" y="305697"/>
                </a:lnTo>
                <a:lnTo>
                  <a:pt x="449975" y="300614"/>
                </a:lnTo>
                <a:lnTo>
                  <a:pt x="446557" y="293823"/>
                </a:lnTo>
                <a:lnTo>
                  <a:pt x="385024" y="98699"/>
                </a:lnTo>
                <a:lnTo>
                  <a:pt x="325242" y="286760"/>
                </a:lnTo>
                <a:lnTo>
                  <a:pt x="321794" y="293498"/>
                </a:lnTo>
                <a:lnTo>
                  <a:pt x="316209" y="298548"/>
                </a:lnTo>
                <a:lnTo>
                  <a:pt x="309063" y="301636"/>
                </a:lnTo>
                <a:lnTo>
                  <a:pt x="300928" y="302488"/>
                </a:lnTo>
                <a:lnTo>
                  <a:pt x="99100" y="286561"/>
                </a:lnTo>
                <a:lnTo>
                  <a:pt x="84073" y="238908"/>
                </a:lnTo>
                <a:lnTo>
                  <a:pt x="286824" y="254561"/>
                </a:lnTo>
                <a:lnTo>
                  <a:pt x="362982" y="16003"/>
                </a:lnTo>
                <a:lnTo>
                  <a:pt x="366608" y="9052"/>
                </a:lnTo>
                <a:lnTo>
                  <a:pt x="370841" y="4655"/>
                </a:lnTo>
                <a:lnTo>
                  <a:pt x="385603" y="0"/>
                </a:lnTo>
                <a:lnTo>
                  <a:pt x="392434" y="967"/>
                </a:lnTo>
                <a:lnTo>
                  <a:pt x="398833" y="4063"/>
                </a:lnTo>
                <a:lnTo>
                  <a:pt x="403891" y="8905"/>
                </a:lnTo>
                <a:lnTo>
                  <a:pt x="407129" y="15171"/>
                </a:lnTo>
                <a:lnTo>
                  <a:pt x="485134" y="262532"/>
                </a:lnTo>
                <a:lnTo>
                  <a:pt x="645726" y="256526"/>
                </a:lnTo>
                <a:close/>
              </a:path>
            </a:pathLst>
          </a:custGeom>
          <a:solidFill>
            <a:srgbClr val="111112"/>
          </a:solidFill>
        </p:spPr>
        <p:txBody>
          <a:bodyPr wrap="square" lIns="0" tIns="0" rIns="0" bIns="0" rtlCol="0"/>
          <a:lstStyle/>
          <a:p>
            <a:endParaRPr sz="1588" dirty="0"/>
          </a:p>
        </p:txBody>
      </p:sp>
      <p:sp>
        <p:nvSpPr>
          <p:cNvPr id="24" name="object 24"/>
          <p:cNvSpPr txBox="1"/>
          <p:nvPr/>
        </p:nvSpPr>
        <p:spPr>
          <a:xfrm>
            <a:off x="713591" y="2140099"/>
            <a:ext cx="947457" cy="309550"/>
          </a:xfrm>
          <a:prstGeom prst="rect">
            <a:avLst/>
          </a:prstGeom>
        </p:spPr>
        <p:txBody>
          <a:bodyPr vert="horz" wrap="square" lIns="0" tIns="10646" rIns="0" bIns="0" rtlCol="0">
            <a:spAutoFit/>
          </a:bodyPr>
          <a:lstStyle/>
          <a:p>
            <a:pPr marL="123832" marR="4483" indent="-113185">
              <a:spcBef>
                <a:spcPts val="84"/>
              </a:spcBef>
            </a:pPr>
            <a:r>
              <a:rPr sz="971" spc="-4" dirty="0">
                <a:latin typeface="Arial"/>
                <a:cs typeface="Arial"/>
              </a:rPr>
              <a:t>Claim Initiation</a:t>
            </a:r>
            <a:r>
              <a:rPr sz="971" spc="-35" dirty="0">
                <a:latin typeface="Arial"/>
                <a:cs typeface="Arial"/>
              </a:rPr>
              <a:t> </a:t>
            </a:r>
            <a:r>
              <a:rPr sz="971" spc="-4" dirty="0">
                <a:latin typeface="Arial"/>
                <a:cs typeface="Arial"/>
              </a:rPr>
              <a:t>&amp;  Claim</a:t>
            </a:r>
            <a:r>
              <a:rPr sz="971" spc="-9" dirty="0">
                <a:latin typeface="Arial"/>
                <a:cs typeface="Arial"/>
              </a:rPr>
              <a:t> </a:t>
            </a:r>
            <a:r>
              <a:rPr sz="971" spc="-4" dirty="0">
                <a:latin typeface="Arial"/>
                <a:cs typeface="Arial"/>
              </a:rPr>
              <a:t>Status</a:t>
            </a:r>
            <a:endParaRPr sz="971" dirty="0">
              <a:latin typeface="Arial"/>
              <a:cs typeface="Arial"/>
            </a:endParaRPr>
          </a:p>
        </p:txBody>
      </p:sp>
      <p:sp>
        <p:nvSpPr>
          <p:cNvPr id="25" name="object 25"/>
          <p:cNvSpPr txBox="1"/>
          <p:nvPr/>
        </p:nvSpPr>
        <p:spPr>
          <a:xfrm>
            <a:off x="871593" y="3453652"/>
            <a:ext cx="632572" cy="309550"/>
          </a:xfrm>
          <a:prstGeom prst="rect">
            <a:avLst/>
          </a:prstGeom>
        </p:spPr>
        <p:txBody>
          <a:bodyPr vert="horz" wrap="square" lIns="0" tIns="10646" rIns="0" bIns="0" rtlCol="0">
            <a:spAutoFit/>
          </a:bodyPr>
          <a:lstStyle/>
          <a:p>
            <a:pPr marL="16810" marR="4483" indent="-6164">
              <a:spcBef>
                <a:spcPts val="84"/>
              </a:spcBef>
            </a:pPr>
            <a:r>
              <a:rPr sz="971" spc="-4" dirty="0">
                <a:latin typeface="Arial"/>
                <a:cs typeface="Arial"/>
              </a:rPr>
              <a:t>Beneficiary  Assistance</a:t>
            </a:r>
            <a:endParaRPr sz="971" dirty="0">
              <a:latin typeface="Arial"/>
              <a:cs typeface="Arial"/>
            </a:endParaRPr>
          </a:p>
        </p:txBody>
      </p:sp>
      <p:sp>
        <p:nvSpPr>
          <p:cNvPr id="26" name="object 26"/>
          <p:cNvSpPr txBox="1"/>
          <p:nvPr/>
        </p:nvSpPr>
        <p:spPr>
          <a:xfrm>
            <a:off x="782843" y="4799704"/>
            <a:ext cx="856129" cy="309550"/>
          </a:xfrm>
          <a:prstGeom prst="rect">
            <a:avLst/>
          </a:prstGeom>
        </p:spPr>
        <p:txBody>
          <a:bodyPr vert="horz" wrap="square" lIns="0" tIns="10646" rIns="0" bIns="0" rtlCol="0">
            <a:spAutoFit/>
          </a:bodyPr>
          <a:lstStyle/>
          <a:p>
            <a:pPr marL="178183" marR="4483" indent="-167537">
              <a:spcBef>
                <a:spcPts val="84"/>
              </a:spcBef>
            </a:pPr>
            <a:r>
              <a:rPr sz="971" spc="-4" dirty="0">
                <a:latin typeface="Arial"/>
                <a:cs typeface="Arial"/>
              </a:rPr>
              <a:t>Other</a:t>
            </a:r>
            <a:r>
              <a:rPr sz="971" spc="-53" dirty="0">
                <a:latin typeface="Arial"/>
                <a:cs typeface="Arial"/>
              </a:rPr>
              <a:t> </a:t>
            </a:r>
            <a:r>
              <a:rPr sz="971" spc="-4" dirty="0">
                <a:latin typeface="Arial"/>
                <a:cs typeface="Arial"/>
              </a:rPr>
              <a:t>Pertinent  Numbers</a:t>
            </a:r>
            <a:endParaRPr sz="971" dirty="0">
              <a:latin typeface="Arial"/>
              <a:cs typeface="Arial"/>
            </a:endParaRPr>
          </a:p>
        </p:txBody>
      </p:sp>
      <p:sp>
        <p:nvSpPr>
          <p:cNvPr id="27" name="object 27"/>
          <p:cNvSpPr/>
          <p:nvPr/>
        </p:nvSpPr>
        <p:spPr>
          <a:xfrm>
            <a:off x="2088076" y="1520940"/>
            <a:ext cx="0" cy="911038"/>
          </a:xfrm>
          <a:custGeom>
            <a:avLst/>
            <a:gdLst/>
            <a:ahLst/>
            <a:cxnLst/>
            <a:rect l="l" t="t" r="r" b="b"/>
            <a:pathLst>
              <a:path h="1032510">
                <a:moveTo>
                  <a:pt x="0" y="0"/>
                </a:moveTo>
                <a:lnTo>
                  <a:pt x="0" y="1031913"/>
                </a:lnTo>
              </a:path>
            </a:pathLst>
          </a:custGeom>
          <a:ln w="79692">
            <a:solidFill>
              <a:srgbClr val="00609F"/>
            </a:solidFill>
          </a:ln>
        </p:spPr>
        <p:txBody>
          <a:bodyPr wrap="square" lIns="0" tIns="0" rIns="0" bIns="0" rtlCol="0"/>
          <a:lstStyle/>
          <a:p>
            <a:endParaRPr sz="1588" dirty="0"/>
          </a:p>
        </p:txBody>
      </p:sp>
      <p:sp>
        <p:nvSpPr>
          <p:cNvPr id="28" name="object 28"/>
          <p:cNvSpPr/>
          <p:nvPr/>
        </p:nvSpPr>
        <p:spPr>
          <a:xfrm>
            <a:off x="2088076" y="2846708"/>
            <a:ext cx="0" cy="911038"/>
          </a:xfrm>
          <a:custGeom>
            <a:avLst/>
            <a:gdLst/>
            <a:ahLst/>
            <a:cxnLst/>
            <a:rect l="l" t="t" r="r" b="b"/>
            <a:pathLst>
              <a:path h="1032510">
                <a:moveTo>
                  <a:pt x="0" y="0"/>
                </a:moveTo>
                <a:lnTo>
                  <a:pt x="0" y="1031913"/>
                </a:lnTo>
              </a:path>
            </a:pathLst>
          </a:custGeom>
          <a:ln w="79692">
            <a:solidFill>
              <a:srgbClr val="A3CE4E"/>
            </a:solidFill>
          </a:ln>
        </p:spPr>
        <p:txBody>
          <a:bodyPr wrap="square" lIns="0" tIns="0" rIns="0" bIns="0" rtlCol="0"/>
          <a:lstStyle/>
          <a:p>
            <a:endParaRPr sz="1588" dirty="0"/>
          </a:p>
        </p:txBody>
      </p:sp>
      <p:sp>
        <p:nvSpPr>
          <p:cNvPr id="29" name="object 29"/>
          <p:cNvSpPr/>
          <p:nvPr/>
        </p:nvSpPr>
        <p:spPr>
          <a:xfrm>
            <a:off x="2088076" y="4154849"/>
            <a:ext cx="0" cy="911038"/>
          </a:xfrm>
          <a:custGeom>
            <a:avLst/>
            <a:gdLst/>
            <a:ahLst/>
            <a:cxnLst/>
            <a:rect l="l" t="t" r="r" b="b"/>
            <a:pathLst>
              <a:path h="1032510">
                <a:moveTo>
                  <a:pt x="0" y="0"/>
                </a:moveTo>
                <a:lnTo>
                  <a:pt x="0" y="1031913"/>
                </a:lnTo>
              </a:path>
            </a:pathLst>
          </a:custGeom>
          <a:ln w="79692">
            <a:solidFill>
              <a:srgbClr val="0090DA"/>
            </a:solidFill>
          </a:ln>
        </p:spPr>
        <p:txBody>
          <a:bodyPr wrap="square" lIns="0" tIns="0" rIns="0" bIns="0" rtlCol="0"/>
          <a:lstStyle/>
          <a:p>
            <a:endParaRPr sz="1588" dirty="0"/>
          </a:p>
        </p:txBody>
      </p:sp>
      <p:sp>
        <p:nvSpPr>
          <p:cNvPr id="30" name="object 30"/>
          <p:cNvSpPr/>
          <p:nvPr/>
        </p:nvSpPr>
        <p:spPr>
          <a:xfrm>
            <a:off x="941529" y="4065935"/>
            <a:ext cx="508747" cy="654424"/>
          </a:xfrm>
          <a:custGeom>
            <a:avLst/>
            <a:gdLst/>
            <a:ahLst/>
            <a:cxnLst/>
            <a:rect l="l" t="t" r="r" b="b"/>
            <a:pathLst>
              <a:path w="576580" h="741679">
                <a:moveTo>
                  <a:pt x="117134" y="89647"/>
                </a:moveTo>
                <a:lnTo>
                  <a:pt x="66300" y="89647"/>
                </a:lnTo>
                <a:lnTo>
                  <a:pt x="40499" y="95099"/>
                </a:lnTo>
                <a:lnTo>
                  <a:pt x="19424" y="109988"/>
                </a:lnTo>
                <a:lnTo>
                  <a:pt x="5212" y="132118"/>
                </a:lnTo>
                <a:lnTo>
                  <a:pt x="0" y="159292"/>
                </a:lnTo>
                <a:lnTo>
                  <a:pt x="0" y="670972"/>
                </a:lnTo>
                <a:lnTo>
                  <a:pt x="5212" y="698250"/>
                </a:lnTo>
                <a:lnTo>
                  <a:pt x="19424" y="720617"/>
                </a:lnTo>
                <a:lnTo>
                  <a:pt x="40499" y="735746"/>
                </a:lnTo>
                <a:lnTo>
                  <a:pt x="66300" y="741306"/>
                </a:lnTo>
                <a:lnTo>
                  <a:pt x="510352" y="741306"/>
                </a:lnTo>
                <a:lnTo>
                  <a:pt x="536553" y="735746"/>
                </a:lnTo>
                <a:lnTo>
                  <a:pt x="557833" y="720617"/>
                </a:lnTo>
                <a:lnTo>
                  <a:pt x="572120" y="698250"/>
                </a:lnTo>
                <a:lnTo>
                  <a:pt x="572855" y="694413"/>
                </a:lnTo>
                <a:lnTo>
                  <a:pt x="66300" y="694413"/>
                </a:lnTo>
                <a:lnTo>
                  <a:pt x="57599" y="692593"/>
                </a:lnTo>
                <a:lnTo>
                  <a:pt x="50584" y="687605"/>
                </a:lnTo>
                <a:lnTo>
                  <a:pt x="45901" y="680161"/>
                </a:lnTo>
                <a:lnTo>
                  <a:pt x="44197" y="670972"/>
                </a:lnTo>
                <a:lnTo>
                  <a:pt x="44197" y="159292"/>
                </a:lnTo>
                <a:lnTo>
                  <a:pt x="45901" y="150103"/>
                </a:lnTo>
                <a:lnTo>
                  <a:pt x="50584" y="142659"/>
                </a:lnTo>
                <a:lnTo>
                  <a:pt x="57599" y="137671"/>
                </a:lnTo>
                <a:lnTo>
                  <a:pt x="66300" y="135850"/>
                </a:lnTo>
                <a:lnTo>
                  <a:pt x="110497" y="135850"/>
                </a:lnTo>
                <a:lnTo>
                  <a:pt x="110497" y="112400"/>
                </a:lnTo>
                <a:lnTo>
                  <a:pt x="114014" y="94418"/>
                </a:lnTo>
                <a:lnTo>
                  <a:pt x="117134" y="89647"/>
                </a:lnTo>
                <a:close/>
              </a:path>
              <a:path w="576580" h="741679">
                <a:moveTo>
                  <a:pt x="510352" y="89647"/>
                </a:moveTo>
                <a:lnTo>
                  <a:pt x="459554" y="89647"/>
                </a:lnTo>
                <a:lnTo>
                  <a:pt x="462649" y="94418"/>
                </a:lnTo>
                <a:lnTo>
                  <a:pt x="466155" y="112400"/>
                </a:lnTo>
                <a:lnTo>
                  <a:pt x="466155" y="135850"/>
                </a:lnTo>
                <a:lnTo>
                  <a:pt x="510352" y="135850"/>
                </a:lnTo>
                <a:lnTo>
                  <a:pt x="519161" y="137671"/>
                </a:lnTo>
                <a:lnTo>
                  <a:pt x="526413" y="142659"/>
                </a:lnTo>
                <a:lnTo>
                  <a:pt x="531334" y="150103"/>
                </a:lnTo>
                <a:lnTo>
                  <a:pt x="533146" y="159292"/>
                </a:lnTo>
                <a:lnTo>
                  <a:pt x="533146" y="670972"/>
                </a:lnTo>
                <a:lnTo>
                  <a:pt x="531334" y="680161"/>
                </a:lnTo>
                <a:lnTo>
                  <a:pt x="526413" y="687605"/>
                </a:lnTo>
                <a:lnTo>
                  <a:pt x="519161" y="692593"/>
                </a:lnTo>
                <a:lnTo>
                  <a:pt x="510352" y="694413"/>
                </a:lnTo>
                <a:lnTo>
                  <a:pt x="572855" y="694413"/>
                </a:lnTo>
                <a:lnTo>
                  <a:pt x="576561" y="675059"/>
                </a:lnTo>
                <a:lnTo>
                  <a:pt x="576561" y="155221"/>
                </a:lnTo>
                <a:lnTo>
                  <a:pt x="572120" y="132118"/>
                </a:lnTo>
                <a:lnTo>
                  <a:pt x="557833" y="109988"/>
                </a:lnTo>
                <a:lnTo>
                  <a:pt x="536553" y="95099"/>
                </a:lnTo>
                <a:lnTo>
                  <a:pt x="510352" y="89647"/>
                </a:lnTo>
                <a:close/>
              </a:path>
              <a:path w="576580" h="741679">
                <a:moveTo>
                  <a:pt x="388679" y="0"/>
                </a:moveTo>
                <a:lnTo>
                  <a:pt x="188055" y="0"/>
                </a:lnTo>
                <a:lnTo>
                  <a:pt x="183647" y="894"/>
                </a:lnTo>
                <a:lnTo>
                  <a:pt x="168939" y="10946"/>
                </a:lnTo>
                <a:lnTo>
                  <a:pt x="159022" y="26041"/>
                </a:lnTo>
                <a:lnTo>
                  <a:pt x="155385" y="44823"/>
                </a:lnTo>
                <a:lnTo>
                  <a:pt x="155385" y="66197"/>
                </a:lnTo>
                <a:lnTo>
                  <a:pt x="137881" y="69828"/>
                </a:lnTo>
                <a:lnTo>
                  <a:pt x="123617" y="79732"/>
                </a:lnTo>
                <a:lnTo>
                  <a:pt x="114014" y="94418"/>
                </a:lnTo>
                <a:lnTo>
                  <a:pt x="110497" y="112400"/>
                </a:lnTo>
                <a:lnTo>
                  <a:pt x="110497" y="159292"/>
                </a:lnTo>
                <a:lnTo>
                  <a:pt x="114014" y="177277"/>
                </a:lnTo>
                <a:lnTo>
                  <a:pt x="123617" y="191963"/>
                </a:lnTo>
                <a:lnTo>
                  <a:pt x="137881" y="201864"/>
                </a:lnTo>
                <a:lnTo>
                  <a:pt x="155385" y="205495"/>
                </a:lnTo>
                <a:lnTo>
                  <a:pt x="421958" y="205495"/>
                </a:lnTo>
                <a:lnTo>
                  <a:pt x="439063" y="201864"/>
                </a:lnTo>
                <a:lnTo>
                  <a:pt x="453122" y="191963"/>
                </a:lnTo>
                <a:lnTo>
                  <a:pt x="462649" y="177277"/>
                </a:lnTo>
                <a:lnTo>
                  <a:pt x="466155" y="159292"/>
                </a:lnTo>
                <a:lnTo>
                  <a:pt x="155385" y="159292"/>
                </a:lnTo>
                <a:lnTo>
                  <a:pt x="155385" y="135850"/>
                </a:lnTo>
                <a:lnTo>
                  <a:pt x="133282" y="135850"/>
                </a:lnTo>
                <a:lnTo>
                  <a:pt x="141691" y="134030"/>
                </a:lnTo>
                <a:lnTo>
                  <a:pt x="148738" y="129041"/>
                </a:lnTo>
                <a:lnTo>
                  <a:pt x="153583" y="121594"/>
                </a:lnTo>
                <a:lnTo>
                  <a:pt x="155385" y="112400"/>
                </a:lnTo>
                <a:lnTo>
                  <a:pt x="153583" y="103609"/>
                </a:lnTo>
                <a:lnTo>
                  <a:pt x="148738" y="96370"/>
                </a:lnTo>
                <a:lnTo>
                  <a:pt x="141691" y="91457"/>
                </a:lnTo>
                <a:lnTo>
                  <a:pt x="133282" y="89647"/>
                </a:lnTo>
                <a:lnTo>
                  <a:pt x="192530" y="89647"/>
                </a:lnTo>
                <a:lnTo>
                  <a:pt x="196076" y="84182"/>
                </a:lnTo>
                <a:lnTo>
                  <a:pt x="199582" y="66197"/>
                </a:lnTo>
                <a:lnTo>
                  <a:pt x="199582" y="44134"/>
                </a:lnTo>
                <a:lnTo>
                  <a:pt x="200963" y="42755"/>
                </a:lnTo>
                <a:lnTo>
                  <a:pt x="421546" y="42755"/>
                </a:lnTo>
                <a:lnTo>
                  <a:pt x="418213" y="26041"/>
                </a:lnTo>
                <a:lnTo>
                  <a:pt x="408058" y="10946"/>
                </a:lnTo>
                <a:lnTo>
                  <a:pt x="393114" y="894"/>
                </a:lnTo>
                <a:lnTo>
                  <a:pt x="388679" y="0"/>
                </a:lnTo>
                <a:close/>
              </a:path>
              <a:path w="576580" h="741679">
                <a:moveTo>
                  <a:pt x="421958" y="112400"/>
                </a:moveTo>
                <a:lnTo>
                  <a:pt x="421958" y="159292"/>
                </a:lnTo>
                <a:lnTo>
                  <a:pt x="466155" y="159292"/>
                </a:lnTo>
                <a:lnTo>
                  <a:pt x="466155" y="135850"/>
                </a:lnTo>
                <a:lnTo>
                  <a:pt x="444061" y="135850"/>
                </a:lnTo>
                <a:lnTo>
                  <a:pt x="435361" y="134030"/>
                </a:lnTo>
                <a:lnTo>
                  <a:pt x="428346" y="129041"/>
                </a:lnTo>
                <a:lnTo>
                  <a:pt x="423663" y="121594"/>
                </a:lnTo>
                <a:lnTo>
                  <a:pt x="421958" y="112400"/>
                </a:lnTo>
                <a:close/>
              </a:path>
              <a:path w="576580" h="741679">
                <a:moveTo>
                  <a:pt x="155385" y="112400"/>
                </a:moveTo>
                <a:lnTo>
                  <a:pt x="153583" y="121594"/>
                </a:lnTo>
                <a:lnTo>
                  <a:pt x="148738" y="129041"/>
                </a:lnTo>
                <a:lnTo>
                  <a:pt x="141691" y="134030"/>
                </a:lnTo>
                <a:lnTo>
                  <a:pt x="133282" y="135850"/>
                </a:lnTo>
                <a:lnTo>
                  <a:pt x="155385" y="135850"/>
                </a:lnTo>
                <a:lnTo>
                  <a:pt x="155385" y="112400"/>
                </a:lnTo>
                <a:close/>
              </a:path>
              <a:path w="576580" h="741679">
                <a:moveTo>
                  <a:pt x="459554" y="89647"/>
                </a:moveTo>
                <a:lnTo>
                  <a:pt x="444061" y="89647"/>
                </a:lnTo>
                <a:lnTo>
                  <a:pt x="435361" y="91457"/>
                </a:lnTo>
                <a:lnTo>
                  <a:pt x="428346" y="96370"/>
                </a:lnTo>
                <a:lnTo>
                  <a:pt x="423663" y="103609"/>
                </a:lnTo>
                <a:lnTo>
                  <a:pt x="421958" y="112400"/>
                </a:lnTo>
                <a:lnTo>
                  <a:pt x="423663" y="121594"/>
                </a:lnTo>
                <a:lnTo>
                  <a:pt x="428346" y="129041"/>
                </a:lnTo>
                <a:lnTo>
                  <a:pt x="435361" y="134030"/>
                </a:lnTo>
                <a:lnTo>
                  <a:pt x="444061" y="135850"/>
                </a:lnTo>
                <a:lnTo>
                  <a:pt x="466155" y="135850"/>
                </a:lnTo>
                <a:lnTo>
                  <a:pt x="466155" y="112400"/>
                </a:lnTo>
                <a:lnTo>
                  <a:pt x="462649" y="94418"/>
                </a:lnTo>
                <a:lnTo>
                  <a:pt x="459554" y="89647"/>
                </a:lnTo>
                <a:close/>
              </a:path>
              <a:path w="576580" h="741679">
                <a:moveTo>
                  <a:pt x="192530" y="89647"/>
                </a:moveTo>
                <a:lnTo>
                  <a:pt x="133282" y="89647"/>
                </a:lnTo>
                <a:lnTo>
                  <a:pt x="141691" y="91457"/>
                </a:lnTo>
                <a:lnTo>
                  <a:pt x="148738" y="96370"/>
                </a:lnTo>
                <a:lnTo>
                  <a:pt x="153583" y="103609"/>
                </a:lnTo>
                <a:lnTo>
                  <a:pt x="155385" y="112400"/>
                </a:lnTo>
                <a:lnTo>
                  <a:pt x="172489" y="108769"/>
                </a:lnTo>
                <a:lnTo>
                  <a:pt x="186549" y="98868"/>
                </a:lnTo>
                <a:lnTo>
                  <a:pt x="192530" y="89647"/>
                </a:lnTo>
                <a:close/>
              </a:path>
              <a:path w="576580" h="741679">
                <a:moveTo>
                  <a:pt x="421546" y="42755"/>
                </a:moveTo>
                <a:lnTo>
                  <a:pt x="376380" y="42755"/>
                </a:lnTo>
                <a:lnTo>
                  <a:pt x="377070" y="44134"/>
                </a:lnTo>
                <a:lnTo>
                  <a:pt x="377070" y="66197"/>
                </a:lnTo>
                <a:lnTo>
                  <a:pt x="380587" y="84182"/>
                </a:lnTo>
                <a:lnTo>
                  <a:pt x="390190" y="98868"/>
                </a:lnTo>
                <a:lnTo>
                  <a:pt x="404454" y="108769"/>
                </a:lnTo>
                <a:lnTo>
                  <a:pt x="421958" y="112400"/>
                </a:lnTo>
                <a:lnTo>
                  <a:pt x="423663" y="103609"/>
                </a:lnTo>
                <a:lnTo>
                  <a:pt x="428346" y="96370"/>
                </a:lnTo>
                <a:lnTo>
                  <a:pt x="435361" y="91457"/>
                </a:lnTo>
                <a:lnTo>
                  <a:pt x="444061" y="89647"/>
                </a:lnTo>
                <a:lnTo>
                  <a:pt x="459554" y="89647"/>
                </a:lnTo>
                <a:lnTo>
                  <a:pt x="453122" y="79732"/>
                </a:lnTo>
                <a:lnTo>
                  <a:pt x="439063" y="69828"/>
                </a:lnTo>
                <a:lnTo>
                  <a:pt x="421958" y="66197"/>
                </a:lnTo>
                <a:lnTo>
                  <a:pt x="421958" y="44823"/>
                </a:lnTo>
                <a:lnTo>
                  <a:pt x="421546" y="42755"/>
                </a:lnTo>
                <a:close/>
              </a:path>
            </a:pathLst>
          </a:custGeom>
          <a:solidFill>
            <a:srgbClr val="111112"/>
          </a:solidFill>
        </p:spPr>
        <p:txBody>
          <a:bodyPr wrap="square" lIns="0" tIns="0" rIns="0" bIns="0" rtlCol="0"/>
          <a:lstStyle/>
          <a:p>
            <a:endParaRPr sz="1588" dirty="0"/>
          </a:p>
        </p:txBody>
      </p:sp>
      <p:sp>
        <p:nvSpPr>
          <p:cNvPr id="31" name="object 31"/>
          <p:cNvSpPr/>
          <p:nvPr/>
        </p:nvSpPr>
        <p:spPr>
          <a:xfrm>
            <a:off x="1039028" y="4324531"/>
            <a:ext cx="324410" cy="226359"/>
          </a:xfrm>
          <a:custGeom>
            <a:avLst/>
            <a:gdLst/>
            <a:ahLst/>
            <a:cxnLst/>
            <a:rect l="l" t="t" r="r" b="b"/>
            <a:pathLst>
              <a:path w="367665" h="256539">
                <a:moveTo>
                  <a:pt x="342539" y="0"/>
                </a:moveTo>
                <a:lnTo>
                  <a:pt x="24864" y="0"/>
                </a:lnTo>
                <a:lnTo>
                  <a:pt x="15185" y="1950"/>
                </a:lnTo>
                <a:lnTo>
                  <a:pt x="7281" y="7270"/>
                </a:lnTo>
                <a:lnTo>
                  <a:pt x="1953" y="15159"/>
                </a:lnTo>
                <a:lnTo>
                  <a:pt x="0" y="24820"/>
                </a:lnTo>
                <a:lnTo>
                  <a:pt x="1953" y="34486"/>
                </a:lnTo>
                <a:lnTo>
                  <a:pt x="7281" y="42378"/>
                </a:lnTo>
                <a:lnTo>
                  <a:pt x="15185" y="47699"/>
                </a:lnTo>
                <a:lnTo>
                  <a:pt x="24864" y="49650"/>
                </a:lnTo>
                <a:lnTo>
                  <a:pt x="342539" y="49650"/>
                </a:lnTo>
                <a:lnTo>
                  <a:pt x="352214" y="47699"/>
                </a:lnTo>
                <a:lnTo>
                  <a:pt x="360114" y="42378"/>
                </a:lnTo>
                <a:lnTo>
                  <a:pt x="365442" y="34486"/>
                </a:lnTo>
                <a:lnTo>
                  <a:pt x="367395" y="24820"/>
                </a:lnTo>
                <a:lnTo>
                  <a:pt x="365442" y="15159"/>
                </a:lnTo>
                <a:lnTo>
                  <a:pt x="360114" y="7270"/>
                </a:lnTo>
                <a:lnTo>
                  <a:pt x="352214" y="1950"/>
                </a:lnTo>
                <a:lnTo>
                  <a:pt x="342539" y="0"/>
                </a:lnTo>
                <a:close/>
              </a:path>
              <a:path w="367665" h="256539">
                <a:moveTo>
                  <a:pt x="342539" y="103437"/>
                </a:moveTo>
                <a:lnTo>
                  <a:pt x="24864" y="103437"/>
                </a:lnTo>
                <a:lnTo>
                  <a:pt x="15185" y="105388"/>
                </a:lnTo>
                <a:lnTo>
                  <a:pt x="7281" y="110708"/>
                </a:lnTo>
                <a:lnTo>
                  <a:pt x="1953" y="118601"/>
                </a:lnTo>
                <a:lnTo>
                  <a:pt x="0" y="128266"/>
                </a:lnTo>
                <a:lnTo>
                  <a:pt x="1953" y="137927"/>
                </a:lnTo>
                <a:lnTo>
                  <a:pt x="7281" y="145817"/>
                </a:lnTo>
                <a:lnTo>
                  <a:pt x="15185" y="151136"/>
                </a:lnTo>
                <a:lnTo>
                  <a:pt x="24864" y="153087"/>
                </a:lnTo>
                <a:lnTo>
                  <a:pt x="342539" y="153087"/>
                </a:lnTo>
                <a:lnTo>
                  <a:pt x="352214" y="151136"/>
                </a:lnTo>
                <a:lnTo>
                  <a:pt x="360114" y="145817"/>
                </a:lnTo>
                <a:lnTo>
                  <a:pt x="365442" y="137927"/>
                </a:lnTo>
                <a:lnTo>
                  <a:pt x="367395" y="128266"/>
                </a:lnTo>
                <a:lnTo>
                  <a:pt x="365442" y="118601"/>
                </a:lnTo>
                <a:lnTo>
                  <a:pt x="360114" y="110708"/>
                </a:lnTo>
                <a:lnTo>
                  <a:pt x="352214" y="105388"/>
                </a:lnTo>
                <a:lnTo>
                  <a:pt x="342539" y="103437"/>
                </a:lnTo>
                <a:close/>
              </a:path>
              <a:path w="367665" h="256539">
                <a:moveTo>
                  <a:pt x="342539" y="206874"/>
                </a:moveTo>
                <a:lnTo>
                  <a:pt x="24864" y="206874"/>
                </a:lnTo>
                <a:lnTo>
                  <a:pt x="15185" y="208825"/>
                </a:lnTo>
                <a:lnTo>
                  <a:pt x="7281" y="214146"/>
                </a:lnTo>
                <a:lnTo>
                  <a:pt x="1953" y="222038"/>
                </a:lnTo>
                <a:lnTo>
                  <a:pt x="0" y="231704"/>
                </a:lnTo>
                <a:lnTo>
                  <a:pt x="1953" y="241364"/>
                </a:lnTo>
                <a:lnTo>
                  <a:pt x="7281" y="249254"/>
                </a:lnTo>
                <a:lnTo>
                  <a:pt x="15185" y="254574"/>
                </a:lnTo>
                <a:lnTo>
                  <a:pt x="24864" y="256524"/>
                </a:lnTo>
                <a:lnTo>
                  <a:pt x="342539" y="256524"/>
                </a:lnTo>
                <a:lnTo>
                  <a:pt x="352214" y="254574"/>
                </a:lnTo>
                <a:lnTo>
                  <a:pt x="360114" y="249254"/>
                </a:lnTo>
                <a:lnTo>
                  <a:pt x="365442" y="241364"/>
                </a:lnTo>
                <a:lnTo>
                  <a:pt x="367395" y="231704"/>
                </a:lnTo>
                <a:lnTo>
                  <a:pt x="365442" y="222038"/>
                </a:lnTo>
                <a:lnTo>
                  <a:pt x="360114" y="214146"/>
                </a:lnTo>
                <a:lnTo>
                  <a:pt x="352214" y="208825"/>
                </a:lnTo>
                <a:lnTo>
                  <a:pt x="342539" y="206874"/>
                </a:lnTo>
                <a:close/>
              </a:path>
            </a:pathLst>
          </a:custGeom>
          <a:solidFill>
            <a:srgbClr val="111112"/>
          </a:solidFill>
        </p:spPr>
        <p:txBody>
          <a:bodyPr wrap="square" lIns="0" tIns="0" rIns="0" bIns="0" rtlCol="0"/>
          <a:lstStyle/>
          <a:p>
            <a:endParaRPr sz="1588" dirty="0"/>
          </a:p>
        </p:txBody>
      </p:sp>
      <p:sp>
        <p:nvSpPr>
          <p:cNvPr id="32" name="object 32"/>
          <p:cNvSpPr/>
          <p:nvPr/>
        </p:nvSpPr>
        <p:spPr>
          <a:xfrm>
            <a:off x="445220" y="5730576"/>
            <a:ext cx="1531620" cy="140599"/>
          </a:xfrm>
          <a:prstGeom prst="rect">
            <a:avLst/>
          </a:prstGeom>
          <a:blipFill>
            <a:blip r:embed="rId6" cstate="print"/>
            <a:stretch>
              <a:fillRect/>
            </a:stretch>
          </a:blipFill>
        </p:spPr>
        <p:txBody>
          <a:bodyPr wrap="square" lIns="0" tIns="0" rIns="0" bIns="0" rtlCol="0"/>
          <a:lstStyle/>
          <a:p>
            <a:endParaRPr sz="1588" dirty="0"/>
          </a:p>
        </p:txBody>
      </p:sp>
      <p:sp>
        <p:nvSpPr>
          <p:cNvPr id="33" name="object 33"/>
          <p:cNvSpPr/>
          <p:nvPr/>
        </p:nvSpPr>
        <p:spPr>
          <a:xfrm>
            <a:off x="6808470" y="268930"/>
            <a:ext cx="1028632" cy="878440"/>
          </a:xfrm>
          <a:prstGeom prst="rect">
            <a:avLst/>
          </a:prstGeom>
          <a:blipFill>
            <a:blip r:embed="rId7" cstate="print"/>
            <a:stretch>
              <a:fillRect/>
            </a:stretch>
          </a:blipFill>
        </p:spPr>
        <p:txBody>
          <a:bodyPr wrap="square" lIns="0" tIns="0" rIns="0" bIns="0" rtlCol="0"/>
          <a:lstStyle/>
          <a:p>
            <a:endParaRPr sz="1588" dirty="0"/>
          </a:p>
        </p:txBody>
      </p:sp>
      <p:sp>
        <p:nvSpPr>
          <p:cNvPr id="34" name="Slide Number Placeholder 33">
            <a:extLst>
              <a:ext uri="{FF2B5EF4-FFF2-40B4-BE49-F238E27FC236}">
                <a16:creationId xmlns:a16="http://schemas.microsoft.com/office/drawing/2014/main" id="{DAD40763-B24F-4C8A-92C9-010A5827A0AA}"/>
              </a:ext>
            </a:extLst>
          </p:cNvPr>
          <p:cNvSpPr>
            <a:spLocks noGrp="1"/>
          </p:cNvSpPr>
          <p:nvPr>
            <p:ph type="sldNum" sz="quarter" idx="12"/>
          </p:nvPr>
        </p:nvSpPr>
        <p:spPr/>
        <p:txBody>
          <a:bodyPr/>
          <a:lstStyle/>
          <a:p>
            <a:fld id="{CCE7EACD-A346-A34B-BBAF-EF458C812BA9}" type="slidenum">
              <a:rPr lang="en-US" smtClean="0"/>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4471" y="2293407"/>
            <a:ext cx="5741334" cy="1252648"/>
          </a:xfrm>
          <a:prstGeom prst="rect">
            <a:avLst/>
          </a:prstGeom>
          <a:solidFill>
            <a:srgbClr val="0090DA"/>
          </a:solidFill>
        </p:spPr>
        <p:txBody>
          <a:bodyPr vert="horz" wrap="square" lIns="0" tIns="3362" rIns="0" bIns="0" rtlCol="0">
            <a:spAutoFit/>
          </a:bodyPr>
          <a:lstStyle/>
          <a:p>
            <a:pPr>
              <a:spcBef>
                <a:spcPts val="26"/>
              </a:spcBef>
            </a:pPr>
            <a:endParaRPr lang="en-US" sz="4941" dirty="0">
              <a:latin typeface="Times New Roman"/>
              <a:cs typeface="Times New Roman"/>
            </a:endParaRPr>
          </a:p>
          <a:p>
            <a:pPr marL="555281" marR="82928" algn="ctr"/>
            <a:r>
              <a:rPr lang="en-US" sz="3177" b="1" spc="-4" dirty="0">
                <a:solidFill>
                  <a:srgbClr val="FFFFFF"/>
                </a:solidFill>
                <a:latin typeface="Arial"/>
                <a:cs typeface="Arial"/>
              </a:rPr>
              <a:t>Thank You!</a:t>
            </a:r>
            <a:endParaRPr lang="en-US" sz="3177" dirty="0">
              <a:latin typeface="Arial"/>
              <a:cs typeface="Arial"/>
            </a:endParaRPr>
          </a:p>
        </p:txBody>
      </p:sp>
      <p:sp>
        <p:nvSpPr>
          <p:cNvPr id="3" name="Slide Number Placeholder 2">
            <a:extLst>
              <a:ext uri="{FF2B5EF4-FFF2-40B4-BE49-F238E27FC236}">
                <a16:creationId xmlns:a16="http://schemas.microsoft.com/office/drawing/2014/main" id="{9914FEF8-E5CE-4D21-BBD8-A893059ED357}"/>
              </a:ext>
            </a:extLst>
          </p:cNvPr>
          <p:cNvSpPr>
            <a:spLocks noGrp="1"/>
          </p:cNvSpPr>
          <p:nvPr>
            <p:ph type="sldNum" sz="quarter" idx="12"/>
          </p:nvPr>
        </p:nvSpPr>
        <p:spPr/>
        <p:txBody>
          <a:bodyPr/>
          <a:lstStyle/>
          <a:p>
            <a:fld id="{CCE7EACD-A346-A34B-BBAF-EF458C812BA9}" type="slidenum">
              <a:rPr lang="en-US" smtClean="0"/>
              <a:pPr/>
              <a:t>37</a:t>
            </a:fld>
            <a:endParaRPr lang="en-US" dirty="0"/>
          </a:p>
        </p:txBody>
      </p:sp>
    </p:spTree>
    <p:extLst>
      <p:ext uri="{BB962C8B-B14F-4D97-AF65-F5344CB8AC3E}">
        <p14:creationId xmlns:p14="http://schemas.microsoft.com/office/powerpoint/2010/main" val="4021321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A667-C51D-4269-9C59-09E0ECB34100}"/>
              </a:ext>
            </a:extLst>
          </p:cNvPr>
          <p:cNvSpPr>
            <a:spLocks noGrp="1"/>
          </p:cNvSpPr>
          <p:nvPr>
            <p:ph type="title"/>
          </p:nvPr>
        </p:nvSpPr>
        <p:spPr>
          <a:xfrm>
            <a:off x="720075" y="978102"/>
            <a:ext cx="7941325" cy="1062644"/>
          </a:xfrm>
        </p:spPr>
        <p:txBody>
          <a:bodyPr anchor="b">
            <a:normAutofit/>
          </a:bodyPr>
          <a:lstStyle/>
          <a:p>
            <a:r>
              <a:rPr lang="en-US" dirty="0">
                <a:solidFill>
                  <a:schemeClr val="tx1"/>
                </a:solidFill>
              </a:rPr>
              <a:t>Employee Assistance Program (EAP)	</a:t>
            </a:r>
          </a:p>
        </p:txBody>
      </p:sp>
      <p:cxnSp>
        <p:nvCxnSpPr>
          <p:cNvPr id="10" name="Straight Connector 9">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718" y="2265037"/>
            <a:ext cx="7593759"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0AACE18-7AFF-4BE5-AE6B-1C63A709EB0B}"/>
              </a:ext>
            </a:extLst>
          </p:cNvPr>
          <p:cNvPicPr>
            <a:picLocks noChangeAspect="1"/>
          </p:cNvPicPr>
          <p:nvPr/>
        </p:nvPicPr>
        <p:blipFill>
          <a:blip r:embed="rId2"/>
          <a:stretch>
            <a:fillRect/>
          </a:stretch>
        </p:blipFill>
        <p:spPr>
          <a:xfrm>
            <a:off x="835517" y="2811104"/>
            <a:ext cx="2524860" cy="1262430"/>
          </a:xfrm>
          <a:prstGeom prst="rect">
            <a:avLst/>
          </a:prstGeom>
        </p:spPr>
      </p:pic>
      <p:sp>
        <p:nvSpPr>
          <p:cNvPr id="3" name="Content Placeholder 2">
            <a:extLst>
              <a:ext uri="{FF2B5EF4-FFF2-40B4-BE49-F238E27FC236}">
                <a16:creationId xmlns:a16="http://schemas.microsoft.com/office/drawing/2014/main" id="{FDAD1772-491C-4F61-B266-914070B06DF3}"/>
              </a:ext>
            </a:extLst>
          </p:cNvPr>
          <p:cNvSpPr>
            <a:spLocks noGrp="1"/>
          </p:cNvSpPr>
          <p:nvPr>
            <p:ph idx="1"/>
          </p:nvPr>
        </p:nvSpPr>
        <p:spPr>
          <a:xfrm>
            <a:off x="3716515" y="2682433"/>
            <a:ext cx="4711627" cy="3863331"/>
          </a:xfrm>
        </p:spPr>
        <p:txBody>
          <a:bodyPr>
            <a:normAutofit/>
          </a:bodyPr>
          <a:lstStyle/>
          <a:p>
            <a:pPr marL="160020" indent="0">
              <a:lnSpc>
                <a:spcPct val="90000"/>
              </a:lnSpc>
              <a:buNone/>
            </a:pPr>
            <a:r>
              <a:rPr lang="en-US" dirty="0">
                <a:solidFill>
                  <a:schemeClr val="tx1"/>
                </a:solidFill>
              </a:rPr>
              <a:t>The Department of Administrative Services (DOAS) has contracted with KEPRO to administer the Employee Assistance Program (EAP).  KEPRO offers valuable benefits ranging from work life services to financial services, with support 24/7. </a:t>
            </a:r>
          </a:p>
          <a:p>
            <a:pPr>
              <a:lnSpc>
                <a:spcPct val="90000"/>
              </a:lnSpc>
              <a:buFont typeface="Wingdings" panose="05000000000000000000" pitchFamily="2" charset="2"/>
              <a:buChar char="§"/>
            </a:pPr>
            <a:endParaRPr lang="en-US" dirty="0">
              <a:solidFill>
                <a:schemeClr val="tx1"/>
              </a:solidFill>
            </a:endParaRPr>
          </a:p>
          <a:p>
            <a:pPr>
              <a:lnSpc>
                <a:spcPct val="90000"/>
              </a:lnSpc>
              <a:buFont typeface="Wingdings" panose="05000000000000000000" pitchFamily="2" charset="2"/>
              <a:buChar char="§"/>
            </a:pPr>
            <a:r>
              <a:rPr lang="en-US" dirty="0">
                <a:solidFill>
                  <a:schemeClr val="tx1"/>
                </a:solidFill>
              </a:rPr>
              <a:t>56 agencies have signed agreements to participate </a:t>
            </a:r>
          </a:p>
          <a:p>
            <a:pPr>
              <a:lnSpc>
                <a:spcPct val="90000"/>
              </a:lnSpc>
              <a:buFont typeface="Wingdings" panose="05000000000000000000" pitchFamily="2" charset="2"/>
              <a:buChar char="§"/>
            </a:pPr>
            <a:r>
              <a:rPr lang="en-US" dirty="0">
                <a:solidFill>
                  <a:schemeClr val="tx1"/>
                </a:solidFill>
              </a:rPr>
              <a:t>The enrollment process is still open for this fiscal year, July 1, 2019 through June 30, 2020.</a:t>
            </a:r>
          </a:p>
          <a:p>
            <a:pPr marL="160020" indent="0">
              <a:lnSpc>
                <a:spcPct val="90000"/>
              </a:lnSpc>
              <a:buNone/>
            </a:pPr>
            <a:endParaRPr lang="en-US" dirty="0">
              <a:solidFill>
                <a:schemeClr val="tx1"/>
              </a:solidFill>
            </a:endParaRPr>
          </a:p>
          <a:p>
            <a:pPr marL="160020" indent="0">
              <a:lnSpc>
                <a:spcPct val="90000"/>
              </a:lnSpc>
              <a:buNone/>
            </a:pPr>
            <a:r>
              <a:rPr lang="en-US" dirty="0">
                <a:solidFill>
                  <a:schemeClr val="tx1"/>
                </a:solidFill>
              </a:rPr>
              <a:t>To enroll in the EAP administered by KEPRO, contact Son Truong at </a:t>
            </a:r>
            <a:r>
              <a:rPr lang="en-US" dirty="0">
                <a:solidFill>
                  <a:schemeClr val="tx1"/>
                </a:solidFill>
                <a:hlinkClick r:id="rId3">
                  <a:extLst>
                    <a:ext uri="{A12FA001-AC4F-418D-AE19-62706E023703}">
                      <ahyp:hlinkClr xmlns:ahyp="http://schemas.microsoft.com/office/drawing/2018/hyperlinkcolor" val="tx"/>
                    </a:ext>
                  </a:extLst>
                </a:hlinkClick>
              </a:rPr>
              <a:t>son.truong@doas.ga.gov</a:t>
            </a:r>
            <a:r>
              <a:rPr lang="en-US" dirty="0">
                <a:solidFill>
                  <a:schemeClr val="tx1"/>
                </a:solidFill>
              </a:rPr>
              <a:t>.  Forward all signed Participation Agreements to Susan Baker at smbaker@kepro.com.</a:t>
            </a:r>
          </a:p>
          <a:p>
            <a:pPr marL="160020" indent="0">
              <a:lnSpc>
                <a:spcPct val="90000"/>
              </a:lnSpc>
              <a:buNone/>
            </a:pPr>
            <a:endParaRPr lang="en-US" sz="1300" dirty="0"/>
          </a:p>
          <a:p>
            <a:pPr marL="160020" indent="0">
              <a:lnSpc>
                <a:spcPct val="90000"/>
              </a:lnSpc>
              <a:buNone/>
            </a:pPr>
            <a:endParaRPr lang="en-US" sz="1300" dirty="0"/>
          </a:p>
          <a:p>
            <a:pPr>
              <a:lnSpc>
                <a:spcPct val="90000"/>
              </a:lnSpc>
            </a:pPr>
            <a:endParaRPr lang="en-US" sz="1300" dirty="0"/>
          </a:p>
          <a:p>
            <a:pPr marL="160020" indent="0">
              <a:lnSpc>
                <a:spcPct val="90000"/>
              </a:lnSpc>
              <a:buNone/>
            </a:pPr>
            <a:endParaRPr lang="en-US" sz="1300" dirty="0"/>
          </a:p>
          <a:p>
            <a:pPr marL="160020" indent="0">
              <a:lnSpc>
                <a:spcPct val="90000"/>
              </a:lnSpc>
              <a:buNone/>
            </a:pPr>
            <a:endParaRPr lang="en-US" sz="1300" dirty="0"/>
          </a:p>
          <a:p>
            <a:pPr>
              <a:lnSpc>
                <a:spcPct val="90000"/>
              </a:lnSpc>
            </a:pPr>
            <a:endParaRPr lang="en-US" sz="1300" dirty="0"/>
          </a:p>
          <a:p>
            <a:pPr>
              <a:lnSpc>
                <a:spcPct val="90000"/>
              </a:lnSpc>
            </a:pPr>
            <a:endParaRPr lang="en-US" sz="1300" dirty="0"/>
          </a:p>
          <a:p>
            <a:pPr marL="160020" indent="0">
              <a:lnSpc>
                <a:spcPct val="90000"/>
              </a:lnSpc>
              <a:buNone/>
            </a:pPr>
            <a:endParaRPr lang="en-US" sz="1300" dirty="0"/>
          </a:p>
        </p:txBody>
      </p:sp>
      <p:sp>
        <p:nvSpPr>
          <p:cNvPr id="4" name="Slide Number Placeholder 3">
            <a:extLst>
              <a:ext uri="{FF2B5EF4-FFF2-40B4-BE49-F238E27FC236}">
                <a16:creationId xmlns:a16="http://schemas.microsoft.com/office/drawing/2014/main" id="{3980A2F7-6B33-4CE6-BB54-A34EA4E9CFB5}"/>
              </a:ext>
            </a:extLst>
          </p:cNvPr>
          <p:cNvSpPr>
            <a:spLocks noGrp="1"/>
          </p:cNvSpPr>
          <p:nvPr>
            <p:ph type="sldNum" sz="quarter" idx="12"/>
          </p:nvPr>
        </p:nvSpPr>
        <p:spPr/>
        <p:txBody>
          <a:bodyPr/>
          <a:lstStyle/>
          <a:p>
            <a:fld id="{CCE7EACD-A346-A34B-BBAF-EF458C812BA9}" type="slidenum">
              <a:rPr lang="en-US" smtClean="0"/>
              <a:pPr/>
              <a:t>38</a:t>
            </a:fld>
            <a:endParaRPr lang="en-US" dirty="0"/>
          </a:p>
        </p:txBody>
      </p:sp>
    </p:spTree>
    <p:extLst>
      <p:ext uri="{BB962C8B-B14F-4D97-AF65-F5344CB8AC3E}">
        <p14:creationId xmlns:p14="http://schemas.microsoft.com/office/powerpoint/2010/main" val="3777014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D0A674-A689-4064-A03A-14924AB450D1}"/>
              </a:ext>
            </a:extLst>
          </p:cNvPr>
          <p:cNvSpPr>
            <a:spLocks noGrp="1"/>
          </p:cNvSpPr>
          <p:nvPr>
            <p:ph type="title"/>
          </p:nvPr>
        </p:nvSpPr>
        <p:spPr>
          <a:xfrm>
            <a:off x="965200" y="694252"/>
            <a:ext cx="7213599" cy="790147"/>
          </a:xfrm>
          <a:solidFill>
            <a:srgbClr val="9E2482"/>
          </a:solidFill>
        </p:spPr>
        <p:txBody>
          <a:bodyPr>
            <a:normAutofit/>
          </a:bodyPr>
          <a:lstStyle/>
          <a:p>
            <a:pPr algn="ctr"/>
            <a:r>
              <a:rPr lang="en-US" sz="2800" dirty="0">
                <a:solidFill>
                  <a:schemeClr val="bg1"/>
                </a:solidFill>
              </a:rPr>
              <a:t>Let’s Get Prepared!	</a:t>
            </a:r>
          </a:p>
        </p:txBody>
      </p:sp>
      <p:sp>
        <p:nvSpPr>
          <p:cNvPr id="3" name="Content Placeholder 2">
            <a:extLst>
              <a:ext uri="{FF2B5EF4-FFF2-40B4-BE49-F238E27FC236}">
                <a16:creationId xmlns:a16="http://schemas.microsoft.com/office/drawing/2014/main" id="{FDAD1772-491C-4F61-B266-914070B06DF3}"/>
              </a:ext>
            </a:extLst>
          </p:cNvPr>
          <p:cNvSpPr>
            <a:spLocks noGrp="1"/>
          </p:cNvSpPr>
          <p:nvPr>
            <p:ph idx="1"/>
          </p:nvPr>
        </p:nvSpPr>
        <p:spPr>
          <a:xfrm>
            <a:off x="965200" y="1984694"/>
            <a:ext cx="7213599" cy="2888612"/>
          </a:xfrm>
        </p:spPr>
        <p:txBody>
          <a:bodyPr>
            <a:normAutofit/>
          </a:bodyPr>
          <a:lstStyle/>
          <a:p>
            <a:pPr marL="160020" indent="0">
              <a:lnSpc>
                <a:spcPct val="90000"/>
              </a:lnSpc>
              <a:buNone/>
            </a:pPr>
            <a:r>
              <a:rPr lang="en-US" b="1" dirty="0">
                <a:solidFill>
                  <a:schemeClr val="tx1"/>
                </a:solidFill>
              </a:rPr>
              <a:t>Checklist </a:t>
            </a:r>
          </a:p>
          <a:p>
            <a:pPr lvl="0">
              <a:lnSpc>
                <a:spcPct val="90000"/>
              </a:lnSpc>
              <a:buFont typeface="Wingdings" panose="05000000000000000000" pitchFamily="2" charset="2"/>
              <a:buChar char="ü"/>
            </a:pPr>
            <a:r>
              <a:rPr lang="en-US" dirty="0">
                <a:solidFill>
                  <a:schemeClr val="tx1"/>
                </a:solidFill>
              </a:rPr>
              <a:t>Review the </a:t>
            </a:r>
            <a:r>
              <a:rPr lang="en-US" i="1" dirty="0">
                <a:solidFill>
                  <a:schemeClr val="tx1"/>
                </a:solidFill>
              </a:rPr>
              <a:t>YOU DECIDE</a:t>
            </a:r>
            <a:r>
              <a:rPr lang="en-US" dirty="0">
                <a:solidFill>
                  <a:schemeClr val="tx1"/>
                </a:solidFill>
              </a:rPr>
              <a:t> booklet prior to Open Enrollment (OE) for any enhancements and/or changes  </a:t>
            </a:r>
          </a:p>
          <a:p>
            <a:pPr lvl="0">
              <a:lnSpc>
                <a:spcPct val="90000"/>
              </a:lnSpc>
              <a:buFont typeface="Wingdings" panose="05000000000000000000" pitchFamily="2" charset="2"/>
              <a:buChar char="ü"/>
            </a:pPr>
            <a:r>
              <a:rPr lang="en-US" dirty="0">
                <a:solidFill>
                  <a:schemeClr val="tx1"/>
                </a:solidFill>
              </a:rPr>
              <a:t>Attend a Benefit Fair in your area</a:t>
            </a:r>
          </a:p>
          <a:p>
            <a:pPr lvl="0">
              <a:lnSpc>
                <a:spcPct val="90000"/>
              </a:lnSpc>
              <a:buFont typeface="Wingdings" panose="05000000000000000000" pitchFamily="2" charset="2"/>
              <a:buChar char="ü"/>
            </a:pPr>
            <a:r>
              <a:rPr lang="en-US" dirty="0">
                <a:solidFill>
                  <a:schemeClr val="tx1"/>
                </a:solidFill>
              </a:rPr>
              <a:t>If applicable, review and compare your options with your spouse’s employer plan(s)</a:t>
            </a:r>
          </a:p>
          <a:p>
            <a:pPr lvl="0">
              <a:lnSpc>
                <a:spcPct val="90000"/>
              </a:lnSpc>
              <a:buFont typeface="Wingdings" panose="05000000000000000000" pitchFamily="2" charset="2"/>
              <a:buChar char="ü"/>
            </a:pPr>
            <a:r>
              <a:rPr lang="en-US" dirty="0">
                <a:solidFill>
                  <a:schemeClr val="tx1"/>
                </a:solidFill>
              </a:rPr>
              <a:t>Confirm your access to the enrollment portal, </a:t>
            </a:r>
            <a:r>
              <a:rPr lang="en-US" u="sng" dirty="0">
                <a:solidFill>
                  <a:schemeClr val="tx1"/>
                </a:solidFill>
                <a:hlinkClick r:id="rId2">
                  <a:extLst>
                    <a:ext uri="{A12FA001-AC4F-418D-AE19-62706E023703}">
                      <ahyp:hlinkClr xmlns:ahyp="http://schemas.microsoft.com/office/drawing/2018/hyperlinkcolor" val="tx"/>
                    </a:ext>
                  </a:extLst>
                </a:hlinkClick>
              </a:rPr>
              <a:t>www.GaBreeze.ga.gov</a:t>
            </a:r>
            <a:r>
              <a:rPr lang="en-US" dirty="0">
                <a:solidFill>
                  <a:schemeClr val="tx1"/>
                </a:solidFill>
              </a:rPr>
              <a:t>, in advance of the OE start date</a:t>
            </a:r>
          </a:p>
          <a:p>
            <a:pPr lvl="0">
              <a:lnSpc>
                <a:spcPct val="90000"/>
              </a:lnSpc>
              <a:buFont typeface="Wingdings" panose="05000000000000000000" pitchFamily="2" charset="2"/>
              <a:buChar char="ü"/>
            </a:pPr>
            <a:r>
              <a:rPr lang="en-US" dirty="0">
                <a:solidFill>
                  <a:schemeClr val="tx1"/>
                </a:solidFill>
              </a:rPr>
              <a:t>Confirm your address is current on </a:t>
            </a:r>
            <a:r>
              <a:rPr lang="en-US" dirty="0" err="1">
                <a:solidFill>
                  <a:schemeClr val="tx1"/>
                </a:solidFill>
              </a:rPr>
              <a:t>GaBreeze</a:t>
            </a:r>
            <a:endParaRPr lang="en-US" dirty="0">
              <a:solidFill>
                <a:schemeClr val="tx1"/>
              </a:solidFill>
            </a:endParaRPr>
          </a:p>
          <a:p>
            <a:pPr lvl="0">
              <a:lnSpc>
                <a:spcPct val="90000"/>
              </a:lnSpc>
              <a:buFont typeface="Wingdings" panose="05000000000000000000" pitchFamily="2" charset="2"/>
              <a:buChar char="ü"/>
            </a:pPr>
            <a:r>
              <a:rPr lang="en-US" dirty="0">
                <a:solidFill>
                  <a:schemeClr val="tx1"/>
                </a:solidFill>
              </a:rPr>
              <a:t>Save the dates, October 21, 2019 through November 8, 2019 </a:t>
            </a:r>
          </a:p>
          <a:p>
            <a:pPr marL="160020" indent="0">
              <a:lnSpc>
                <a:spcPct val="90000"/>
              </a:lnSpc>
              <a:buNone/>
            </a:pPr>
            <a:r>
              <a:rPr lang="en-US" dirty="0">
                <a:solidFill>
                  <a:schemeClr val="tx1"/>
                </a:solidFill>
              </a:rPr>
              <a:t>Remember, now’s your chance to get the benefits you want – be sure to enroll by November 8, 2019!      </a:t>
            </a:r>
          </a:p>
          <a:p>
            <a:pPr marL="160020" indent="0">
              <a:lnSpc>
                <a:spcPct val="90000"/>
              </a:lnSpc>
              <a:buNone/>
            </a:pPr>
            <a:endParaRPr lang="en-US" sz="800" dirty="0"/>
          </a:p>
          <a:p>
            <a:pPr marL="160020" indent="0">
              <a:lnSpc>
                <a:spcPct val="90000"/>
              </a:lnSpc>
              <a:buNone/>
            </a:pPr>
            <a:endParaRPr lang="en-US" sz="800" dirty="0"/>
          </a:p>
        </p:txBody>
      </p:sp>
      <p:pic>
        <p:nvPicPr>
          <p:cNvPr id="1026" name="Picture 2" descr="image001">
            <a:extLst>
              <a:ext uri="{FF2B5EF4-FFF2-40B4-BE49-F238E27FC236}">
                <a16:creationId xmlns:a16="http://schemas.microsoft.com/office/drawing/2014/main" id="{7FB9E89C-D6D5-464C-BB84-778D26C6D22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35769" y="5041740"/>
            <a:ext cx="4572002" cy="9258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DA39A3C-6086-48CD-B2EC-32921C3F133E}"/>
              </a:ext>
            </a:extLst>
          </p:cNvPr>
          <p:cNvSpPr>
            <a:spLocks noGrp="1"/>
          </p:cNvSpPr>
          <p:nvPr>
            <p:ph type="sldNum" sz="quarter" idx="12"/>
          </p:nvPr>
        </p:nvSpPr>
        <p:spPr/>
        <p:txBody>
          <a:bodyPr/>
          <a:lstStyle/>
          <a:p>
            <a:fld id="{CCE7EACD-A346-A34B-BBAF-EF458C812BA9}" type="slidenum">
              <a:rPr lang="en-US" smtClean="0"/>
              <a:pPr/>
              <a:t>39</a:t>
            </a:fld>
            <a:endParaRPr lang="en-US" dirty="0"/>
          </a:p>
        </p:txBody>
      </p:sp>
    </p:spTree>
    <p:extLst>
      <p:ext uri="{BB962C8B-B14F-4D97-AF65-F5344CB8AC3E}">
        <p14:creationId xmlns:p14="http://schemas.microsoft.com/office/powerpoint/2010/main" val="2948418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GB" dirty="0"/>
              <a:t>David S. Allen</a:t>
            </a:r>
          </a:p>
          <a:p>
            <a:r>
              <a:rPr lang="en-GB" dirty="0"/>
              <a:t>Chief Information Security Officer</a:t>
            </a:r>
          </a:p>
        </p:txBody>
      </p:sp>
      <p:sp>
        <p:nvSpPr>
          <p:cNvPr id="3" name="Title 2"/>
          <p:cNvSpPr>
            <a:spLocks noGrp="1"/>
          </p:cNvSpPr>
          <p:nvPr>
            <p:ph type="title"/>
          </p:nvPr>
        </p:nvSpPr>
        <p:spPr/>
        <p:txBody>
          <a:bodyPr/>
          <a:lstStyle/>
          <a:p>
            <a:r>
              <a:rPr lang="en-GB" dirty="0"/>
              <a:t>Proofpoint Training Overview</a:t>
            </a:r>
            <a:endParaRPr lang="en-US" dirty="0"/>
          </a:p>
        </p:txBody>
      </p:sp>
      <p:sp>
        <p:nvSpPr>
          <p:cNvPr id="4" name="Subtitle 3"/>
          <p:cNvSpPr>
            <a:spLocks noGrp="1"/>
          </p:cNvSpPr>
          <p:nvPr>
            <p:ph type="subTitle" idx="2"/>
          </p:nvPr>
        </p:nvSpPr>
        <p:spPr>
          <a:xfrm>
            <a:off x="364763" y="1543050"/>
            <a:ext cx="2722725" cy="449580"/>
          </a:xfrm>
        </p:spPr>
        <p:txBody>
          <a:bodyPr>
            <a:normAutofit fontScale="92500" lnSpcReduction="20000"/>
          </a:bodyPr>
          <a:lstStyle/>
          <a:p>
            <a:r>
              <a:rPr lang="en-US" dirty="0"/>
              <a:t>Georgia Technology Authority</a:t>
            </a:r>
          </a:p>
          <a:p>
            <a:r>
              <a:rPr lang="en-US" dirty="0"/>
              <a:t>Office of Information Security</a:t>
            </a:r>
          </a:p>
        </p:txBody>
      </p:sp>
    </p:spTree>
    <p:extLst>
      <p:ext uri="{BB962C8B-B14F-4D97-AF65-F5344CB8AC3E}">
        <p14:creationId xmlns:p14="http://schemas.microsoft.com/office/powerpoint/2010/main" val="1829899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7BFF7-F03F-49CA-A703-98CE2B001D48}"/>
              </a:ext>
            </a:extLst>
          </p:cNvPr>
          <p:cNvSpPr>
            <a:spLocks noGrp="1"/>
          </p:cNvSpPr>
          <p:nvPr>
            <p:ph type="title"/>
          </p:nvPr>
        </p:nvSpPr>
        <p:spPr/>
        <p:txBody>
          <a:bodyPr/>
          <a:lstStyle/>
          <a:p>
            <a:r>
              <a:rPr lang="en-US" dirty="0">
                <a:solidFill>
                  <a:schemeClr val="tx1"/>
                </a:solidFill>
              </a:rPr>
              <a:t>Flexible Benefits Trivia</a:t>
            </a:r>
            <a:r>
              <a:rPr lang="en-US" dirty="0"/>
              <a:t>	</a:t>
            </a:r>
          </a:p>
        </p:txBody>
      </p:sp>
      <p:sp>
        <p:nvSpPr>
          <p:cNvPr id="3" name="Content Placeholder 2">
            <a:extLst>
              <a:ext uri="{FF2B5EF4-FFF2-40B4-BE49-F238E27FC236}">
                <a16:creationId xmlns:a16="http://schemas.microsoft.com/office/drawing/2014/main" id="{25DD4CCA-9B1A-4F47-9136-D2FBA24E8287}"/>
              </a:ext>
            </a:extLst>
          </p:cNvPr>
          <p:cNvSpPr>
            <a:spLocks noGrp="1"/>
          </p:cNvSpPr>
          <p:nvPr>
            <p:ph idx="1"/>
          </p:nvPr>
        </p:nvSpPr>
        <p:spPr>
          <a:xfrm>
            <a:off x="457200" y="1417638"/>
            <a:ext cx="8229600" cy="4708525"/>
          </a:xfrm>
        </p:spPr>
        <p:txBody>
          <a:bodyPr>
            <a:normAutofit fontScale="92500" lnSpcReduction="10000"/>
          </a:bodyPr>
          <a:lstStyle/>
          <a:p>
            <a:r>
              <a:rPr lang="en-US" sz="1800" dirty="0">
                <a:solidFill>
                  <a:schemeClr val="tx1"/>
                </a:solidFill>
              </a:rPr>
              <a:t>What is the name of the governing body that prescribes the general policies by which the Flexible Benefits Program is administered?</a:t>
            </a:r>
          </a:p>
          <a:p>
            <a:r>
              <a:rPr lang="en-US" sz="1800" dirty="0">
                <a:solidFill>
                  <a:schemeClr val="tx1"/>
                </a:solidFill>
              </a:rPr>
              <a:t>Name the vendor that administers the Long-Term care plan option</a:t>
            </a:r>
          </a:p>
          <a:p>
            <a:r>
              <a:rPr lang="en-US" sz="1800" dirty="0">
                <a:solidFill>
                  <a:schemeClr val="tx1"/>
                </a:solidFill>
              </a:rPr>
              <a:t>If you are enrolled in this Flexible Benefits plan option, you can receive up to $160 per calendar year by completing a covered screening test and submitting your request for reimbursement </a:t>
            </a:r>
          </a:p>
          <a:p>
            <a:r>
              <a:rPr lang="en-US" sz="1800" dirty="0">
                <a:solidFill>
                  <a:schemeClr val="tx1"/>
                </a:solidFill>
              </a:rPr>
              <a:t>There are _________Flexible Benefits Program vendors.</a:t>
            </a:r>
          </a:p>
          <a:p>
            <a:r>
              <a:rPr lang="en-US" sz="1800" dirty="0">
                <a:solidFill>
                  <a:schemeClr val="tx1"/>
                </a:solidFill>
              </a:rPr>
              <a:t>Name three Flexible Benefits plan options that premiums are pre-taxed.  </a:t>
            </a:r>
          </a:p>
          <a:p>
            <a:r>
              <a:rPr lang="en-US" sz="1800" dirty="0">
                <a:solidFill>
                  <a:schemeClr val="tx1"/>
                </a:solidFill>
              </a:rPr>
              <a:t>Which Flexible Benefits plan option offers coverage to you, your spouse, your parents and parents-in-laws?</a:t>
            </a:r>
          </a:p>
          <a:p>
            <a:r>
              <a:rPr lang="en-US" sz="1800" dirty="0">
                <a:solidFill>
                  <a:schemeClr val="tx1"/>
                </a:solidFill>
              </a:rPr>
              <a:t>Anthem BCBS Vision Select plan option provides coverage for one pair of frames every calendar year. </a:t>
            </a:r>
            <a:r>
              <a:rPr lang="en-US" sz="1800" b="1" dirty="0">
                <a:solidFill>
                  <a:schemeClr val="tx1"/>
                </a:solidFill>
              </a:rPr>
              <a:t>True or False</a:t>
            </a:r>
          </a:p>
          <a:p>
            <a:r>
              <a:rPr lang="en-US" sz="1800" dirty="0">
                <a:solidFill>
                  <a:schemeClr val="tx1"/>
                </a:solidFill>
              </a:rPr>
              <a:t>What does the acronym ABBR stands for and why is it needed?</a:t>
            </a:r>
          </a:p>
          <a:p>
            <a:r>
              <a:rPr lang="en-US" sz="1800" dirty="0">
                <a:solidFill>
                  <a:schemeClr val="tx1"/>
                </a:solidFill>
              </a:rPr>
              <a:t>Which dental plan option does not have an annual dollar maximums? </a:t>
            </a:r>
          </a:p>
          <a:p>
            <a:r>
              <a:rPr lang="en-US" sz="1800" dirty="0">
                <a:solidFill>
                  <a:schemeClr val="tx1"/>
                </a:solidFill>
              </a:rPr>
              <a:t>Delta Dental plan options have a 6-month waiting period on all services. </a:t>
            </a:r>
            <a:r>
              <a:rPr lang="en-US" sz="1800" b="1" dirty="0">
                <a:solidFill>
                  <a:schemeClr val="tx1"/>
                </a:solidFill>
              </a:rPr>
              <a:t>True or False    </a:t>
            </a:r>
          </a:p>
          <a:p>
            <a:endParaRPr lang="en-US" sz="1800" dirty="0">
              <a:solidFill>
                <a:schemeClr val="tx1"/>
              </a:solidFill>
            </a:endParaRPr>
          </a:p>
        </p:txBody>
      </p:sp>
      <p:sp>
        <p:nvSpPr>
          <p:cNvPr id="4" name="Slide Number Placeholder 3">
            <a:extLst>
              <a:ext uri="{FF2B5EF4-FFF2-40B4-BE49-F238E27FC236}">
                <a16:creationId xmlns:a16="http://schemas.microsoft.com/office/drawing/2014/main" id="{8FDC5C53-0880-4370-891A-26E22147BFB6}"/>
              </a:ext>
            </a:extLst>
          </p:cNvPr>
          <p:cNvSpPr>
            <a:spLocks noGrp="1"/>
          </p:cNvSpPr>
          <p:nvPr>
            <p:ph type="sldNum" sz="quarter" idx="12"/>
          </p:nvPr>
        </p:nvSpPr>
        <p:spPr/>
        <p:txBody>
          <a:bodyPr/>
          <a:lstStyle/>
          <a:p>
            <a:fld id="{CCE7EACD-A346-A34B-BBAF-EF458C812BA9}" type="slidenum">
              <a:rPr lang="en-US" smtClean="0"/>
              <a:pPr/>
              <a:t>40</a:t>
            </a:fld>
            <a:endParaRPr lang="en-US" dirty="0"/>
          </a:p>
        </p:txBody>
      </p:sp>
    </p:spTree>
    <p:extLst>
      <p:ext uri="{BB962C8B-B14F-4D97-AF65-F5344CB8AC3E}">
        <p14:creationId xmlns:p14="http://schemas.microsoft.com/office/powerpoint/2010/main" val="80718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Preventing Sexual Harassment Update</a:t>
            </a:r>
          </a:p>
        </p:txBody>
      </p:sp>
      <p:sp>
        <p:nvSpPr>
          <p:cNvPr id="3" name="Text Placeholder 2"/>
          <p:cNvSpPr>
            <a:spLocks noGrp="1"/>
          </p:cNvSpPr>
          <p:nvPr>
            <p:ph type="body" sz="quarter" idx="11"/>
          </p:nvPr>
        </p:nvSpPr>
        <p:spPr>
          <a:xfrm>
            <a:off x="457200" y="3568700"/>
            <a:ext cx="8229600" cy="1103884"/>
          </a:xfrm>
        </p:spPr>
        <p:txBody>
          <a:bodyPr/>
          <a:lstStyle/>
          <a:p>
            <a:r>
              <a:rPr lang="en-US" dirty="0"/>
              <a:t>Jenna Wiese, Deputy Inspector General</a:t>
            </a:r>
          </a:p>
          <a:p>
            <a:r>
              <a:rPr lang="en-US" dirty="0"/>
              <a:t>Al Howell</a:t>
            </a:r>
          </a:p>
          <a:p>
            <a:endParaRPr lang="en-US" dirty="0"/>
          </a:p>
        </p:txBody>
      </p:sp>
    </p:spTree>
    <p:extLst>
      <p:ext uri="{BB962C8B-B14F-4D97-AF65-F5344CB8AC3E}">
        <p14:creationId xmlns:p14="http://schemas.microsoft.com/office/powerpoint/2010/main" val="1834664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vert="horz" lIns="91440" tIns="45720" rIns="91440" bIns="45720" rtlCol="0" anchor="ctr">
            <a:normAutofit/>
          </a:bodyPr>
          <a:lstStyle/>
          <a:p>
            <a:pPr algn="ctr" defTabSz="914400">
              <a:lnSpc>
                <a:spcPct val="90000"/>
              </a:lnSpc>
            </a:pPr>
            <a:r>
              <a:rPr lang="en-US" b="1" kern="1200" dirty="0">
                <a:solidFill>
                  <a:schemeClr val="tx1"/>
                </a:solidFill>
              </a:rPr>
              <a:t>Preventing Sexual Harassment Update</a:t>
            </a:r>
          </a:p>
        </p:txBody>
      </p:sp>
      <p:graphicFrame>
        <p:nvGraphicFramePr>
          <p:cNvPr id="4" name="Table 3"/>
          <p:cNvGraphicFramePr>
            <a:graphicFrameLocks noGrp="1"/>
          </p:cNvGraphicFramePr>
          <p:nvPr>
            <p:extLst>
              <p:ext uri="{D42A27DB-BD31-4B8C-83A1-F6EECF244321}">
                <p14:modId xmlns:p14="http://schemas.microsoft.com/office/powerpoint/2010/main" val="88831870"/>
              </p:ext>
            </p:extLst>
          </p:nvPr>
        </p:nvGraphicFramePr>
        <p:xfrm>
          <a:off x="1044309" y="1912091"/>
          <a:ext cx="7048237" cy="4178408"/>
        </p:xfrm>
        <a:graphic>
          <a:graphicData uri="http://schemas.openxmlformats.org/drawingml/2006/table">
            <a:tbl>
              <a:tblPr>
                <a:tableStyleId>{3B4B98B0-60AC-42C2-AFA5-B58CD77FA1E5}</a:tableStyleId>
              </a:tblPr>
              <a:tblGrid>
                <a:gridCol w="6041100">
                  <a:extLst>
                    <a:ext uri="{9D8B030D-6E8A-4147-A177-3AD203B41FA5}">
                      <a16:colId xmlns:a16="http://schemas.microsoft.com/office/drawing/2014/main" val="20000"/>
                    </a:ext>
                  </a:extLst>
                </a:gridCol>
                <a:gridCol w="1007137">
                  <a:extLst>
                    <a:ext uri="{9D8B030D-6E8A-4147-A177-3AD203B41FA5}">
                      <a16:colId xmlns:a16="http://schemas.microsoft.com/office/drawing/2014/main" val="20001"/>
                    </a:ext>
                  </a:extLst>
                </a:gridCol>
              </a:tblGrid>
              <a:tr h="667412">
                <a:tc>
                  <a:txBody>
                    <a:bodyPr/>
                    <a:lstStyle/>
                    <a:p>
                      <a:pPr algn="l" fontAlgn="b">
                        <a:lnSpc>
                          <a:spcPct val="150000"/>
                        </a:lnSpc>
                      </a:pPr>
                      <a:r>
                        <a:rPr lang="en-US" sz="3300" u="none" strike="noStrike"/>
                        <a:t># Complaints Received</a:t>
                      </a:r>
                      <a:endParaRPr lang="en-US" sz="3300" b="0" i="0" u="none" strike="noStrike">
                        <a:solidFill>
                          <a:srgbClr val="000000"/>
                        </a:solidFill>
                        <a:latin typeface="Calibri"/>
                      </a:endParaRPr>
                    </a:p>
                  </a:txBody>
                  <a:tcPr marL="13666" marR="13666" marT="10250" marB="0" anchor="ctr"/>
                </a:tc>
                <a:tc>
                  <a:txBody>
                    <a:bodyPr/>
                    <a:lstStyle/>
                    <a:p>
                      <a:pPr algn="ctr" fontAlgn="b"/>
                      <a:r>
                        <a:rPr lang="en-US" sz="3300" u="none" strike="noStrike" dirty="0"/>
                        <a:t>100</a:t>
                      </a:r>
                      <a:endParaRPr lang="en-US" sz="3300" b="0" i="0" u="none" strike="noStrike" dirty="0">
                        <a:solidFill>
                          <a:srgbClr val="000000"/>
                        </a:solidFill>
                        <a:latin typeface="Calibri"/>
                      </a:endParaRPr>
                    </a:p>
                  </a:txBody>
                  <a:tcPr marL="13666" marR="13666" marT="10250" marB="0" anchor="ctr"/>
                </a:tc>
                <a:extLst>
                  <a:ext uri="{0D108BD9-81ED-4DB2-BD59-A6C34878D82A}">
                    <a16:rowId xmlns:a16="http://schemas.microsoft.com/office/drawing/2014/main" val="10000"/>
                  </a:ext>
                </a:extLst>
              </a:tr>
              <a:tr h="1421792">
                <a:tc>
                  <a:txBody>
                    <a:bodyPr/>
                    <a:lstStyle/>
                    <a:p>
                      <a:pPr algn="l" fontAlgn="b">
                        <a:lnSpc>
                          <a:spcPct val="150000"/>
                        </a:lnSpc>
                      </a:pPr>
                      <a:r>
                        <a:rPr lang="en-US" sz="3300" u="none" strike="noStrike"/>
                        <a:t># Complaints with Impartiality Concerns</a:t>
                      </a:r>
                      <a:endParaRPr lang="en-US" sz="3300" b="0" i="0" u="none" strike="noStrike">
                        <a:solidFill>
                          <a:srgbClr val="000000"/>
                        </a:solidFill>
                        <a:latin typeface="Calibri"/>
                      </a:endParaRPr>
                    </a:p>
                  </a:txBody>
                  <a:tcPr marL="13666" marR="13666" marT="10250" marB="0" anchor="ctr"/>
                </a:tc>
                <a:tc>
                  <a:txBody>
                    <a:bodyPr/>
                    <a:lstStyle/>
                    <a:p>
                      <a:pPr algn="ctr" fontAlgn="b"/>
                      <a:r>
                        <a:rPr lang="en-US" sz="3300" b="0" i="0" u="none" strike="noStrike" dirty="0">
                          <a:solidFill>
                            <a:srgbClr val="000000"/>
                          </a:solidFill>
                          <a:latin typeface="Calibri"/>
                        </a:rPr>
                        <a:t>8</a:t>
                      </a:r>
                    </a:p>
                  </a:txBody>
                  <a:tcPr marL="13666" marR="13666" marT="10250" marB="0" anchor="ctr"/>
                </a:tc>
                <a:extLst>
                  <a:ext uri="{0D108BD9-81ED-4DB2-BD59-A6C34878D82A}">
                    <a16:rowId xmlns:a16="http://schemas.microsoft.com/office/drawing/2014/main" val="10001"/>
                  </a:ext>
                </a:extLst>
              </a:tr>
              <a:tr h="1421792">
                <a:tc>
                  <a:txBody>
                    <a:bodyPr/>
                    <a:lstStyle/>
                    <a:p>
                      <a:pPr algn="l" fontAlgn="b">
                        <a:lnSpc>
                          <a:spcPct val="150000"/>
                        </a:lnSpc>
                      </a:pPr>
                      <a:r>
                        <a:rPr lang="en-US" sz="3300" u="none" strike="noStrike"/>
                        <a:t>Average # of Complaints per Business Day</a:t>
                      </a:r>
                      <a:endParaRPr lang="en-US" sz="3300" b="0" i="0" u="none" strike="noStrike">
                        <a:solidFill>
                          <a:srgbClr val="000000"/>
                        </a:solidFill>
                        <a:latin typeface="Calibri"/>
                      </a:endParaRPr>
                    </a:p>
                  </a:txBody>
                  <a:tcPr marL="13666" marR="13666" marT="10250" marB="0" anchor="ctr"/>
                </a:tc>
                <a:tc>
                  <a:txBody>
                    <a:bodyPr/>
                    <a:lstStyle/>
                    <a:p>
                      <a:pPr algn="ctr" fontAlgn="b"/>
                      <a:r>
                        <a:rPr lang="en-US" sz="3300" b="0" i="0" u="none" strike="noStrike" dirty="0">
                          <a:solidFill>
                            <a:srgbClr val="000000"/>
                          </a:solidFill>
                          <a:latin typeface="Calibri"/>
                        </a:rPr>
                        <a:t>0.83</a:t>
                      </a:r>
                    </a:p>
                  </a:txBody>
                  <a:tcPr marL="13666" marR="13666" marT="10250" marB="0" anchor="ctr"/>
                </a:tc>
                <a:extLst>
                  <a:ext uri="{0D108BD9-81ED-4DB2-BD59-A6C34878D82A}">
                    <a16:rowId xmlns:a16="http://schemas.microsoft.com/office/drawing/2014/main" val="10002"/>
                  </a:ext>
                </a:extLst>
              </a:tr>
              <a:tr h="667412">
                <a:tc>
                  <a:txBody>
                    <a:bodyPr/>
                    <a:lstStyle/>
                    <a:p>
                      <a:pPr algn="l" fontAlgn="b">
                        <a:lnSpc>
                          <a:spcPct val="150000"/>
                        </a:lnSpc>
                      </a:pPr>
                      <a:r>
                        <a:rPr lang="en-US" sz="3300" u="none" strike="noStrike"/>
                        <a:t># of Agency Designees Trained</a:t>
                      </a:r>
                      <a:endParaRPr lang="en-US" sz="3300" b="0" i="0" u="none" strike="noStrike">
                        <a:solidFill>
                          <a:srgbClr val="000000"/>
                        </a:solidFill>
                        <a:latin typeface="Calibri"/>
                      </a:endParaRPr>
                    </a:p>
                  </a:txBody>
                  <a:tcPr marL="13666" marR="13666" marT="10250" marB="0" anchor="ctr"/>
                </a:tc>
                <a:tc>
                  <a:txBody>
                    <a:bodyPr/>
                    <a:lstStyle/>
                    <a:p>
                      <a:pPr algn="ctr" fontAlgn="b"/>
                      <a:r>
                        <a:rPr lang="en-US" sz="3300" u="none" strike="noStrike" dirty="0"/>
                        <a:t>469</a:t>
                      </a:r>
                      <a:endParaRPr lang="en-US" sz="3300" b="0" i="0" u="none" strike="noStrike" dirty="0">
                        <a:solidFill>
                          <a:srgbClr val="000000"/>
                        </a:solidFill>
                        <a:latin typeface="Calibri"/>
                      </a:endParaRPr>
                    </a:p>
                  </a:txBody>
                  <a:tcPr marL="13666" marR="13666" marT="10250" marB="0" anchor="ctr"/>
                </a:tc>
                <a:extLst>
                  <a:ext uri="{0D108BD9-81ED-4DB2-BD59-A6C34878D82A}">
                    <a16:rowId xmlns:a16="http://schemas.microsoft.com/office/drawing/2014/main" val="10003"/>
                  </a:ext>
                </a:extLst>
              </a:tr>
            </a:tbl>
          </a:graphicData>
        </a:graphic>
      </p:graphicFrame>
      <p:sp>
        <p:nvSpPr>
          <p:cNvPr id="3" name="Slide Number Placeholder 2">
            <a:extLst>
              <a:ext uri="{FF2B5EF4-FFF2-40B4-BE49-F238E27FC236}">
                <a16:creationId xmlns:a16="http://schemas.microsoft.com/office/drawing/2014/main" id="{532F40C0-3BC6-42E1-B9EC-54230FBF4A8E}"/>
              </a:ext>
            </a:extLst>
          </p:cNvPr>
          <p:cNvSpPr>
            <a:spLocks noGrp="1"/>
          </p:cNvSpPr>
          <p:nvPr>
            <p:ph type="sldNum" sz="quarter" idx="12"/>
          </p:nvPr>
        </p:nvSpPr>
        <p:spPr/>
        <p:txBody>
          <a:bodyPr/>
          <a:lstStyle/>
          <a:p>
            <a:fld id="{CCE7EACD-A346-A34B-BBAF-EF458C812BA9}" type="slidenum">
              <a:rPr lang="en-US" smtClean="0"/>
              <a:p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a:normAutofit/>
          </a:bodyPr>
          <a:lstStyle/>
          <a:p>
            <a:pPr algn="ctr"/>
            <a:r>
              <a:rPr lang="en-US" b="1" dirty="0">
                <a:solidFill>
                  <a:schemeClr val="tx1"/>
                </a:solidFill>
              </a:rPr>
              <a:t>Helpful Reminders</a:t>
            </a:r>
          </a:p>
        </p:txBody>
      </p:sp>
      <p:graphicFrame>
        <p:nvGraphicFramePr>
          <p:cNvPr id="5" name="Content Placeholder 2">
            <a:extLst>
              <a:ext uri="{FF2B5EF4-FFF2-40B4-BE49-F238E27FC236}">
                <a16:creationId xmlns:a16="http://schemas.microsoft.com/office/drawing/2014/main" id="{65D34B43-BEB4-4BAA-A773-C287139D376F}"/>
              </a:ext>
            </a:extLst>
          </p:cNvPr>
          <p:cNvGraphicFramePr>
            <a:graphicFrameLocks noGrp="1"/>
          </p:cNvGraphicFramePr>
          <p:nvPr>
            <p:ph idx="1"/>
            <p:extLst>
              <p:ext uri="{D42A27DB-BD31-4B8C-83A1-F6EECF244321}">
                <p14:modId xmlns:p14="http://schemas.microsoft.com/office/powerpoint/2010/main" val="11826539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94345827-A806-493B-9646-37524B47B68C}"/>
              </a:ext>
            </a:extLst>
          </p:cNvPr>
          <p:cNvSpPr>
            <a:spLocks noGrp="1"/>
          </p:cNvSpPr>
          <p:nvPr>
            <p:ph type="sldNum" sz="quarter" idx="12"/>
          </p:nvPr>
        </p:nvSpPr>
        <p:spPr/>
        <p:txBody>
          <a:bodyPr/>
          <a:lstStyle/>
          <a:p>
            <a:fld id="{CCE7EACD-A346-A34B-BBAF-EF458C812BA9}" type="slidenum">
              <a:rPr lang="en-US" smtClean="0"/>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C8AB1-BA38-4823-8210-9BDA5D5C7CB3}"/>
              </a:ext>
            </a:extLst>
          </p:cNvPr>
          <p:cNvSpPr>
            <a:spLocks noGrp="1"/>
          </p:cNvSpPr>
          <p:nvPr>
            <p:ph type="title"/>
          </p:nvPr>
        </p:nvSpPr>
        <p:spPr/>
        <p:txBody>
          <a:bodyPr>
            <a:normAutofit/>
          </a:bodyPr>
          <a:lstStyle/>
          <a:p>
            <a:pPr algn="ctr"/>
            <a:r>
              <a:rPr lang="en-US" sz="3000" b="1" dirty="0">
                <a:solidFill>
                  <a:schemeClr val="tx1"/>
                </a:solidFill>
              </a:rPr>
              <a:t>Sexual Harassment for Investigators Training</a:t>
            </a:r>
          </a:p>
        </p:txBody>
      </p:sp>
      <p:sp>
        <p:nvSpPr>
          <p:cNvPr id="3" name="Content Placeholder 2">
            <a:extLst>
              <a:ext uri="{FF2B5EF4-FFF2-40B4-BE49-F238E27FC236}">
                <a16:creationId xmlns:a16="http://schemas.microsoft.com/office/drawing/2014/main" id="{8EE28889-7D07-454F-976F-753524723EBC}"/>
              </a:ext>
            </a:extLst>
          </p:cNvPr>
          <p:cNvSpPr>
            <a:spLocks noGrp="1"/>
          </p:cNvSpPr>
          <p:nvPr>
            <p:ph idx="1"/>
          </p:nvPr>
        </p:nvSpPr>
        <p:spPr/>
        <p:txBody>
          <a:bodyPr/>
          <a:lstStyle/>
          <a:p>
            <a:endParaRPr lang="en-US"/>
          </a:p>
        </p:txBody>
      </p:sp>
      <p:pic>
        <p:nvPicPr>
          <p:cNvPr id="5" name="Picture 4" descr="A close up of electronics&#10;&#10;Description automatically generated">
            <a:extLst>
              <a:ext uri="{FF2B5EF4-FFF2-40B4-BE49-F238E27FC236}">
                <a16:creationId xmlns:a16="http://schemas.microsoft.com/office/drawing/2014/main" id="{5E22D845-B847-4CCB-AA77-2C55C4CAC2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520" y="2922704"/>
            <a:ext cx="1796363" cy="1796363"/>
          </a:xfrm>
          <a:prstGeom prst="rect">
            <a:avLst/>
          </a:prstGeom>
        </p:spPr>
      </p:pic>
      <p:sp>
        <p:nvSpPr>
          <p:cNvPr id="6" name="Plus Sign 5">
            <a:extLst>
              <a:ext uri="{FF2B5EF4-FFF2-40B4-BE49-F238E27FC236}">
                <a16:creationId xmlns:a16="http://schemas.microsoft.com/office/drawing/2014/main" id="{FC5C793F-4A47-4839-A641-1C2D55EE3652}"/>
              </a:ext>
            </a:extLst>
          </p:cNvPr>
          <p:cNvSpPr/>
          <p:nvPr/>
        </p:nvSpPr>
        <p:spPr>
          <a:xfrm>
            <a:off x="2568870" y="3429003"/>
            <a:ext cx="806279" cy="72750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13" name="Group 12">
            <a:extLst>
              <a:ext uri="{FF2B5EF4-FFF2-40B4-BE49-F238E27FC236}">
                <a16:creationId xmlns:a16="http://schemas.microsoft.com/office/drawing/2014/main" id="{9F134779-EB68-480F-BB3F-5DB894A2BF1D}"/>
              </a:ext>
            </a:extLst>
          </p:cNvPr>
          <p:cNvGrpSpPr/>
          <p:nvPr/>
        </p:nvGrpSpPr>
        <p:grpSpPr>
          <a:xfrm>
            <a:off x="6682756" y="2804201"/>
            <a:ext cx="1796363" cy="1796363"/>
            <a:chOff x="4902371" y="2620586"/>
            <a:chExt cx="2395151" cy="2395151"/>
          </a:xfrm>
        </p:grpSpPr>
        <p:pic>
          <p:nvPicPr>
            <p:cNvPr id="9" name="Picture 8" descr="A close up of electronics&#10;&#10;Description automatically generated">
              <a:extLst>
                <a:ext uri="{FF2B5EF4-FFF2-40B4-BE49-F238E27FC236}">
                  <a16:creationId xmlns:a16="http://schemas.microsoft.com/office/drawing/2014/main" id="{5D43DDFC-3D85-4C77-B723-73E95431A1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2371" y="2620586"/>
              <a:ext cx="2395151" cy="2395151"/>
            </a:xfrm>
            <a:prstGeom prst="rect">
              <a:avLst/>
            </a:prstGeom>
          </p:spPr>
        </p:pic>
        <p:sp>
          <p:nvSpPr>
            <p:cNvPr id="7" name="Rectangle 6">
              <a:extLst>
                <a:ext uri="{FF2B5EF4-FFF2-40B4-BE49-F238E27FC236}">
                  <a16:creationId xmlns:a16="http://schemas.microsoft.com/office/drawing/2014/main" id="{F4C73263-4F47-4428-8E4D-FECB7F6955C2}"/>
                </a:ext>
              </a:extLst>
            </p:cNvPr>
            <p:cNvSpPr/>
            <p:nvPr/>
          </p:nvSpPr>
          <p:spPr>
            <a:xfrm rot="21176254">
              <a:off x="5322860" y="3222222"/>
              <a:ext cx="881734" cy="637855"/>
            </a:xfrm>
            <a:prstGeom prst="rect">
              <a:avLst/>
            </a:prstGeom>
            <a:solidFill>
              <a:srgbClr val="94BCD5"/>
            </a:solidFill>
            <a:ln>
              <a:solidFill>
                <a:srgbClr val="94BC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extBox 10">
              <a:extLst>
                <a:ext uri="{FF2B5EF4-FFF2-40B4-BE49-F238E27FC236}">
                  <a16:creationId xmlns:a16="http://schemas.microsoft.com/office/drawing/2014/main" id="{02C028A9-0AA2-48B4-8EBD-1D4D5AEFC02D}"/>
                </a:ext>
              </a:extLst>
            </p:cNvPr>
            <p:cNvSpPr txBox="1"/>
            <p:nvPr/>
          </p:nvSpPr>
          <p:spPr>
            <a:xfrm rot="21252284">
              <a:off x="5221084" y="3317074"/>
              <a:ext cx="1079853" cy="338555"/>
            </a:xfrm>
            <a:prstGeom prst="rect">
              <a:avLst/>
            </a:prstGeom>
            <a:noFill/>
          </p:spPr>
          <p:txBody>
            <a:bodyPr wrap="square" rtlCol="0">
              <a:spAutoFit/>
            </a:bodyPr>
            <a:lstStyle/>
            <a:p>
              <a:pPr algn="ctr"/>
              <a:r>
                <a:rPr lang="en-US" sz="1050" dirty="0">
                  <a:solidFill>
                    <a:schemeClr val="bg1"/>
                  </a:solidFill>
                  <a:latin typeface="BATAVIA" panose="00000400000000000000" pitchFamily="2" charset="2"/>
                </a:rPr>
                <a:t>Webinar</a:t>
              </a:r>
            </a:p>
          </p:txBody>
        </p:sp>
      </p:grpSp>
      <p:sp>
        <p:nvSpPr>
          <p:cNvPr id="12" name="Plus Sign 11">
            <a:extLst>
              <a:ext uri="{FF2B5EF4-FFF2-40B4-BE49-F238E27FC236}">
                <a16:creationId xmlns:a16="http://schemas.microsoft.com/office/drawing/2014/main" id="{16FE93A6-211F-4A30-8274-13FFA29A2421}"/>
              </a:ext>
            </a:extLst>
          </p:cNvPr>
          <p:cNvSpPr/>
          <p:nvPr/>
        </p:nvSpPr>
        <p:spPr>
          <a:xfrm>
            <a:off x="5641487" y="3338631"/>
            <a:ext cx="806279" cy="72750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14" name="Group 13">
            <a:extLst>
              <a:ext uri="{FF2B5EF4-FFF2-40B4-BE49-F238E27FC236}">
                <a16:creationId xmlns:a16="http://schemas.microsoft.com/office/drawing/2014/main" id="{7F8F16F8-3BC9-4730-835A-EA2E31523BAB}"/>
              </a:ext>
            </a:extLst>
          </p:cNvPr>
          <p:cNvGrpSpPr/>
          <p:nvPr/>
        </p:nvGrpSpPr>
        <p:grpSpPr>
          <a:xfrm>
            <a:off x="3610139" y="2936993"/>
            <a:ext cx="1796363" cy="1796363"/>
            <a:chOff x="4902371" y="2620586"/>
            <a:chExt cx="2395151" cy="2395151"/>
          </a:xfrm>
        </p:grpSpPr>
        <p:pic>
          <p:nvPicPr>
            <p:cNvPr id="15" name="Picture 14" descr="A close up of electronics&#10;&#10;Description automatically generated">
              <a:extLst>
                <a:ext uri="{FF2B5EF4-FFF2-40B4-BE49-F238E27FC236}">
                  <a16:creationId xmlns:a16="http://schemas.microsoft.com/office/drawing/2014/main" id="{824F43D3-83FD-4BEB-BD3D-9558956A2E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2371" y="2620586"/>
              <a:ext cx="2395151" cy="2395151"/>
            </a:xfrm>
            <a:prstGeom prst="rect">
              <a:avLst/>
            </a:prstGeom>
          </p:spPr>
        </p:pic>
        <p:sp>
          <p:nvSpPr>
            <p:cNvPr id="16" name="Rectangle 15">
              <a:extLst>
                <a:ext uri="{FF2B5EF4-FFF2-40B4-BE49-F238E27FC236}">
                  <a16:creationId xmlns:a16="http://schemas.microsoft.com/office/drawing/2014/main" id="{4C0F5BAD-C361-4643-845B-06AA6A0AE862}"/>
                </a:ext>
              </a:extLst>
            </p:cNvPr>
            <p:cNvSpPr/>
            <p:nvPr/>
          </p:nvSpPr>
          <p:spPr>
            <a:xfrm rot="21176254">
              <a:off x="5332385" y="3222222"/>
              <a:ext cx="881734" cy="637855"/>
            </a:xfrm>
            <a:prstGeom prst="rect">
              <a:avLst/>
            </a:prstGeom>
            <a:solidFill>
              <a:srgbClr val="94BCD5"/>
            </a:solidFill>
            <a:ln>
              <a:solidFill>
                <a:srgbClr val="94BC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TextBox 16">
              <a:extLst>
                <a:ext uri="{FF2B5EF4-FFF2-40B4-BE49-F238E27FC236}">
                  <a16:creationId xmlns:a16="http://schemas.microsoft.com/office/drawing/2014/main" id="{7743FD7B-F3D7-479B-AF32-DE888811D8D0}"/>
                </a:ext>
              </a:extLst>
            </p:cNvPr>
            <p:cNvSpPr txBox="1"/>
            <p:nvPr/>
          </p:nvSpPr>
          <p:spPr>
            <a:xfrm rot="21252284">
              <a:off x="5296516" y="3205535"/>
              <a:ext cx="1004228" cy="553997"/>
            </a:xfrm>
            <a:prstGeom prst="rect">
              <a:avLst/>
            </a:prstGeom>
            <a:noFill/>
          </p:spPr>
          <p:txBody>
            <a:bodyPr wrap="square" rtlCol="0">
              <a:spAutoFit/>
            </a:bodyPr>
            <a:lstStyle/>
            <a:p>
              <a:pPr algn="ctr"/>
              <a:r>
                <a:rPr lang="en-US" sz="1050" dirty="0">
                  <a:solidFill>
                    <a:schemeClr val="bg1"/>
                  </a:solidFill>
                  <a:latin typeface="BATAVIA" panose="00000400000000000000" pitchFamily="2" charset="2"/>
                </a:rPr>
                <a:t>ONLINE TEST</a:t>
              </a:r>
            </a:p>
          </p:txBody>
        </p:sp>
      </p:grpSp>
      <p:sp>
        <p:nvSpPr>
          <p:cNvPr id="18" name="TextBox 17">
            <a:extLst>
              <a:ext uri="{FF2B5EF4-FFF2-40B4-BE49-F238E27FC236}">
                <a16:creationId xmlns:a16="http://schemas.microsoft.com/office/drawing/2014/main" id="{B199CF0A-DD06-43D9-87A6-0E4F3F0A843F}"/>
              </a:ext>
            </a:extLst>
          </p:cNvPr>
          <p:cNvSpPr txBox="1"/>
          <p:nvPr/>
        </p:nvSpPr>
        <p:spPr>
          <a:xfrm>
            <a:off x="378620" y="4719067"/>
            <a:ext cx="2190251" cy="507831"/>
          </a:xfrm>
          <a:prstGeom prst="rect">
            <a:avLst/>
          </a:prstGeom>
          <a:noFill/>
        </p:spPr>
        <p:txBody>
          <a:bodyPr wrap="square" rtlCol="0">
            <a:spAutoFit/>
          </a:bodyPr>
          <a:lstStyle/>
          <a:p>
            <a:pPr algn="ctr"/>
            <a:r>
              <a:rPr lang="en-US" sz="1350" dirty="0"/>
              <a:t>Designated Investigator completes online training</a:t>
            </a:r>
          </a:p>
        </p:txBody>
      </p:sp>
      <p:sp>
        <p:nvSpPr>
          <p:cNvPr id="19" name="TextBox 18">
            <a:extLst>
              <a:ext uri="{FF2B5EF4-FFF2-40B4-BE49-F238E27FC236}">
                <a16:creationId xmlns:a16="http://schemas.microsoft.com/office/drawing/2014/main" id="{D4D4EEF1-C261-4B0E-A328-EC2E9F0E44A3}"/>
              </a:ext>
            </a:extLst>
          </p:cNvPr>
          <p:cNvSpPr txBox="1"/>
          <p:nvPr/>
        </p:nvSpPr>
        <p:spPr>
          <a:xfrm>
            <a:off x="3476762" y="4744690"/>
            <a:ext cx="2190251" cy="507831"/>
          </a:xfrm>
          <a:prstGeom prst="rect">
            <a:avLst/>
          </a:prstGeom>
          <a:noFill/>
        </p:spPr>
        <p:txBody>
          <a:bodyPr wrap="square" rtlCol="0">
            <a:spAutoFit/>
          </a:bodyPr>
          <a:lstStyle/>
          <a:p>
            <a:pPr algn="ctr"/>
            <a:r>
              <a:rPr lang="en-US" sz="1350" dirty="0"/>
              <a:t>Designated Investigator completes online test</a:t>
            </a:r>
          </a:p>
        </p:txBody>
      </p:sp>
      <p:sp>
        <p:nvSpPr>
          <p:cNvPr id="20" name="TextBox 19">
            <a:extLst>
              <a:ext uri="{FF2B5EF4-FFF2-40B4-BE49-F238E27FC236}">
                <a16:creationId xmlns:a16="http://schemas.microsoft.com/office/drawing/2014/main" id="{4F323C91-4AB8-4BBF-9902-C79015B458B8}"/>
              </a:ext>
            </a:extLst>
          </p:cNvPr>
          <p:cNvSpPr txBox="1"/>
          <p:nvPr/>
        </p:nvSpPr>
        <p:spPr>
          <a:xfrm>
            <a:off x="6673485" y="4744690"/>
            <a:ext cx="2190251" cy="507831"/>
          </a:xfrm>
          <a:prstGeom prst="rect">
            <a:avLst/>
          </a:prstGeom>
          <a:noFill/>
        </p:spPr>
        <p:txBody>
          <a:bodyPr wrap="square" rtlCol="0">
            <a:spAutoFit/>
          </a:bodyPr>
          <a:lstStyle/>
          <a:p>
            <a:pPr algn="ctr"/>
            <a:r>
              <a:rPr lang="en-US" sz="1350" dirty="0"/>
              <a:t>Designated Investigator attends live webinar</a:t>
            </a:r>
          </a:p>
        </p:txBody>
      </p:sp>
      <p:sp>
        <p:nvSpPr>
          <p:cNvPr id="4" name="Slide Number Placeholder 3">
            <a:extLst>
              <a:ext uri="{FF2B5EF4-FFF2-40B4-BE49-F238E27FC236}">
                <a16:creationId xmlns:a16="http://schemas.microsoft.com/office/drawing/2014/main" id="{B2A5368A-039E-47A0-BB52-046397861FB9}"/>
              </a:ext>
            </a:extLst>
          </p:cNvPr>
          <p:cNvSpPr>
            <a:spLocks noGrp="1"/>
          </p:cNvSpPr>
          <p:nvPr>
            <p:ph type="sldNum" sz="quarter" idx="12"/>
          </p:nvPr>
        </p:nvSpPr>
        <p:spPr/>
        <p:txBody>
          <a:bodyPr/>
          <a:lstStyle/>
          <a:p>
            <a:fld id="{CCE7EACD-A346-A34B-BBAF-EF458C812BA9}" type="slidenum">
              <a:rPr lang="en-US" smtClean="0"/>
              <a:pPr/>
              <a:t>44</a:t>
            </a:fld>
            <a:endParaRPr lang="en-US" dirty="0"/>
          </a:p>
        </p:txBody>
      </p:sp>
    </p:spTree>
    <p:extLst>
      <p:ext uri="{BB962C8B-B14F-4D97-AF65-F5344CB8AC3E}">
        <p14:creationId xmlns:p14="http://schemas.microsoft.com/office/powerpoint/2010/main" val="1750209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4D855-BCD2-4BEE-AA3A-F8E39863B836}"/>
              </a:ext>
            </a:extLst>
          </p:cNvPr>
          <p:cNvSpPr>
            <a:spLocks noGrp="1"/>
          </p:cNvSpPr>
          <p:nvPr>
            <p:ph type="title"/>
          </p:nvPr>
        </p:nvSpPr>
        <p:spPr>
          <a:xfrm>
            <a:off x="720075" y="978102"/>
            <a:ext cx="7941325" cy="1062644"/>
          </a:xfrm>
        </p:spPr>
        <p:txBody>
          <a:bodyPr anchor="b">
            <a:normAutofit/>
          </a:bodyPr>
          <a:lstStyle/>
          <a:p>
            <a:pPr algn="ctr"/>
            <a:r>
              <a:rPr lang="en-US" b="1" dirty="0">
                <a:solidFill>
                  <a:schemeClr val="tx1"/>
                </a:solidFill>
              </a:rPr>
              <a:t>Sexual Harassment for Investigators Online Training</a:t>
            </a:r>
          </a:p>
        </p:txBody>
      </p:sp>
      <p:cxnSp>
        <p:nvCxnSpPr>
          <p:cNvPr id="21" name="Straight Connector 20">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718" y="2265037"/>
            <a:ext cx="7593759"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6" name="Graphic 15" descr="Laptop">
            <a:extLst>
              <a:ext uri="{FF2B5EF4-FFF2-40B4-BE49-F238E27FC236}">
                <a16:creationId xmlns:a16="http://schemas.microsoft.com/office/drawing/2014/main" id="{925BBEA5-8177-4519-ADF6-41EE5CB9F69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517" y="2811104"/>
            <a:ext cx="2524860" cy="2524860"/>
          </a:xfrm>
          <a:prstGeom prst="rect">
            <a:avLst/>
          </a:prstGeom>
        </p:spPr>
      </p:pic>
      <p:sp>
        <p:nvSpPr>
          <p:cNvPr id="3" name="Content Placeholder 2">
            <a:extLst>
              <a:ext uri="{FF2B5EF4-FFF2-40B4-BE49-F238E27FC236}">
                <a16:creationId xmlns:a16="http://schemas.microsoft.com/office/drawing/2014/main" id="{A0E41340-FDB6-4ACE-A3F4-CFC61681B7DF}"/>
              </a:ext>
            </a:extLst>
          </p:cNvPr>
          <p:cNvSpPr>
            <a:spLocks noGrp="1"/>
          </p:cNvSpPr>
          <p:nvPr>
            <p:ph idx="1"/>
          </p:nvPr>
        </p:nvSpPr>
        <p:spPr>
          <a:xfrm>
            <a:off x="3716515" y="2408671"/>
            <a:ext cx="4711627" cy="4192850"/>
          </a:xfrm>
        </p:spPr>
        <p:txBody>
          <a:bodyPr>
            <a:normAutofit/>
          </a:bodyPr>
          <a:lstStyle/>
          <a:p>
            <a:pPr marL="365760" indent="-365760">
              <a:lnSpc>
                <a:spcPct val="90000"/>
              </a:lnSpc>
              <a:buFont typeface="Arial" panose="020B0604020202020204" pitchFamily="34" charset="0"/>
              <a:buChar char="•"/>
            </a:pPr>
            <a:r>
              <a:rPr lang="en-US" sz="2000" dirty="0">
                <a:solidFill>
                  <a:schemeClr val="tx1"/>
                </a:solidFill>
              </a:rPr>
              <a:t>Training is available online via LMS</a:t>
            </a:r>
          </a:p>
          <a:p>
            <a:pPr marL="365760" indent="-365760">
              <a:lnSpc>
                <a:spcPct val="90000"/>
              </a:lnSpc>
              <a:buFont typeface="Arial" panose="020B0604020202020204" pitchFamily="34" charset="0"/>
              <a:buChar char="•"/>
            </a:pPr>
            <a:r>
              <a:rPr lang="en-US" sz="2000" dirty="0">
                <a:solidFill>
                  <a:schemeClr val="tx1"/>
                </a:solidFill>
              </a:rPr>
              <a:t>Online training is about 60 minutes</a:t>
            </a:r>
          </a:p>
          <a:p>
            <a:pPr marL="365760" indent="-365760">
              <a:lnSpc>
                <a:spcPct val="90000"/>
              </a:lnSpc>
              <a:buFont typeface="Arial" panose="020B0604020202020204" pitchFamily="34" charset="0"/>
              <a:buChar char="•"/>
            </a:pPr>
            <a:r>
              <a:rPr lang="en-US" sz="2000" dirty="0">
                <a:solidFill>
                  <a:schemeClr val="tx1"/>
                </a:solidFill>
              </a:rPr>
              <a:t>Online training contains 7 Modules:</a:t>
            </a:r>
          </a:p>
          <a:p>
            <a:pPr marL="822960" lvl="1" indent="-365760">
              <a:lnSpc>
                <a:spcPct val="90000"/>
              </a:lnSpc>
              <a:buClr>
                <a:srgbClr val="9E2482"/>
              </a:buClr>
              <a:buFont typeface="Arial" panose="020B0604020202020204" pitchFamily="34" charset="0"/>
              <a:buChar char="•"/>
            </a:pPr>
            <a:r>
              <a:rPr lang="en-US" sz="2000" dirty="0">
                <a:solidFill>
                  <a:schemeClr val="tx1"/>
                </a:solidFill>
              </a:rPr>
              <a:t>Introduction</a:t>
            </a:r>
          </a:p>
          <a:p>
            <a:pPr marL="822960" lvl="1" indent="-365760">
              <a:lnSpc>
                <a:spcPct val="90000"/>
              </a:lnSpc>
              <a:buClr>
                <a:srgbClr val="9E2482"/>
              </a:buClr>
              <a:buFont typeface="Arial" panose="020B0604020202020204" pitchFamily="34" charset="0"/>
              <a:buChar char="•"/>
            </a:pPr>
            <a:r>
              <a:rPr lang="en-US" sz="2000" dirty="0">
                <a:solidFill>
                  <a:schemeClr val="tx1"/>
                </a:solidFill>
              </a:rPr>
              <a:t>Preparing for the Investigation</a:t>
            </a:r>
          </a:p>
          <a:p>
            <a:pPr marL="822960" lvl="1" indent="-365760">
              <a:lnSpc>
                <a:spcPct val="90000"/>
              </a:lnSpc>
              <a:buClr>
                <a:srgbClr val="9E2482"/>
              </a:buClr>
              <a:buFont typeface="Arial" panose="020B0604020202020204" pitchFamily="34" charset="0"/>
              <a:buChar char="•"/>
            </a:pPr>
            <a:r>
              <a:rPr lang="en-US" sz="2000" dirty="0">
                <a:solidFill>
                  <a:schemeClr val="tx1"/>
                </a:solidFill>
              </a:rPr>
              <a:t>Initiating the Investigation</a:t>
            </a:r>
          </a:p>
          <a:p>
            <a:pPr marL="822960" lvl="1" indent="-365760">
              <a:lnSpc>
                <a:spcPct val="90000"/>
              </a:lnSpc>
              <a:buClr>
                <a:srgbClr val="9E2482"/>
              </a:buClr>
              <a:buFont typeface="Arial" panose="020B0604020202020204" pitchFamily="34" charset="0"/>
              <a:buChar char="•"/>
            </a:pPr>
            <a:r>
              <a:rPr lang="en-US" sz="2000" dirty="0">
                <a:solidFill>
                  <a:schemeClr val="tx1"/>
                </a:solidFill>
              </a:rPr>
              <a:t>Conducting Witness Interviews</a:t>
            </a:r>
          </a:p>
          <a:p>
            <a:pPr marL="822960" lvl="1" indent="-365760">
              <a:lnSpc>
                <a:spcPct val="90000"/>
              </a:lnSpc>
              <a:buClr>
                <a:srgbClr val="9E2482"/>
              </a:buClr>
              <a:buFont typeface="Arial" panose="020B0604020202020204" pitchFamily="34" charset="0"/>
              <a:buChar char="•"/>
            </a:pPr>
            <a:r>
              <a:rPr lang="en-US" sz="2000" dirty="0">
                <a:solidFill>
                  <a:schemeClr val="tx1"/>
                </a:solidFill>
              </a:rPr>
              <a:t>Special Considerations for Complainants and Respondents</a:t>
            </a:r>
          </a:p>
          <a:p>
            <a:pPr marL="822960" lvl="1" indent="-365760">
              <a:lnSpc>
                <a:spcPct val="90000"/>
              </a:lnSpc>
              <a:buClr>
                <a:srgbClr val="9E2482"/>
              </a:buClr>
              <a:buFont typeface="Arial" panose="020B0604020202020204" pitchFamily="34" charset="0"/>
              <a:buChar char="•"/>
            </a:pPr>
            <a:r>
              <a:rPr lang="en-US" sz="2000" dirty="0">
                <a:solidFill>
                  <a:schemeClr val="tx1"/>
                </a:solidFill>
              </a:rPr>
              <a:t>Miscellaneous Considerations</a:t>
            </a:r>
          </a:p>
          <a:p>
            <a:pPr marL="822960" lvl="1" indent="-365760">
              <a:lnSpc>
                <a:spcPct val="90000"/>
              </a:lnSpc>
              <a:buClr>
                <a:srgbClr val="9E2482"/>
              </a:buClr>
              <a:buFont typeface="Arial" panose="020B0604020202020204" pitchFamily="34" charset="0"/>
              <a:buChar char="•"/>
            </a:pPr>
            <a:r>
              <a:rPr lang="en-US" sz="2000" dirty="0">
                <a:solidFill>
                  <a:schemeClr val="tx1"/>
                </a:solidFill>
              </a:rPr>
              <a:t>Review Evidence, Findings and Conclusions</a:t>
            </a:r>
          </a:p>
        </p:txBody>
      </p:sp>
      <p:sp>
        <p:nvSpPr>
          <p:cNvPr id="4" name="Slide Number Placeholder 3">
            <a:extLst>
              <a:ext uri="{FF2B5EF4-FFF2-40B4-BE49-F238E27FC236}">
                <a16:creationId xmlns:a16="http://schemas.microsoft.com/office/drawing/2014/main" id="{545BBC09-C6E2-4B08-B532-685DF6355729}"/>
              </a:ext>
            </a:extLst>
          </p:cNvPr>
          <p:cNvSpPr>
            <a:spLocks noGrp="1"/>
          </p:cNvSpPr>
          <p:nvPr>
            <p:ph type="sldNum" sz="quarter" idx="12"/>
          </p:nvPr>
        </p:nvSpPr>
        <p:spPr/>
        <p:txBody>
          <a:bodyPr/>
          <a:lstStyle/>
          <a:p>
            <a:fld id="{CCE7EACD-A346-A34B-BBAF-EF458C812BA9}" type="slidenum">
              <a:rPr lang="en-US" smtClean="0"/>
              <a:pPr/>
              <a:t>45</a:t>
            </a:fld>
            <a:endParaRPr lang="en-US" dirty="0"/>
          </a:p>
        </p:txBody>
      </p:sp>
    </p:spTree>
    <p:extLst>
      <p:ext uri="{BB962C8B-B14F-4D97-AF65-F5344CB8AC3E}">
        <p14:creationId xmlns:p14="http://schemas.microsoft.com/office/powerpoint/2010/main" val="473300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BC8B5-187B-468F-9E7B-C1BF308808CD}"/>
              </a:ext>
            </a:extLst>
          </p:cNvPr>
          <p:cNvSpPr>
            <a:spLocks noGrp="1"/>
          </p:cNvSpPr>
          <p:nvPr>
            <p:ph type="title"/>
          </p:nvPr>
        </p:nvSpPr>
        <p:spPr>
          <a:xfrm>
            <a:off x="720075" y="978102"/>
            <a:ext cx="7941325" cy="1062644"/>
          </a:xfrm>
        </p:spPr>
        <p:txBody>
          <a:bodyPr anchor="b">
            <a:normAutofit/>
          </a:bodyPr>
          <a:lstStyle/>
          <a:p>
            <a:r>
              <a:rPr lang="en-US" b="1" dirty="0">
                <a:solidFill>
                  <a:schemeClr val="tx1"/>
                </a:solidFill>
              </a:rPr>
              <a:t>Sexual Harassment for Investigators Online Test</a:t>
            </a:r>
          </a:p>
        </p:txBody>
      </p:sp>
      <p:cxnSp>
        <p:nvCxnSpPr>
          <p:cNvPr id="24" name="Straight Connector 23">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718" y="2265037"/>
            <a:ext cx="7593759"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Graphic 6" descr="Laptop">
            <a:extLst>
              <a:ext uri="{FF2B5EF4-FFF2-40B4-BE49-F238E27FC236}">
                <a16:creationId xmlns:a16="http://schemas.microsoft.com/office/drawing/2014/main" id="{823BB52A-1657-42DE-8DA8-EAEAC687E23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517" y="2265037"/>
            <a:ext cx="2524860" cy="2524860"/>
          </a:xfrm>
          <a:prstGeom prst="rect">
            <a:avLst/>
          </a:prstGeom>
        </p:spPr>
      </p:pic>
      <p:sp>
        <p:nvSpPr>
          <p:cNvPr id="3" name="Content Placeholder 2">
            <a:extLst>
              <a:ext uri="{FF2B5EF4-FFF2-40B4-BE49-F238E27FC236}">
                <a16:creationId xmlns:a16="http://schemas.microsoft.com/office/drawing/2014/main" id="{A6C2B9E7-86B7-4C77-B22E-50C9D6EE9D8B}"/>
              </a:ext>
            </a:extLst>
          </p:cNvPr>
          <p:cNvSpPr>
            <a:spLocks noGrp="1"/>
          </p:cNvSpPr>
          <p:nvPr>
            <p:ph idx="1"/>
          </p:nvPr>
        </p:nvSpPr>
        <p:spPr>
          <a:xfrm>
            <a:off x="3716515" y="2682433"/>
            <a:ext cx="4711627" cy="3215749"/>
          </a:xfrm>
        </p:spPr>
        <p:txBody>
          <a:bodyPr>
            <a:normAutofit/>
          </a:bodyPr>
          <a:lstStyle/>
          <a:p>
            <a:pPr marL="365760" indent="-365760">
              <a:buFont typeface="Arial" panose="020B0604020202020204" pitchFamily="34" charset="0"/>
              <a:buChar char="•"/>
            </a:pPr>
            <a:r>
              <a:rPr lang="en-US" sz="2100" dirty="0">
                <a:solidFill>
                  <a:schemeClr val="tx1"/>
                </a:solidFill>
              </a:rPr>
              <a:t>Investigators can take the online test from their work locations</a:t>
            </a:r>
          </a:p>
          <a:p>
            <a:pPr marL="365760" indent="-365760">
              <a:buFont typeface="Arial" panose="020B0604020202020204" pitchFamily="34" charset="0"/>
              <a:buChar char="•"/>
            </a:pPr>
            <a:r>
              <a:rPr lang="en-US" sz="2100" dirty="0">
                <a:solidFill>
                  <a:schemeClr val="tx1"/>
                </a:solidFill>
              </a:rPr>
              <a:t>Online test contains 15 questions</a:t>
            </a:r>
          </a:p>
          <a:p>
            <a:pPr marL="365760" indent="-365760">
              <a:buFont typeface="Arial" panose="020B0604020202020204" pitchFamily="34" charset="0"/>
              <a:buChar char="•"/>
            </a:pPr>
            <a:r>
              <a:rPr lang="en-US" sz="2100" dirty="0">
                <a:solidFill>
                  <a:schemeClr val="tx1"/>
                </a:solidFill>
              </a:rPr>
              <a:t>Online test passing score is 80%</a:t>
            </a:r>
          </a:p>
          <a:p>
            <a:endParaRPr lang="en-US" sz="2100" dirty="0"/>
          </a:p>
        </p:txBody>
      </p:sp>
      <p:sp>
        <p:nvSpPr>
          <p:cNvPr id="4" name="Slide Number Placeholder 3">
            <a:extLst>
              <a:ext uri="{FF2B5EF4-FFF2-40B4-BE49-F238E27FC236}">
                <a16:creationId xmlns:a16="http://schemas.microsoft.com/office/drawing/2014/main" id="{EBAD108B-4325-4380-88EA-CB3972DF2DD9}"/>
              </a:ext>
            </a:extLst>
          </p:cNvPr>
          <p:cNvSpPr>
            <a:spLocks noGrp="1"/>
          </p:cNvSpPr>
          <p:nvPr>
            <p:ph type="sldNum" sz="quarter" idx="12"/>
          </p:nvPr>
        </p:nvSpPr>
        <p:spPr/>
        <p:txBody>
          <a:bodyPr/>
          <a:lstStyle/>
          <a:p>
            <a:fld id="{CCE7EACD-A346-A34B-BBAF-EF458C812BA9}" type="slidenum">
              <a:rPr lang="en-US" smtClean="0"/>
              <a:pPr/>
              <a:t>46</a:t>
            </a:fld>
            <a:endParaRPr lang="en-US" dirty="0"/>
          </a:p>
        </p:txBody>
      </p:sp>
    </p:spTree>
    <p:extLst>
      <p:ext uri="{BB962C8B-B14F-4D97-AF65-F5344CB8AC3E}">
        <p14:creationId xmlns:p14="http://schemas.microsoft.com/office/powerpoint/2010/main" val="3485596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D3FFB-15A0-4124-BFDC-B8C2E27E8BA9}"/>
              </a:ext>
            </a:extLst>
          </p:cNvPr>
          <p:cNvSpPr>
            <a:spLocks noGrp="1"/>
          </p:cNvSpPr>
          <p:nvPr>
            <p:ph type="title"/>
          </p:nvPr>
        </p:nvSpPr>
        <p:spPr>
          <a:xfrm>
            <a:off x="3837658" y="629266"/>
            <a:ext cx="4817137" cy="1676603"/>
          </a:xfrm>
        </p:spPr>
        <p:txBody>
          <a:bodyPr>
            <a:normAutofit/>
          </a:bodyPr>
          <a:lstStyle/>
          <a:p>
            <a:pPr algn="ctr"/>
            <a:r>
              <a:rPr lang="en-US" b="1" dirty="0">
                <a:solidFill>
                  <a:schemeClr val="tx1"/>
                </a:solidFill>
              </a:rPr>
              <a:t>Sexual Harassment for Investigators</a:t>
            </a:r>
          </a:p>
        </p:txBody>
      </p:sp>
      <p:sp>
        <p:nvSpPr>
          <p:cNvPr id="27" name="Rectangle 23">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6" cy="6858000"/>
          </a:xfrm>
          <a:prstGeom prst="rect">
            <a:avLst/>
          </a:prstGeom>
          <a:solidFill>
            <a:srgbClr val="637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474" y="484632"/>
            <a:ext cx="275005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4">
            <a:extLst>
              <a:ext uri="{FF2B5EF4-FFF2-40B4-BE49-F238E27FC236}">
                <a16:creationId xmlns:a16="http://schemas.microsoft.com/office/drawing/2014/main" id="{5D93B31E-2B3D-4548-900A-5E41A57E80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504" y="880258"/>
            <a:ext cx="2269998" cy="2316324"/>
          </a:xfrm>
          <a:prstGeom prst="rect">
            <a:avLst/>
          </a:prstGeom>
          <a:effectLst/>
        </p:spPr>
      </p:pic>
      <p:pic>
        <p:nvPicPr>
          <p:cNvPr id="7" name="Graphic 6" descr="Chat">
            <a:extLst>
              <a:ext uri="{FF2B5EF4-FFF2-40B4-BE49-F238E27FC236}">
                <a16:creationId xmlns:a16="http://schemas.microsoft.com/office/drawing/2014/main" id="{22D28E93-3FA9-4724-AF10-4ED678FC28F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504" y="3545545"/>
            <a:ext cx="2269997" cy="2269997"/>
          </a:xfrm>
          <a:prstGeom prst="rect">
            <a:avLst/>
          </a:prstGeom>
        </p:spPr>
      </p:pic>
      <p:sp>
        <p:nvSpPr>
          <p:cNvPr id="19" name="Content Placeholder 18">
            <a:extLst>
              <a:ext uri="{FF2B5EF4-FFF2-40B4-BE49-F238E27FC236}">
                <a16:creationId xmlns:a16="http://schemas.microsoft.com/office/drawing/2014/main" id="{ECCC687D-6D47-49B4-9EF0-2BA38F2FADB0}"/>
              </a:ext>
            </a:extLst>
          </p:cNvPr>
          <p:cNvSpPr>
            <a:spLocks noGrp="1"/>
          </p:cNvSpPr>
          <p:nvPr>
            <p:ph idx="1"/>
          </p:nvPr>
        </p:nvSpPr>
        <p:spPr>
          <a:xfrm>
            <a:off x="3837660" y="2438400"/>
            <a:ext cx="4817136" cy="3785419"/>
          </a:xfrm>
        </p:spPr>
        <p:txBody>
          <a:bodyPr>
            <a:normAutofit/>
          </a:bodyPr>
          <a:lstStyle/>
          <a:p>
            <a:pPr marL="365760" indent="-365760">
              <a:buFont typeface="Arial" panose="020B0604020202020204" pitchFamily="34" charset="0"/>
              <a:buChar char="•"/>
            </a:pPr>
            <a:r>
              <a:rPr lang="en-US" sz="2000" dirty="0">
                <a:solidFill>
                  <a:schemeClr val="tx1"/>
                </a:solidFill>
              </a:rPr>
              <a:t>Investigators must have completed online training and passed the online test to attend the webinar</a:t>
            </a:r>
          </a:p>
          <a:p>
            <a:pPr marL="365760" indent="-365760">
              <a:buFont typeface="Arial" panose="020B0604020202020204" pitchFamily="34" charset="0"/>
              <a:buChar char="•"/>
            </a:pPr>
            <a:r>
              <a:rPr lang="en-US" sz="2000" dirty="0">
                <a:solidFill>
                  <a:schemeClr val="tx1"/>
                </a:solidFill>
              </a:rPr>
              <a:t>Webinar is online and live</a:t>
            </a:r>
          </a:p>
          <a:p>
            <a:pPr marL="365760" indent="-365760">
              <a:buFont typeface="Arial" panose="020B0604020202020204" pitchFamily="34" charset="0"/>
              <a:buChar char="•"/>
            </a:pPr>
            <a:r>
              <a:rPr lang="en-US" sz="2000" dirty="0">
                <a:solidFill>
                  <a:schemeClr val="tx1"/>
                </a:solidFill>
              </a:rPr>
              <a:t>Investigators can attend from any location and ask questions during the webinar</a:t>
            </a:r>
          </a:p>
          <a:p>
            <a:pPr marL="365760" indent="-365760">
              <a:buFont typeface="Arial" panose="020B0604020202020204" pitchFamily="34" charset="0"/>
              <a:buChar char="•"/>
            </a:pPr>
            <a:r>
              <a:rPr lang="en-US" sz="2000" dirty="0">
                <a:solidFill>
                  <a:schemeClr val="tx1"/>
                </a:solidFill>
              </a:rPr>
              <a:t>Webinar contains practical examples</a:t>
            </a:r>
          </a:p>
          <a:p>
            <a:pPr marL="365760" indent="-365760">
              <a:buFont typeface="Arial" panose="020B0604020202020204" pitchFamily="34" charset="0"/>
              <a:buChar char="•"/>
            </a:pPr>
            <a:r>
              <a:rPr lang="en-US" sz="2000" dirty="0">
                <a:solidFill>
                  <a:schemeClr val="tx1"/>
                </a:solidFill>
              </a:rPr>
              <a:t>Webinar is approximately 90 minutes</a:t>
            </a:r>
          </a:p>
          <a:p>
            <a:endParaRPr lang="en-US" sz="1700" dirty="0"/>
          </a:p>
        </p:txBody>
      </p:sp>
      <p:sp>
        <p:nvSpPr>
          <p:cNvPr id="3" name="Slide Number Placeholder 2">
            <a:extLst>
              <a:ext uri="{FF2B5EF4-FFF2-40B4-BE49-F238E27FC236}">
                <a16:creationId xmlns:a16="http://schemas.microsoft.com/office/drawing/2014/main" id="{1EF93EC1-98E4-4E77-9AFE-5DF7665D3EED}"/>
              </a:ext>
            </a:extLst>
          </p:cNvPr>
          <p:cNvSpPr>
            <a:spLocks noGrp="1"/>
          </p:cNvSpPr>
          <p:nvPr>
            <p:ph type="sldNum" sz="quarter" idx="12"/>
          </p:nvPr>
        </p:nvSpPr>
        <p:spPr/>
        <p:txBody>
          <a:bodyPr/>
          <a:lstStyle/>
          <a:p>
            <a:fld id="{CCE7EACD-A346-A34B-BBAF-EF458C812BA9}" type="slidenum">
              <a:rPr lang="en-US" smtClean="0"/>
              <a:pPr/>
              <a:t>47</a:t>
            </a:fld>
            <a:endParaRPr lang="en-US" dirty="0"/>
          </a:p>
        </p:txBody>
      </p:sp>
    </p:spTree>
    <p:extLst>
      <p:ext uri="{BB962C8B-B14F-4D97-AF65-F5344CB8AC3E}">
        <p14:creationId xmlns:p14="http://schemas.microsoft.com/office/powerpoint/2010/main" val="2124874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Preventing Sexual Harassment Update</a:t>
            </a:r>
          </a:p>
        </p:txBody>
      </p:sp>
      <p:sp>
        <p:nvSpPr>
          <p:cNvPr id="3" name="Text Placeholder 2"/>
          <p:cNvSpPr>
            <a:spLocks noGrp="1"/>
          </p:cNvSpPr>
          <p:nvPr>
            <p:ph type="body" sz="quarter" idx="11"/>
          </p:nvPr>
        </p:nvSpPr>
        <p:spPr/>
        <p:txBody>
          <a:bodyPr/>
          <a:lstStyle/>
          <a:p>
            <a:r>
              <a:rPr lang="en-US" dirty="0"/>
              <a:t>Al Howell</a:t>
            </a:r>
          </a:p>
        </p:txBody>
      </p:sp>
    </p:spTree>
    <p:extLst>
      <p:ext uri="{BB962C8B-B14F-4D97-AF65-F5344CB8AC3E}">
        <p14:creationId xmlns:p14="http://schemas.microsoft.com/office/powerpoint/2010/main" val="41208632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EE68-0D7E-45CB-A18C-0495D1DBC3CE}"/>
              </a:ext>
            </a:extLst>
          </p:cNvPr>
          <p:cNvSpPr>
            <a:spLocks noGrp="1"/>
          </p:cNvSpPr>
          <p:nvPr>
            <p:ph type="title"/>
          </p:nvPr>
        </p:nvSpPr>
        <p:spPr>
          <a:xfrm>
            <a:off x="628650" y="365125"/>
            <a:ext cx="7886700" cy="1325563"/>
          </a:xfrm>
        </p:spPr>
        <p:txBody>
          <a:bodyPr>
            <a:normAutofit/>
          </a:bodyPr>
          <a:lstStyle/>
          <a:p>
            <a:r>
              <a:rPr lang="en-US" b="1" dirty="0">
                <a:solidFill>
                  <a:schemeClr val="tx1"/>
                </a:solidFill>
              </a:rPr>
              <a:t>Preventing Sexual Harassment Training Update</a:t>
            </a:r>
          </a:p>
        </p:txBody>
      </p:sp>
      <p:graphicFrame>
        <p:nvGraphicFramePr>
          <p:cNvPr id="7" name="Content Placeholder 4">
            <a:extLst>
              <a:ext uri="{FF2B5EF4-FFF2-40B4-BE49-F238E27FC236}">
                <a16:creationId xmlns:a16="http://schemas.microsoft.com/office/drawing/2014/main" id="{6CBF46E4-16EA-46BC-8957-902B4706C035}"/>
              </a:ext>
            </a:extLst>
          </p:cNvPr>
          <p:cNvGraphicFramePr>
            <a:graphicFrameLocks noGrp="1"/>
          </p:cNvGraphicFramePr>
          <p:nvPr>
            <p:ph idx="1"/>
            <p:extLst>
              <p:ext uri="{D42A27DB-BD31-4B8C-83A1-F6EECF244321}">
                <p14:modId xmlns:p14="http://schemas.microsoft.com/office/powerpoint/2010/main" val="163657998"/>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AA7C1812-E5AB-450E-AD45-A06E738374C5}"/>
              </a:ext>
            </a:extLst>
          </p:cNvPr>
          <p:cNvSpPr>
            <a:spLocks noGrp="1"/>
          </p:cNvSpPr>
          <p:nvPr>
            <p:ph type="sldNum" sz="quarter" idx="12"/>
          </p:nvPr>
        </p:nvSpPr>
        <p:spPr/>
        <p:txBody>
          <a:bodyPr/>
          <a:lstStyle/>
          <a:p>
            <a:fld id="{CCE7EACD-A346-A34B-BBAF-EF458C812BA9}" type="slidenum">
              <a:rPr lang="en-US" smtClean="0"/>
              <a:pPr/>
              <a:t>49</a:t>
            </a:fld>
            <a:endParaRPr lang="en-US" dirty="0"/>
          </a:p>
        </p:txBody>
      </p:sp>
    </p:spTree>
    <p:extLst>
      <p:ext uri="{BB962C8B-B14F-4D97-AF65-F5344CB8AC3E}">
        <p14:creationId xmlns:p14="http://schemas.microsoft.com/office/powerpoint/2010/main" val="135657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BE0FBDF-6E8F-4397-8576-54C185E39803}"/>
              </a:ext>
            </a:extLst>
          </p:cNvPr>
          <p:cNvSpPr>
            <a:spLocks noGrp="1"/>
          </p:cNvSpPr>
          <p:nvPr>
            <p:ph type="body" idx="1"/>
          </p:nvPr>
        </p:nvSpPr>
        <p:spPr/>
        <p:txBody>
          <a:bodyPr/>
          <a:lstStyle/>
          <a:p>
            <a:r>
              <a:rPr lang="en-US" i="1" dirty="0"/>
              <a:t>“Protecting against Ransomware – Learn to recognize and prevent ransomware attacks.”</a:t>
            </a:r>
          </a:p>
          <a:p>
            <a:r>
              <a:rPr lang="en-US" dirty="0"/>
              <a:t>This course provides the learner information that will allow them to identify ransomware, learn manners in which they can avoid becoming a victim of ransomware, and actions to take if they are infected with ransomware. It comes with real world scenarios and a 5-question knowledge test at the end (4/5 questions answered correctly to pass).</a:t>
            </a:r>
          </a:p>
          <a:p>
            <a:r>
              <a:rPr lang="en-US" dirty="0"/>
              <a:t>Total time to take the course 8 minutes</a:t>
            </a:r>
            <a:br>
              <a:rPr lang="en-US" dirty="0"/>
            </a:br>
            <a:r>
              <a:rPr lang="en-US" dirty="0"/>
              <a:t>Level: Beginner</a:t>
            </a:r>
            <a:br>
              <a:rPr lang="en-US" dirty="0"/>
            </a:br>
            <a:endParaRPr lang="en-US" dirty="0"/>
          </a:p>
        </p:txBody>
      </p:sp>
      <p:sp>
        <p:nvSpPr>
          <p:cNvPr id="7" name="Subtitle 6">
            <a:extLst>
              <a:ext uri="{FF2B5EF4-FFF2-40B4-BE49-F238E27FC236}">
                <a16:creationId xmlns:a16="http://schemas.microsoft.com/office/drawing/2014/main" id="{F8B25250-A35B-4E7B-B2E1-07FFBC478247}"/>
              </a:ext>
            </a:extLst>
          </p:cNvPr>
          <p:cNvSpPr>
            <a:spLocks noGrp="1"/>
          </p:cNvSpPr>
          <p:nvPr>
            <p:ph type="subTitle" idx="2"/>
          </p:nvPr>
        </p:nvSpPr>
        <p:spPr/>
        <p:txBody>
          <a:bodyPr/>
          <a:lstStyle/>
          <a:p>
            <a:endParaRPr lang="en-US"/>
          </a:p>
        </p:txBody>
      </p:sp>
      <p:sp>
        <p:nvSpPr>
          <p:cNvPr id="5" name="Title 4">
            <a:extLst>
              <a:ext uri="{FF2B5EF4-FFF2-40B4-BE49-F238E27FC236}">
                <a16:creationId xmlns:a16="http://schemas.microsoft.com/office/drawing/2014/main" id="{F2BFAAEC-4DE6-4E19-9552-964F0331ED17}"/>
              </a:ext>
            </a:extLst>
          </p:cNvPr>
          <p:cNvSpPr>
            <a:spLocks noGrp="1"/>
          </p:cNvSpPr>
          <p:nvPr>
            <p:ph type="title"/>
          </p:nvPr>
        </p:nvSpPr>
        <p:spPr/>
        <p:txBody>
          <a:bodyPr/>
          <a:lstStyle/>
          <a:p>
            <a:r>
              <a:rPr lang="en-US" sz="2100" dirty="0"/>
              <a:t>Course Recommendation</a:t>
            </a:r>
          </a:p>
        </p:txBody>
      </p:sp>
      <p:sp>
        <p:nvSpPr>
          <p:cNvPr id="2" name="Slide Number Placeholder 1">
            <a:extLst>
              <a:ext uri="{FF2B5EF4-FFF2-40B4-BE49-F238E27FC236}">
                <a16:creationId xmlns:a16="http://schemas.microsoft.com/office/drawing/2014/main" id="{A0DE4C6A-2EBA-46CC-A002-FCD14AF7C92E}"/>
              </a:ext>
            </a:extLst>
          </p:cNvPr>
          <p:cNvSpPr>
            <a:spLocks noGrp="1"/>
          </p:cNvSpPr>
          <p:nvPr>
            <p:ph type="sldNum" idx="12"/>
          </p:nvPr>
        </p:nvSpPr>
        <p:spPr/>
        <p:txBody>
          <a:bodyPr/>
          <a:lstStyle/>
          <a:p>
            <a:fld id="{00000000-1234-1234-1234-123412341234}" type="slidenum">
              <a:rPr lang="en-US" smtClean="0"/>
              <a:pPr/>
              <a:t>5</a:t>
            </a:fld>
            <a:endParaRPr lang="en-US"/>
          </a:p>
        </p:txBody>
      </p:sp>
    </p:spTree>
    <p:extLst>
      <p:ext uri="{BB962C8B-B14F-4D97-AF65-F5344CB8AC3E}">
        <p14:creationId xmlns:p14="http://schemas.microsoft.com/office/powerpoint/2010/main" val="29051672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Campus Recruiting Update</a:t>
            </a:r>
          </a:p>
        </p:txBody>
      </p:sp>
      <p:sp>
        <p:nvSpPr>
          <p:cNvPr id="3" name="Text Placeholder 2"/>
          <p:cNvSpPr>
            <a:spLocks noGrp="1"/>
          </p:cNvSpPr>
          <p:nvPr>
            <p:ph type="body" sz="quarter" idx="11"/>
          </p:nvPr>
        </p:nvSpPr>
        <p:spPr>
          <a:xfrm>
            <a:off x="457200" y="3568700"/>
            <a:ext cx="8229600" cy="482092"/>
          </a:xfrm>
        </p:spPr>
        <p:txBody>
          <a:bodyPr/>
          <a:lstStyle/>
          <a:p>
            <a:r>
              <a:rPr lang="en-US" dirty="0"/>
              <a:t>Monique Jenkins</a:t>
            </a:r>
          </a:p>
          <a:p>
            <a:endParaRPr lang="en-US" dirty="0"/>
          </a:p>
        </p:txBody>
      </p:sp>
    </p:spTree>
    <p:extLst>
      <p:ext uri="{BB962C8B-B14F-4D97-AF65-F5344CB8AC3E}">
        <p14:creationId xmlns:p14="http://schemas.microsoft.com/office/powerpoint/2010/main" val="34702690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AB8D1-7520-4836-891D-341117FFF423}"/>
              </a:ext>
            </a:extLst>
          </p:cNvPr>
          <p:cNvSpPr>
            <a:spLocks noGrp="1"/>
          </p:cNvSpPr>
          <p:nvPr>
            <p:ph type="title"/>
          </p:nvPr>
        </p:nvSpPr>
        <p:spPr>
          <a:xfrm>
            <a:off x="486696" y="629266"/>
            <a:ext cx="2738601" cy="1676603"/>
          </a:xfrm>
        </p:spPr>
        <p:txBody>
          <a:bodyPr vert="horz" lIns="91440" tIns="45720" rIns="91440" bIns="45720" rtlCol="0" anchor="ctr">
            <a:normAutofit/>
          </a:bodyPr>
          <a:lstStyle/>
          <a:p>
            <a:pPr algn="l" defTabSz="914400">
              <a:lnSpc>
                <a:spcPct val="90000"/>
              </a:lnSpc>
            </a:pPr>
            <a:r>
              <a:rPr lang="en-US" sz="2800" dirty="0">
                <a:solidFill>
                  <a:schemeClr val="tx1"/>
                </a:solidFill>
                <a:latin typeface="+mj-lt"/>
                <a:cs typeface="+mj-cs"/>
              </a:rPr>
              <a:t>Campus Recruitment – Fall 2019</a:t>
            </a:r>
          </a:p>
        </p:txBody>
      </p:sp>
      <p:sp>
        <p:nvSpPr>
          <p:cNvPr id="3" name="Text Placeholder 2">
            <a:extLst>
              <a:ext uri="{FF2B5EF4-FFF2-40B4-BE49-F238E27FC236}">
                <a16:creationId xmlns:a16="http://schemas.microsoft.com/office/drawing/2014/main" id="{9CD56F6B-29B3-47C9-9F92-D3D2F3230EF6}"/>
              </a:ext>
            </a:extLst>
          </p:cNvPr>
          <p:cNvSpPr>
            <a:spLocks noGrp="1"/>
          </p:cNvSpPr>
          <p:nvPr>
            <p:ph sz="half" idx="1"/>
          </p:nvPr>
        </p:nvSpPr>
        <p:spPr>
          <a:xfrm>
            <a:off x="486698" y="2438400"/>
            <a:ext cx="2738599" cy="3785419"/>
          </a:xfrm>
        </p:spPr>
        <p:txBody>
          <a:bodyPr vert="horz" lIns="91440" tIns="45720" rIns="91440" bIns="45720" rtlCol="0">
            <a:normAutofit fontScale="92500" lnSpcReduction="10000"/>
          </a:bodyPr>
          <a:lstStyle/>
          <a:p>
            <a:pPr indent="-228600" defTabSz="914400">
              <a:lnSpc>
                <a:spcPct val="90000"/>
              </a:lnSpc>
              <a:buFont typeface="Arial" panose="020B0604020202020204" pitchFamily="34" charset="0"/>
              <a:buChar char="•"/>
            </a:pPr>
            <a:r>
              <a:rPr lang="en-US" sz="1700" b="1" dirty="0">
                <a:solidFill>
                  <a:schemeClr val="tx1"/>
                </a:solidFill>
                <a:latin typeface="+mn-lt"/>
                <a:cs typeface="+mn-cs"/>
              </a:rPr>
              <a:t>September</a:t>
            </a:r>
          </a:p>
          <a:p>
            <a:pPr lvl="1" indent="-228600" defTabSz="914400">
              <a:lnSpc>
                <a:spcPct val="90000"/>
              </a:lnSpc>
              <a:buFont typeface="Arial" panose="020B0604020202020204" pitchFamily="34" charset="0"/>
              <a:buChar char="•"/>
            </a:pPr>
            <a:r>
              <a:rPr lang="en-US" sz="1600" dirty="0">
                <a:solidFill>
                  <a:schemeClr val="tx1"/>
                </a:solidFill>
              </a:rPr>
              <a:t>24</a:t>
            </a:r>
            <a:r>
              <a:rPr lang="en-US" sz="1600" baseline="30000" dirty="0">
                <a:solidFill>
                  <a:schemeClr val="tx1"/>
                </a:solidFill>
              </a:rPr>
              <a:t>th</a:t>
            </a:r>
            <a:r>
              <a:rPr lang="en-US" sz="1600" dirty="0">
                <a:solidFill>
                  <a:schemeClr val="tx1"/>
                </a:solidFill>
              </a:rPr>
              <a:t> – All Majors Career Fair – University of Georgia</a:t>
            </a:r>
          </a:p>
          <a:p>
            <a:pPr lvl="1" indent="-228600" defTabSz="914400">
              <a:lnSpc>
                <a:spcPct val="90000"/>
              </a:lnSpc>
              <a:buFont typeface="Arial" panose="020B0604020202020204" pitchFamily="34" charset="0"/>
              <a:buChar char="•"/>
            </a:pPr>
            <a:r>
              <a:rPr lang="en-US" sz="1600" dirty="0">
                <a:solidFill>
                  <a:schemeClr val="tx1"/>
                </a:solidFill>
              </a:rPr>
              <a:t>25</a:t>
            </a:r>
            <a:r>
              <a:rPr lang="en-US" sz="1600" baseline="30000" dirty="0">
                <a:solidFill>
                  <a:schemeClr val="tx1"/>
                </a:solidFill>
              </a:rPr>
              <a:t>th</a:t>
            </a:r>
            <a:r>
              <a:rPr lang="en-US" sz="1600" dirty="0">
                <a:solidFill>
                  <a:schemeClr val="tx1"/>
                </a:solidFill>
              </a:rPr>
              <a:t> – All Majors Career Fair – Mercer University</a:t>
            </a:r>
            <a:endParaRPr lang="en-US" sz="1600" dirty="0">
              <a:solidFill>
                <a:schemeClr val="tx1"/>
              </a:solidFill>
              <a:latin typeface="+mn-lt"/>
              <a:cs typeface="+mn-cs"/>
            </a:endParaRPr>
          </a:p>
          <a:p>
            <a:pPr indent="-228600" defTabSz="914400">
              <a:lnSpc>
                <a:spcPct val="90000"/>
              </a:lnSpc>
              <a:buFont typeface="Arial" panose="020B0604020202020204" pitchFamily="34" charset="0"/>
              <a:buChar char="•"/>
            </a:pPr>
            <a:r>
              <a:rPr lang="en-US" sz="1700" b="1" dirty="0">
                <a:solidFill>
                  <a:schemeClr val="tx1"/>
                </a:solidFill>
                <a:latin typeface="+mn-lt"/>
                <a:cs typeface="+mn-cs"/>
              </a:rPr>
              <a:t>October</a:t>
            </a:r>
          </a:p>
          <a:p>
            <a:pPr lvl="1" indent="-228600" defTabSz="914400">
              <a:lnSpc>
                <a:spcPct val="90000"/>
              </a:lnSpc>
              <a:buFont typeface="Arial" panose="020B0604020202020204" pitchFamily="34" charset="0"/>
              <a:buChar char="•"/>
            </a:pPr>
            <a:r>
              <a:rPr lang="en-US" sz="1600" dirty="0">
                <a:solidFill>
                  <a:schemeClr val="tx1"/>
                </a:solidFill>
              </a:rPr>
              <a:t>2</a:t>
            </a:r>
            <a:r>
              <a:rPr lang="en-US" sz="1600" baseline="30000" dirty="0">
                <a:solidFill>
                  <a:schemeClr val="tx1"/>
                </a:solidFill>
              </a:rPr>
              <a:t>nd</a:t>
            </a:r>
            <a:r>
              <a:rPr lang="en-US" sz="1600" dirty="0">
                <a:solidFill>
                  <a:schemeClr val="tx1"/>
                </a:solidFill>
              </a:rPr>
              <a:t> – All Majors Career Fair – Georgia College &amp; State University</a:t>
            </a:r>
          </a:p>
          <a:p>
            <a:pPr lvl="1" indent="-228600" defTabSz="914400">
              <a:lnSpc>
                <a:spcPct val="90000"/>
              </a:lnSpc>
              <a:buFont typeface="Arial" panose="020B0604020202020204" pitchFamily="34" charset="0"/>
              <a:buChar char="•"/>
            </a:pPr>
            <a:r>
              <a:rPr lang="en-US" sz="1600" dirty="0">
                <a:solidFill>
                  <a:schemeClr val="tx1"/>
                </a:solidFill>
              </a:rPr>
              <a:t>17</a:t>
            </a:r>
            <a:r>
              <a:rPr lang="en-US" sz="1600" baseline="30000" dirty="0">
                <a:solidFill>
                  <a:schemeClr val="tx1"/>
                </a:solidFill>
              </a:rPr>
              <a:t>th</a:t>
            </a:r>
            <a:r>
              <a:rPr lang="en-US" sz="1600" dirty="0">
                <a:solidFill>
                  <a:schemeClr val="tx1"/>
                </a:solidFill>
              </a:rPr>
              <a:t> – Job and Graduate School Fair – Georgia Gwinnett College</a:t>
            </a:r>
          </a:p>
          <a:p>
            <a:pPr indent="-228600" defTabSz="914400">
              <a:lnSpc>
                <a:spcPct val="90000"/>
              </a:lnSpc>
              <a:buFont typeface="Arial" panose="020B0604020202020204" pitchFamily="34" charset="0"/>
              <a:buChar char="•"/>
            </a:pPr>
            <a:endParaRPr lang="en-US" sz="1600" dirty="0">
              <a:solidFill>
                <a:schemeClr val="tx1"/>
              </a:solidFill>
              <a:latin typeface="+mn-lt"/>
              <a:cs typeface="+mn-cs"/>
            </a:endParaRPr>
          </a:p>
        </p:txBody>
      </p:sp>
      <p:pic>
        <p:nvPicPr>
          <p:cNvPr id="1026" name="Picture 2" descr="Image result for university of georgia">
            <a:extLst>
              <a:ext uri="{FF2B5EF4-FFF2-40B4-BE49-F238E27FC236}">
                <a16:creationId xmlns:a16="http://schemas.microsoft.com/office/drawing/2014/main" id="{9AABDBA1-DD09-4C37-815F-A5FC5AD0D4DD}"/>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24406" r="20458" b="-1"/>
          <a:stretch/>
        </p:blipFill>
        <p:spPr bwMode="auto">
          <a:xfrm>
            <a:off x="3479292" y="10"/>
            <a:ext cx="5664708"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5D37479-288F-403A-94AC-4283F5288336}"/>
              </a:ext>
            </a:extLst>
          </p:cNvPr>
          <p:cNvSpPr>
            <a:spLocks noGrp="1"/>
          </p:cNvSpPr>
          <p:nvPr>
            <p:ph type="sldNum" sz="quarter" idx="12"/>
          </p:nvPr>
        </p:nvSpPr>
        <p:spPr/>
        <p:txBody>
          <a:bodyPr/>
          <a:lstStyle/>
          <a:p>
            <a:fld id="{CCE7EACD-A346-A34B-BBAF-EF458C812BA9}" type="slidenum">
              <a:rPr lang="en-US" smtClean="0"/>
              <a:pPr/>
              <a:t>51</a:t>
            </a:fld>
            <a:endParaRPr lang="en-US" dirty="0"/>
          </a:p>
        </p:txBody>
      </p:sp>
    </p:spTree>
    <p:extLst>
      <p:ext uri="{BB962C8B-B14F-4D97-AF65-F5344CB8AC3E}">
        <p14:creationId xmlns:p14="http://schemas.microsoft.com/office/powerpoint/2010/main" val="3796822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Meeting Wrap-up</a:t>
            </a:r>
          </a:p>
        </p:txBody>
      </p:sp>
      <p:sp>
        <p:nvSpPr>
          <p:cNvPr id="3" name="Text Placeholder 2"/>
          <p:cNvSpPr>
            <a:spLocks noGrp="1"/>
          </p:cNvSpPr>
          <p:nvPr>
            <p:ph type="body" sz="quarter" idx="11"/>
          </p:nvPr>
        </p:nvSpPr>
        <p:spPr/>
        <p:txBody>
          <a:bodyPr/>
          <a:lstStyle/>
          <a:p>
            <a:r>
              <a:rPr lang="en-US" dirty="0"/>
              <a:t>Al Howell</a:t>
            </a:r>
          </a:p>
          <a:p>
            <a:endParaRPr lang="en-US" dirty="0"/>
          </a:p>
        </p:txBody>
      </p:sp>
    </p:spTree>
    <p:extLst>
      <p:ext uri="{BB962C8B-B14F-4D97-AF65-F5344CB8AC3E}">
        <p14:creationId xmlns:p14="http://schemas.microsoft.com/office/powerpoint/2010/main" val="1981445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EE68-0D7E-45CB-A18C-0495D1DBC3CE}"/>
              </a:ext>
            </a:extLst>
          </p:cNvPr>
          <p:cNvSpPr>
            <a:spLocks noGrp="1"/>
          </p:cNvSpPr>
          <p:nvPr>
            <p:ph type="title"/>
          </p:nvPr>
        </p:nvSpPr>
        <p:spPr/>
        <p:txBody>
          <a:bodyPr/>
          <a:lstStyle/>
          <a:p>
            <a:pPr algn="ctr"/>
            <a:r>
              <a:rPr lang="en-US" b="1" dirty="0">
                <a:solidFill>
                  <a:schemeClr val="tx1"/>
                </a:solidFill>
              </a:rPr>
              <a:t>2019 HR Community Meeting </a:t>
            </a:r>
            <a:br>
              <a:rPr lang="en-US" b="1" dirty="0">
                <a:solidFill>
                  <a:schemeClr val="tx1"/>
                </a:solidFill>
              </a:rPr>
            </a:br>
            <a:r>
              <a:rPr lang="en-US" b="1" dirty="0">
                <a:solidFill>
                  <a:schemeClr val="tx1"/>
                </a:solidFill>
              </a:rPr>
              <a:t>Dates and Topics</a:t>
            </a:r>
          </a:p>
        </p:txBody>
      </p:sp>
      <p:sp>
        <p:nvSpPr>
          <p:cNvPr id="3" name="Content Placeholder 2">
            <a:extLst>
              <a:ext uri="{FF2B5EF4-FFF2-40B4-BE49-F238E27FC236}">
                <a16:creationId xmlns:a16="http://schemas.microsoft.com/office/drawing/2014/main" id="{60081000-FF0E-43D9-B8AB-4EBE3F5860A9}"/>
              </a:ext>
            </a:extLst>
          </p:cNvPr>
          <p:cNvSpPr>
            <a:spLocks noGrp="1"/>
          </p:cNvSpPr>
          <p:nvPr>
            <p:ph idx="1"/>
          </p:nvPr>
        </p:nvSpPr>
        <p:spPr>
          <a:xfrm>
            <a:off x="245327" y="1600200"/>
            <a:ext cx="8664497" cy="4525963"/>
          </a:xfrm>
        </p:spPr>
        <p:txBody>
          <a:bodyPr>
            <a:normAutofit/>
          </a:bodyPr>
          <a:lstStyle/>
          <a:p>
            <a:pPr marL="365760" indent="-365760"/>
            <a:r>
              <a:rPr lang="en-US" sz="2000" b="1" dirty="0">
                <a:solidFill>
                  <a:schemeClr val="tx1"/>
                </a:solidFill>
              </a:rPr>
              <a:t>Tuesday, November 19</a:t>
            </a:r>
            <a:r>
              <a:rPr lang="en-US" sz="2000" b="1" baseline="30000" dirty="0">
                <a:solidFill>
                  <a:schemeClr val="tx1"/>
                </a:solidFill>
              </a:rPr>
              <a:t>th</a:t>
            </a:r>
            <a:r>
              <a:rPr lang="en-US" sz="2000" b="1" dirty="0">
                <a:solidFill>
                  <a:schemeClr val="tx1"/>
                </a:solidFill>
              </a:rPr>
              <a:t>	</a:t>
            </a:r>
          </a:p>
          <a:p>
            <a:pPr marL="365760" indent="-274320">
              <a:buNone/>
            </a:pPr>
            <a:r>
              <a:rPr lang="en-US" sz="2000" b="1" dirty="0">
                <a:solidFill>
                  <a:schemeClr val="tx1"/>
                </a:solidFill>
              </a:rPr>
              <a:t>	FMLA and ADA</a:t>
            </a:r>
          </a:p>
        </p:txBody>
      </p:sp>
      <p:sp>
        <p:nvSpPr>
          <p:cNvPr id="4" name="Slide Number Placeholder 3">
            <a:extLst>
              <a:ext uri="{FF2B5EF4-FFF2-40B4-BE49-F238E27FC236}">
                <a16:creationId xmlns:a16="http://schemas.microsoft.com/office/drawing/2014/main" id="{80764CC3-E180-49D2-8D9F-2E9D98BC1DA6}"/>
              </a:ext>
            </a:extLst>
          </p:cNvPr>
          <p:cNvSpPr>
            <a:spLocks noGrp="1"/>
          </p:cNvSpPr>
          <p:nvPr>
            <p:ph type="sldNum" sz="quarter" idx="12"/>
          </p:nvPr>
        </p:nvSpPr>
        <p:spPr/>
        <p:txBody>
          <a:bodyPr/>
          <a:lstStyle/>
          <a:p>
            <a:fld id="{CCE7EACD-A346-A34B-BBAF-EF458C812BA9}" type="slidenum">
              <a:rPr lang="en-US" smtClean="0"/>
              <a:pPr/>
              <a:t>53</a:t>
            </a:fld>
            <a:endParaRPr lang="en-US" dirty="0"/>
          </a:p>
        </p:txBody>
      </p:sp>
    </p:spTree>
    <p:extLst>
      <p:ext uri="{BB962C8B-B14F-4D97-AF65-F5344CB8AC3E}">
        <p14:creationId xmlns:p14="http://schemas.microsoft.com/office/powerpoint/2010/main" val="40127317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EE68-0D7E-45CB-A18C-0495D1DBC3CE}"/>
              </a:ext>
            </a:extLst>
          </p:cNvPr>
          <p:cNvSpPr>
            <a:spLocks noGrp="1"/>
          </p:cNvSpPr>
          <p:nvPr>
            <p:ph type="title"/>
          </p:nvPr>
        </p:nvSpPr>
        <p:spPr/>
        <p:txBody>
          <a:bodyPr/>
          <a:lstStyle/>
          <a:p>
            <a:pPr algn="ctr"/>
            <a:r>
              <a:rPr lang="en-US" b="1" dirty="0">
                <a:solidFill>
                  <a:schemeClr val="tx1"/>
                </a:solidFill>
              </a:rPr>
              <a:t>Other Upcoming HR Meetings</a:t>
            </a:r>
          </a:p>
        </p:txBody>
      </p:sp>
      <p:sp>
        <p:nvSpPr>
          <p:cNvPr id="3" name="Content Placeholder 2">
            <a:extLst>
              <a:ext uri="{FF2B5EF4-FFF2-40B4-BE49-F238E27FC236}">
                <a16:creationId xmlns:a16="http://schemas.microsoft.com/office/drawing/2014/main" id="{60081000-FF0E-43D9-B8AB-4EBE3F5860A9}"/>
              </a:ext>
            </a:extLst>
          </p:cNvPr>
          <p:cNvSpPr>
            <a:spLocks noGrp="1"/>
          </p:cNvSpPr>
          <p:nvPr>
            <p:ph idx="1"/>
          </p:nvPr>
        </p:nvSpPr>
        <p:spPr>
          <a:xfrm>
            <a:off x="245327" y="1600200"/>
            <a:ext cx="8664497" cy="4525963"/>
          </a:xfrm>
        </p:spPr>
        <p:txBody>
          <a:bodyPr>
            <a:normAutofit fontScale="92500" lnSpcReduction="20000"/>
          </a:bodyPr>
          <a:lstStyle/>
          <a:p>
            <a:pPr indent="-274320"/>
            <a:r>
              <a:rPr lang="en-US" sz="2000" b="1" dirty="0">
                <a:solidFill>
                  <a:schemeClr val="tx1"/>
                </a:solidFill>
              </a:rPr>
              <a:t>Wednesday, September 4</a:t>
            </a:r>
            <a:r>
              <a:rPr lang="en-US" sz="2000" b="1" baseline="30000" dirty="0">
                <a:solidFill>
                  <a:schemeClr val="tx1"/>
                </a:solidFill>
              </a:rPr>
              <a:t>th</a:t>
            </a:r>
            <a:r>
              <a:rPr lang="en-US" sz="2000" b="1" dirty="0">
                <a:solidFill>
                  <a:schemeClr val="tx1"/>
                </a:solidFill>
              </a:rPr>
              <a:t> through Friday, September 6</a:t>
            </a:r>
            <a:r>
              <a:rPr lang="en-US" sz="2000" b="1" baseline="30000" dirty="0">
                <a:solidFill>
                  <a:schemeClr val="tx1"/>
                </a:solidFill>
              </a:rPr>
              <a:t>th</a:t>
            </a:r>
            <a:endParaRPr lang="en-US" sz="2000" b="1" dirty="0">
              <a:solidFill>
                <a:schemeClr val="tx1"/>
              </a:solidFill>
            </a:endParaRPr>
          </a:p>
          <a:p>
            <a:pPr marL="365760" indent="-228600">
              <a:buNone/>
            </a:pPr>
            <a:r>
              <a:rPr lang="en-US" sz="2000" b="1" dirty="0">
                <a:solidFill>
                  <a:schemeClr val="tx1"/>
                </a:solidFill>
              </a:rPr>
              <a:t>   CSPA Conference in Savannah</a:t>
            </a:r>
          </a:p>
          <a:p>
            <a:pPr marL="160020" indent="-274320">
              <a:buNone/>
            </a:pPr>
            <a:endParaRPr lang="en-US" sz="2000" b="1" dirty="0">
              <a:solidFill>
                <a:schemeClr val="tx1"/>
              </a:solidFill>
            </a:endParaRPr>
          </a:p>
          <a:p>
            <a:pPr indent="-274320"/>
            <a:r>
              <a:rPr lang="en-US" sz="2000" b="1" dirty="0">
                <a:solidFill>
                  <a:schemeClr val="tx1"/>
                </a:solidFill>
              </a:rPr>
              <a:t>Wednesday, September 11</a:t>
            </a:r>
            <a:r>
              <a:rPr lang="en-US" sz="2000" b="1" baseline="30000" dirty="0">
                <a:solidFill>
                  <a:schemeClr val="tx1"/>
                </a:solidFill>
              </a:rPr>
              <a:t>th</a:t>
            </a:r>
            <a:r>
              <a:rPr lang="en-US" sz="2000" b="1" dirty="0">
                <a:solidFill>
                  <a:schemeClr val="tx1"/>
                </a:solidFill>
              </a:rPr>
              <a:t> </a:t>
            </a:r>
          </a:p>
          <a:p>
            <a:pPr marL="365760" indent="-228600">
              <a:buNone/>
            </a:pPr>
            <a:r>
              <a:rPr lang="en-US" sz="2000" b="1" dirty="0">
                <a:solidFill>
                  <a:schemeClr val="tx1"/>
                </a:solidFill>
              </a:rPr>
              <a:t>   HR Practices Advisory Committee Meeting</a:t>
            </a:r>
          </a:p>
          <a:p>
            <a:pPr marL="365760" indent="-228600">
              <a:spcBef>
                <a:spcPts val="0"/>
              </a:spcBef>
              <a:buNone/>
            </a:pPr>
            <a:r>
              <a:rPr lang="en-US" sz="2000" b="1" dirty="0">
                <a:solidFill>
                  <a:schemeClr val="tx1"/>
                </a:solidFill>
              </a:rPr>
              <a:t>   </a:t>
            </a:r>
            <a:r>
              <a:rPr lang="en-US" i="1" dirty="0">
                <a:solidFill>
                  <a:schemeClr val="tx1"/>
                </a:solidFill>
              </a:rPr>
              <a:t>*meetings are held monthly on the second Wednesday of each month thru the end of the year</a:t>
            </a:r>
          </a:p>
          <a:p>
            <a:pPr marL="160020" indent="-274320">
              <a:buNone/>
            </a:pPr>
            <a:endParaRPr lang="en-US" sz="2000" b="1" dirty="0">
              <a:solidFill>
                <a:schemeClr val="tx1"/>
              </a:solidFill>
            </a:endParaRPr>
          </a:p>
          <a:p>
            <a:pPr lvl="0" indent="-274320"/>
            <a:r>
              <a:rPr lang="en-US" sz="2000" b="1" dirty="0">
                <a:solidFill>
                  <a:prstClr val="black"/>
                </a:solidFill>
              </a:rPr>
              <a:t>Wednesday, October 16</a:t>
            </a:r>
            <a:r>
              <a:rPr lang="en-US" sz="2000" b="1" baseline="30000" dirty="0">
                <a:solidFill>
                  <a:prstClr val="black"/>
                </a:solidFill>
              </a:rPr>
              <a:t>th</a:t>
            </a:r>
            <a:endParaRPr lang="en-US" sz="2000" b="1" dirty="0">
              <a:solidFill>
                <a:prstClr val="black"/>
              </a:solidFill>
            </a:endParaRPr>
          </a:p>
          <a:p>
            <a:pPr marL="365760" lvl="0" indent="-228600">
              <a:buNone/>
            </a:pPr>
            <a:r>
              <a:rPr lang="en-US" sz="2000" b="1" dirty="0">
                <a:solidFill>
                  <a:prstClr val="black"/>
                </a:solidFill>
              </a:rPr>
              <a:t>   Talent Acquisition Forum (formerly TGC Webinar)</a:t>
            </a:r>
          </a:p>
          <a:p>
            <a:pPr lvl="0" indent="-274320"/>
            <a:endParaRPr lang="en-US" sz="2000" b="1" dirty="0">
              <a:solidFill>
                <a:prstClr val="black"/>
              </a:solidFill>
            </a:endParaRPr>
          </a:p>
          <a:p>
            <a:pPr lvl="0" indent="-274320"/>
            <a:r>
              <a:rPr lang="en-US" sz="2000" b="1" dirty="0">
                <a:solidFill>
                  <a:prstClr val="black"/>
                </a:solidFill>
              </a:rPr>
              <a:t>Tuesday, November 12</a:t>
            </a:r>
            <a:r>
              <a:rPr lang="en-US" sz="2000" b="1" baseline="30000" dirty="0">
                <a:solidFill>
                  <a:prstClr val="black"/>
                </a:solidFill>
              </a:rPr>
              <a:t>th</a:t>
            </a:r>
            <a:r>
              <a:rPr lang="en-US" sz="2000" b="1" dirty="0">
                <a:solidFill>
                  <a:prstClr val="black"/>
                </a:solidFill>
              </a:rPr>
              <a:t> </a:t>
            </a:r>
          </a:p>
          <a:p>
            <a:pPr marL="365760" lvl="0" indent="-228600">
              <a:buNone/>
            </a:pPr>
            <a:r>
              <a:rPr lang="en-US" sz="2000" b="1" dirty="0">
                <a:solidFill>
                  <a:prstClr val="black"/>
                </a:solidFill>
              </a:rPr>
              <a:t>   Employee Benefit Plan Council/State Personnel Board Meeting</a:t>
            </a:r>
          </a:p>
          <a:p>
            <a:endParaRPr lang="en-US" sz="2000" b="1" dirty="0">
              <a:solidFill>
                <a:schemeClr val="tx1"/>
              </a:solidFill>
            </a:endParaRPr>
          </a:p>
          <a:p>
            <a:pPr marL="160020" indent="0">
              <a:buNone/>
            </a:pPr>
            <a:r>
              <a:rPr lang="en-US" sz="2000" b="1" dirty="0">
                <a:solidFill>
                  <a:schemeClr val="tx1"/>
                </a:solidFill>
              </a:rPr>
              <a:t>	</a:t>
            </a:r>
          </a:p>
          <a:p>
            <a:endParaRPr lang="en-US" sz="2000" b="1" dirty="0">
              <a:solidFill>
                <a:schemeClr val="tx1"/>
              </a:solidFill>
            </a:endParaRPr>
          </a:p>
          <a:p>
            <a:endParaRPr lang="en-US" sz="2000" b="1" dirty="0">
              <a:solidFill>
                <a:schemeClr val="tx1"/>
              </a:solidFill>
            </a:endParaRPr>
          </a:p>
        </p:txBody>
      </p:sp>
      <p:sp>
        <p:nvSpPr>
          <p:cNvPr id="4" name="Slide Number Placeholder 3">
            <a:extLst>
              <a:ext uri="{FF2B5EF4-FFF2-40B4-BE49-F238E27FC236}">
                <a16:creationId xmlns:a16="http://schemas.microsoft.com/office/drawing/2014/main" id="{F29DDFFA-D72D-4783-8A00-631D187351ED}"/>
              </a:ext>
            </a:extLst>
          </p:cNvPr>
          <p:cNvSpPr>
            <a:spLocks noGrp="1"/>
          </p:cNvSpPr>
          <p:nvPr>
            <p:ph type="sldNum" sz="quarter" idx="12"/>
          </p:nvPr>
        </p:nvSpPr>
        <p:spPr/>
        <p:txBody>
          <a:bodyPr/>
          <a:lstStyle/>
          <a:p>
            <a:fld id="{CCE7EACD-A346-A34B-BBAF-EF458C812BA9}" type="slidenum">
              <a:rPr lang="en-US" smtClean="0"/>
              <a:pPr/>
              <a:t>54</a:t>
            </a:fld>
            <a:endParaRPr lang="en-US" dirty="0"/>
          </a:p>
        </p:txBody>
      </p:sp>
    </p:spTree>
    <p:extLst>
      <p:ext uri="{BB962C8B-B14F-4D97-AF65-F5344CB8AC3E}">
        <p14:creationId xmlns:p14="http://schemas.microsoft.com/office/powerpoint/2010/main" val="2955767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404-463-7054</a:t>
            </a:r>
          </a:p>
        </p:txBody>
      </p:sp>
      <p:sp>
        <p:nvSpPr>
          <p:cNvPr id="3" name="Text Placeholder 2"/>
          <p:cNvSpPr>
            <a:spLocks noGrp="1"/>
          </p:cNvSpPr>
          <p:nvPr>
            <p:ph type="body" sz="quarter" idx="13"/>
          </p:nvPr>
        </p:nvSpPr>
        <p:spPr>
          <a:ln>
            <a:solidFill>
              <a:schemeClr val="accent2">
                <a:lumMod val="75000"/>
              </a:schemeClr>
            </a:solidFill>
          </a:ln>
        </p:spPr>
        <p:txBody>
          <a:bodyPr/>
          <a:lstStyle/>
          <a:p>
            <a:endParaRPr lang="en-US" dirty="0">
              <a:solidFill>
                <a:schemeClr val="tx1"/>
              </a:solidFill>
            </a:endParaRPr>
          </a:p>
        </p:txBody>
      </p:sp>
    </p:spTree>
    <p:extLst>
      <p:ext uri="{BB962C8B-B14F-4D97-AF65-F5344CB8AC3E}">
        <p14:creationId xmlns:p14="http://schemas.microsoft.com/office/powerpoint/2010/main" val="3809137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58628B-911F-46E5-8787-ACE8AE0780BB}"/>
              </a:ext>
            </a:extLst>
          </p:cNvPr>
          <p:cNvSpPr>
            <a:spLocks noGrp="1"/>
          </p:cNvSpPr>
          <p:nvPr>
            <p:ph type="sldNum" idx="12"/>
          </p:nvPr>
        </p:nvSpPr>
        <p:spPr/>
        <p:txBody>
          <a:bodyPr/>
          <a:lstStyle/>
          <a:p>
            <a:fld id="{00000000-1234-1234-1234-123412341234}" type="slidenum">
              <a:rPr lang="en-US" smtClean="0"/>
              <a:pPr/>
              <a:t>6</a:t>
            </a:fld>
            <a:endParaRPr lang="en-US"/>
          </a:p>
        </p:txBody>
      </p:sp>
      <p:sp>
        <p:nvSpPr>
          <p:cNvPr id="5" name="Title 4">
            <a:extLst>
              <a:ext uri="{FF2B5EF4-FFF2-40B4-BE49-F238E27FC236}">
                <a16:creationId xmlns:a16="http://schemas.microsoft.com/office/drawing/2014/main" id="{C46D8663-F81B-4C2B-873D-6A57EEDDCB10}"/>
              </a:ext>
            </a:extLst>
          </p:cNvPr>
          <p:cNvSpPr>
            <a:spLocks noGrp="1"/>
          </p:cNvSpPr>
          <p:nvPr>
            <p:ph type="title"/>
          </p:nvPr>
        </p:nvSpPr>
        <p:spPr/>
        <p:txBody>
          <a:bodyPr/>
          <a:lstStyle/>
          <a:p>
            <a:r>
              <a:rPr lang="en-US" dirty="0"/>
              <a:t>Learner experience</a:t>
            </a:r>
          </a:p>
        </p:txBody>
      </p:sp>
      <p:sp>
        <p:nvSpPr>
          <p:cNvPr id="12" name="Arrow: Pentagon 99">
            <a:extLst>
              <a:ext uri="{FF2B5EF4-FFF2-40B4-BE49-F238E27FC236}">
                <a16:creationId xmlns:a16="http://schemas.microsoft.com/office/drawing/2014/main" id="{26227891-76E9-427C-BFA8-970110E52866}"/>
              </a:ext>
            </a:extLst>
          </p:cNvPr>
          <p:cNvSpPr/>
          <p:nvPr/>
        </p:nvSpPr>
        <p:spPr>
          <a:xfrm>
            <a:off x="2680913" y="2006365"/>
            <a:ext cx="2199969" cy="371786"/>
          </a:xfrm>
          <a:prstGeom prst="homePlate">
            <a:avLst/>
          </a:prstGeom>
          <a:solidFill>
            <a:srgbClr val="B5DEBA"/>
          </a:solidFill>
          <a:ln>
            <a:noFill/>
          </a:ln>
          <a:effectLst/>
        </p:spPr>
        <p:style>
          <a:lnRef idx="1">
            <a:schemeClr val="accent1"/>
          </a:lnRef>
          <a:fillRef idx="3">
            <a:schemeClr val="accent1"/>
          </a:fillRef>
          <a:effectRef idx="2">
            <a:schemeClr val="accent1"/>
          </a:effectRef>
          <a:fontRef idx="minor">
            <a:schemeClr val="lt1"/>
          </a:fontRef>
        </p:style>
        <p:txBody>
          <a:bodyPr lIns="48004" tIns="24002" rIns="48004" bIns="24002" rtlCol="0" anchor="ctr"/>
          <a:lstStyle/>
          <a:p>
            <a:pPr algn="ctr" defTabSz="576044"/>
            <a:r>
              <a:rPr lang="en-US" sz="1200" dirty="0">
                <a:solidFill>
                  <a:srgbClr val="08473D"/>
                </a:solidFill>
                <a:latin typeface="Georgia" panose="02040502050405020303" pitchFamily="18" charset="0"/>
              </a:rPr>
              <a:t>Learner Receives an E-mail with the training link</a:t>
            </a:r>
          </a:p>
        </p:txBody>
      </p:sp>
      <p:sp>
        <p:nvSpPr>
          <p:cNvPr id="13" name="Arrow: Pentagon 99">
            <a:extLst>
              <a:ext uri="{FF2B5EF4-FFF2-40B4-BE49-F238E27FC236}">
                <a16:creationId xmlns:a16="http://schemas.microsoft.com/office/drawing/2014/main" id="{567367BF-1D45-47C3-80E6-CA33738B42AB}"/>
              </a:ext>
            </a:extLst>
          </p:cNvPr>
          <p:cNvSpPr/>
          <p:nvPr/>
        </p:nvSpPr>
        <p:spPr>
          <a:xfrm>
            <a:off x="4947019" y="2006365"/>
            <a:ext cx="2199969" cy="371786"/>
          </a:xfrm>
          <a:prstGeom prst="homePlate">
            <a:avLst/>
          </a:prstGeom>
          <a:solidFill>
            <a:srgbClr val="B5DEBA"/>
          </a:solidFill>
          <a:ln>
            <a:noFill/>
          </a:ln>
          <a:effectLst/>
        </p:spPr>
        <p:style>
          <a:lnRef idx="1">
            <a:schemeClr val="accent1"/>
          </a:lnRef>
          <a:fillRef idx="3">
            <a:schemeClr val="accent1"/>
          </a:fillRef>
          <a:effectRef idx="2">
            <a:schemeClr val="accent1"/>
          </a:effectRef>
          <a:fontRef idx="minor">
            <a:schemeClr val="lt1"/>
          </a:fontRef>
        </p:style>
        <p:txBody>
          <a:bodyPr lIns="48004" tIns="24002" rIns="48004" bIns="24002" rtlCol="0" anchor="ctr"/>
          <a:lstStyle/>
          <a:p>
            <a:pPr algn="ctr" defTabSz="576044"/>
            <a:r>
              <a:rPr lang="en-US" sz="1200" dirty="0">
                <a:solidFill>
                  <a:srgbClr val="08473D"/>
                </a:solidFill>
                <a:latin typeface="Georgia" panose="02040502050405020303" pitchFamily="18" charset="0"/>
              </a:rPr>
              <a:t>Learner Accesses and Completes the Training</a:t>
            </a:r>
          </a:p>
        </p:txBody>
      </p:sp>
      <p:sp>
        <p:nvSpPr>
          <p:cNvPr id="14" name="Arrow: Pentagon 99">
            <a:extLst>
              <a:ext uri="{FF2B5EF4-FFF2-40B4-BE49-F238E27FC236}">
                <a16:creationId xmlns:a16="http://schemas.microsoft.com/office/drawing/2014/main" id="{89619B14-3F01-4AF2-8F7F-5582B9240BE9}"/>
              </a:ext>
            </a:extLst>
          </p:cNvPr>
          <p:cNvSpPr/>
          <p:nvPr/>
        </p:nvSpPr>
        <p:spPr>
          <a:xfrm>
            <a:off x="7146988" y="2006365"/>
            <a:ext cx="1997012" cy="371786"/>
          </a:xfrm>
          <a:prstGeom prst="homePlate">
            <a:avLst/>
          </a:prstGeom>
          <a:solidFill>
            <a:srgbClr val="B5DEBA"/>
          </a:solidFill>
          <a:ln>
            <a:noFill/>
          </a:ln>
          <a:effectLst/>
        </p:spPr>
        <p:style>
          <a:lnRef idx="1">
            <a:schemeClr val="accent1"/>
          </a:lnRef>
          <a:fillRef idx="3">
            <a:schemeClr val="accent1"/>
          </a:fillRef>
          <a:effectRef idx="2">
            <a:schemeClr val="accent1"/>
          </a:effectRef>
          <a:fontRef idx="minor">
            <a:schemeClr val="lt1"/>
          </a:fontRef>
        </p:style>
        <p:txBody>
          <a:bodyPr lIns="48004" tIns="24002" rIns="48004" bIns="24002" rtlCol="0" anchor="ctr"/>
          <a:lstStyle/>
          <a:p>
            <a:pPr algn="ctr" defTabSz="576044"/>
            <a:r>
              <a:rPr lang="en-US" sz="1200" dirty="0">
                <a:solidFill>
                  <a:srgbClr val="08473D"/>
                </a:solidFill>
                <a:latin typeface="Georgia" panose="02040502050405020303" pitchFamily="18" charset="0"/>
              </a:rPr>
              <a:t>Learner Receives E-mail Completion</a:t>
            </a:r>
          </a:p>
        </p:txBody>
      </p:sp>
      <p:sp>
        <p:nvSpPr>
          <p:cNvPr id="15" name="TextBox 14">
            <a:extLst>
              <a:ext uri="{FF2B5EF4-FFF2-40B4-BE49-F238E27FC236}">
                <a16:creationId xmlns:a16="http://schemas.microsoft.com/office/drawing/2014/main" id="{20AEDCF7-93E2-4408-9886-1F238C252A29}"/>
              </a:ext>
            </a:extLst>
          </p:cNvPr>
          <p:cNvSpPr txBox="1"/>
          <p:nvPr/>
        </p:nvSpPr>
        <p:spPr>
          <a:xfrm>
            <a:off x="2680913" y="2611099"/>
            <a:ext cx="2504083" cy="923330"/>
          </a:xfrm>
          <a:prstGeom prst="rect">
            <a:avLst/>
          </a:prstGeom>
          <a:noFill/>
        </p:spPr>
        <p:txBody>
          <a:bodyPr wrap="none" rtlCol="0">
            <a:spAutoFit/>
          </a:bodyPr>
          <a:lstStyle/>
          <a:p>
            <a:r>
              <a:rPr lang="en-US" sz="1350" dirty="0"/>
              <a:t>The Learner does not have to </a:t>
            </a:r>
          </a:p>
          <a:p>
            <a:r>
              <a:rPr lang="en-US" sz="1350" dirty="0"/>
              <a:t>“log into” the tool, their access is</a:t>
            </a:r>
          </a:p>
          <a:p>
            <a:r>
              <a:rPr lang="en-US" sz="1350" dirty="0"/>
              <a:t>granted via the e-mail (token)</a:t>
            </a:r>
          </a:p>
          <a:p>
            <a:r>
              <a:rPr lang="en-US" sz="1350" dirty="0"/>
              <a:t>This can be customized.</a:t>
            </a:r>
          </a:p>
        </p:txBody>
      </p:sp>
      <p:sp>
        <p:nvSpPr>
          <p:cNvPr id="17" name="TextBox 16">
            <a:extLst>
              <a:ext uri="{FF2B5EF4-FFF2-40B4-BE49-F238E27FC236}">
                <a16:creationId xmlns:a16="http://schemas.microsoft.com/office/drawing/2014/main" id="{808FFD79-8145-441A-8398-3BDBC07B2E27}"/>
              </a:ext>
            </a:extLst>
          </p:cNvPr>
          <p:cNvSpPr txBox="1"/>
          <p:nvPr/>
        </p:nvSpPr>
        <p:spPr>
          <a:xfrm>
            <a:off x="4947019" y="2691892"/>
            <a:ext cx="2627386" cy="507831"/>
          </a:xfrm>
          <a:prstGeom prst="rect">
            <a:avLst/>
          </a:prstGeom>
          <a:noFill/>
        </p:spPr>
        <p:txBody>
          <a:bodyPr wrap="none" rtlCol="0">
            <a:spAutoFit/>
          </a:bodyPr>
          <a:lstStyle/>
          <a:p>
            <a:r>
              <a:rPr lang="en-US" sz="1350" dirty="0"/>
              <a:t>Time to take the course and </a:t>
            </a:r>
            <a:br>
              <a:rPr lang="en-US" sz="1350" dirty="0"/>
            </a:br>
            <a:r>
              <a:rPr lang="en-US" sz="1350" dirty="0"/>
              <a:t>assessment is less than 15 minutes</a:t>
            </a:r>
          </a:p>
        </p:txBody>
      </p:sp>
      <p:sp>
        <p:nvSpPr>
          <p:cNvPr id="18" name="TextBox 17">
            <a:extLst>
              <a:ext uri="{FF2B5EF4-FFF2-40B4-BE49-F238E27FC236}">
                <a16:creationId xmlns:a16="http://schemas.microsoft.com/office/drawing/2014/main" id="{333B5B7A-B6BF-4F34-9598-011E115AF587}"/>
              </a:ext>
            </a:extLst>
          </p:cNvPr>
          <p:cNvSpPr txBox="1"/>
          <p:nvPr/>
        </p:nvSpPr>
        <p:spPr>
          <a:xfrm>
            <a:off x="7205893" y="2693985"/>
            <a:ext cx="1920334" cy="715581"/>
          </a:xfrm>
          <a:prstGeom prst="rect">
            <a:avLst/>
          </a:prstGeom>
          <a:noFill/>
        </p:spPr>
        <p:txBody>
          <a:bodyPr wrap="none" rtlCol="0">
            <a:spAutoFit/>
          </a:bodyPr>
          <a:lstStyle/>
          <a:p>
            <a:r>
              <a:rPr lang="en-US" sz="1350" dirty="0"/>
              <a:t>They can, if they choose,</a:t>
            </a:r>
            <a:br>
              <a:rPr lang="en-US" sz="1350" dirty="0"/>
            </a:br>
            <a:r>
              <a:rPr lang="en-US" sz="1350" dirty="0"/>
              <a:t>print out a certificate of </a:t>
            </a:r>
            <a:br>
              <a:rPr lang="en-US" sz="1350" dirty="0"/>
            </a:br>
            <a:r>
              <a:rPr lang="en-US" sz="1350" dirty="0"/>
              <a:t>completion</a:t>
            </a:r>
          </a:p>
        </p:txBody>
      </p:sp>
      <p:graphicFrame>
        <p:nvGraphicFramePr>
          <p:cNvPr id="19" name="Object 18">
            <a:extLst>
              <a:ext uri="{FF2B5EF4-FFF2-40B4-BE49-F238E27FC236}">
                <a16:creationId xmlns:a16="http://schemas.microsoft.com/office/drawing/2014/main" id="{49B2BC56-E04F-4E0C-ADA5-ADD3C97B8713}"/>
              </a:ext>
            </a:extLst>
          </p:cNvPr>
          <p:cNvGraphicFramePr>
            <a:graphicFrameLocks noChangeAspect="1"/>
          </p:cNvGraphicFramePr>
          <p:nvPr/>
        </p:nvGraphicFramePr>
        <p:xfrm>
          <a:off x="3011359" y="3692904"/>
          <a:ext cx="1402413" cy="1183286"/>
        </p:xfrm>
        <a:graphic>
          <a:graphicData uri="http://schemas.openxmlformats.org/presentationml/2006/ole">
            <mc:AlternateContent xmlns:mc="http://schemas.openxmlformats.org/markup-compatibility/2006">
              <mc:Choice xmlns:v="urn:schemas-microsoft-com:vml" Requires="v">
                <p:oleObj spid="_x0000_s1030" name="Acrobat Document" showAsIcon="1" r:id="rId3" imgW="914400" imgH="771480" progId="AcroExch.Document.DC">
                  <p:link updateAutomatic="1"/>
                </p:oleObj>
              </mc:Choice>
              <mc:Fallback>
                <p:oleObj name="Acrobat Document" showAsIcon="1" r:id="rId3" imgW="914400" imgH="771480" progId="AcroExch.Document.DC">
                  <p:link updateAutomatic="1"/>
                  <p:pic>
                    <p:nvPicPr>
                      <p:cNvPr id="19" name="Object 18">
                        <a:extLst>
                          <a:ext uri="{FF2B5EF4-FFF2-40B4-BE49-F238E27FC236}">
                            <a16:creationId xmlns:a16="http://schemas.microsoft.com/office/drawing/2014/main" id="{49B2BC56-E04F-4E0C-ADA5-ADD3C97B8713}"/>
                          </a:ext>
                        </a:extLst>
                      </p:cNvPr>
                      <p:cNvPicPr/>
                      <p:nvPr/>
                    </p:nvPicPr>
                    <p:blipFill>
                      <a:blip r:embed="rId4"/>
                      <a:stretch>
                        <a:fillRect/>
                      </a:stretch>
                    </p:blipFill>
                    <p:spPr>
                      <a:xfrm>
                        <a:off x="3011359" y="3692904"/>
                        <a:ext cx="1402413" cy="1183286"/>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DF31568A-F2FE-4D1A-9A0C-7FF0F78F81D1}"/>
              </a:ext>
            </a:extLst>
          </p:cNvPr>
          <p:cNvGraphicFramePr>
            <a:graphicFrameLocks noChangeAspect="1"/>
          </p:cNvGraphicFramePr>
          <p:nvPr/>
        </p:nvGraphicFramePr>
        <p:xfrm>
          <a:off x="7247538" y="3651439"/>
          <a:ext cx="1402412" cy="1158731"/>
        </p:xfrm>
        <a:graphic>
          <a:graphicData uri="http://schemas.openxmlformats.org/presentationml/2006/ole">
            <mc:AlternateContent xmlns:mc="http://schemas.openxmlformats.org/markup-compatibility/2006">
              <mc:Choice xmlns:v="urn:schemas-microsoft-com:vml" Requires="v">
                <p:oleObj spid="_x0000_s1031" name="Acrobat Document" showAsIcon="1" r:id="rId5" imgW="914400" imgH="771480" progId="AcroExch.Document.DC">
                  <p:link updateAutomatic="1"/>
                </p:oleObj>
              </mc:Choice>
              <mc:Fallback>
                <p:oleObj name="Acrobat Document" showAsIcon="1" r:id="rId5" imgW="914400" imgH="771480" progId="AcroExch.Document.DC">
                  <p:link updateAutomatic="1"/>
                  <p:pic>
                    <p:nvPicPr>
                      <p:cNvPr id="20" name="Object 19">
                        <a:extLst>
                          <a:ext uri="{FF2B5EF4-FFF2-40B4-BE49-F238E27FC236}">
                            <a16:creationId xmlns:a16="http://schemas.microsoft.com/office/drawing/2014/main" id="{DF31568A-F2FE-4D1A-9A0C-7FF0F78F81D1}"/>
                          </a:ext>
                        </a:extLst>
                      </p:cNvPr>
                      <p:cNvPicPr/>
                      <p:nvPr/>
                    </p:nvPicPr>
                    <p:blipFill>
                      <a:blip r:embed="rId6"/>
                      <a:stretch>
                        <a:fillRect/>
                      </a:stretch>
                    </p:blipFill>
                    <p:spPr>
                      <a:xfrm>
                        <a:off x="7247538" y="3651439"/>
                        <a:ext cx="1402412" cy="1158731"/>
                      </a:xfrm>
                      <a:prstGeom prst="rect">
                        <a:avLst/>
                      </a:prstGeom>
                    </p:spPr>
                  </p:pic>
                </p:oleObj>
              </mc:Fallback>
            </mc:AlternateContent>
          </a:graphicData>
        </a:graphic>
      </p:graphicFrame>
    </p:spTree>
    <p:extLst>
      <p:ext uri="{BB962C8B-B14F-4D97-AF65-F5344CB8AC3E}">
        <p14:creationId xmlns:p14="http://schemas.microsoft.com/office/powerpoint/2010/main" val="425656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E6320A-D901-46DA-99AD-7E738ACBE065}"/>
              </a:ext>
            </a:extLst>
          </p:cNvPr>
          <p:cNvSpPr>
            <a:spLocks noGrp="1"/>
          </p:cNvSpPr>
          <p:nvPr>
            <p:ph type="sldNum" idx="12"/>
          </p:nvPr>
        </p:nvSpPr>
        <p:spPr/>
        <p:txBody>
          <a:bodyPr/>
          <a:lstStyle/>
          <a:p>
            <a:fld id="{00000000-1234-1234-1234-123412341234}" type="slidenum">
              <a:rPr lang="en-US" smtClean="0"/>
              <a:pPr/>
              <a:t>7</a:t>
            </a:fld>
            <a:endParaRPr lang="en-US"/>
          </a:p>
        </p:txBody>
      </p:sp>
      <p:sp>
        <p:nvSpPr>
          <p:cNvPr id="3" name="Text Placeholder 2">
            <a:extLst>
              <a:ext uri="{FF2B5EF4-FFF2-40B4-BE49-F238E27FC236}">
                <a16:creationId xmlns:a16="http://schemas.microsoft.com/office/drawing/2014/main" id="{2FD32C1C-8E3F-4110-B5A5-0592727C2BE2}"/>
              </a:ext>
            </a:extLst>
          </p:cNvPr>
          <p:cNvSpPr>
            <a:spLocks noGrp="1"/>
          </p:cNvSpPr>
          <p:nvPr>
            <p:ph type="body" idx="1"/>
          </p:nvPr>
        </p:nvSpPr>
        <p:spPr>
          <a:xfrm>
            <a:off x="2786063" y="1975238"/>
            <a:ext cx="5978925" cy="1861307"/>
          </a:xfrm>
        </p:spPr>
        <p:txBody>
          <a:bodyPr>
            <a:normAutofit lnSpcReduction="10000"/>
          </a:bodyPr>
          <a:lstStyle/>
          <a:p>
            <a:r>
              <a:rPr lang="en-US" dirty="0"/>
              <a:t>Reporting for Georgia</a:t>
            </a:r>
          </a:p>
          <a:p>
            <a:r>
              <a:rPr lang="en-US" dirty="0"/>
              <a:t>	Training Assigned – by Agency &amp; as a whole</a:t>
            </a:r>
          </a:p>
          <a:p>
            <a:r>
              <a:rPr lang="en-US" dirty="0"/>
              <a:t>	Training Taken - by Agency &amp; as a whole</a:t>
            </a:r>
          </a:p>
          <a:p>
            <a:r>
              <a:rPr lang="en-US" dirty="0"/>
              <a:t>	Pass/Fail report - by Agency &amp; as a whole</a:t>
            </a:r>
          </a:p>
          <a:p>
            <a:r>
              <a:rPr lang="en-US" dirty="0"/>
              <a:t>	</a:t>
            </a:r>
          </a:p>
        </p:txBody>
      </p:sp>
      <p:sp>
        <p:nvSpPr>
          <p:cNvPr id="5" name="Title 4">
            <a:extLst>
              <a:ext uri="{FF2B5EF4-FFF2-40B4-BE49-F238E27FC236}">
                <a16:creationId xmlns:a16="http://schemas.microsoft.com/office/drawing/2014/main" id="{1BBA45F0-C5A2-430E-8939-3FFA0762D2CD}"/>
              </a:ext>
            </a:extLst>
          </p:cNvPr>
          <p:cNvSpPr>
            <a:spLocks noGrp="1"/>
          </p:cNvSpPr>
          <p:nvPr>
            <p:ph type="title"/>
          </p:nvPr>
        </p:nvSpPr>
        <p:spPr/>
        <p:txBody>
          <a:bodyPr/>
          <a:lstStyle/>
          <a:p>
            <a:r>
              <a:rPr lang="en-US" dirty="0"/>
              <a:t>Reporting</a:t>
            </a:r>
          </a:p>
        </p:txBody>
      </p:sp>
      <p:pic>
        <p:nvPicPr>
          <p:cNvPr id="8" name="Picture 7">
            <a:extLst>
              <a:ext uri="{FF2B5EF4-FFF2-40B4-BE49-F238E27FC236}">
                <a16:creationId xmlns:a16="http://schemas.microsoft.com/office/drawing/2014/main" id="{6D18FFBE-04D8-48FC-806D-5334FF9E2333}"/>
              </a:ext>
            </a:extLst>
          </p:cNvPr>
          <p:cNvPicPr>
            <a:picLocks noChangeAspect="1"/>
          </p:cNvPicPr>
          <p:nvPr/>
        </p:nvPicPr>
        <p:blipFill>
          <a:blip r:embed="rId2"/>
          <a:stretch>
            <a:fillRect/>
          </a:stretch>
        </p:blipFill>
        <p:spPr>
          <a:xfrm>
            <a:off x="2378255" y="3922216"/>
            <a:ext cx="5444297" cy="978830"/>
          </a:xfrm>
          <a:prstGeom prst="rect">
            <a:avLst/>
          </a:prstGeom>
        </p:spPr>
      </p:pic>
    </p:spTree>
    <p:extLst>
      <p:ext uri="{BB962C8B-B14F-4D97-AF65-F5344CB8AC3E}">
        <p14:creationId xmlns:p14="http://schemas.microsoft.com/office/powerpoint/2010/main" val="245885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B3D01E-BFB5-4BEA-B4D9-307A3382DBAB}"/>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155995FF-3662-469E-B9C1-BF41FD9EF601}"/>
              </a:ext>
            </a:extLst>
          </p:cNvPr>
          <p:cNvSpPr>
            <a:spLocks noGrp="1"/>
          </p:cNvSpPr>
          <p:nvPr>
            <p:ph type="title"/>
          </p:nvPr>
        </p:nvSpPr>
        <p:spPr/>
        <p:txBody>
          <a:bodyPr/>
          <a:lstStyle/>
          <a:p>
            <a:endParaRPr lang="en-US"/>
          </a:p>
        </p:txBody>
      </p:sp>
      <p:sp>
        <p:nvSpPr>
          <p:cNvPr id="4" name="Subtitle 3">
            <a:extLst>
              <a:ext uri="{FF2B5EF4-FFF2-40B4-BE49-F238E27FC236}">
                <a16:creationId xmlns:a16="http://schemas.microsoft.com/office/drawing/2014/main" id="{D8BF8FE8-470F-475C-95CD-75D2B36B7303}"/>
              </a:ext>
            </a:extLst>
          </p:cNvPr>
          <p:cNvSpPr>
            <a:spLocks noGrp="1"/>
          </p:cNvSpPr>
          <p:nvPr>
            <p:ph type="subTitle" idx="2"/>
          </p:nvPr>
        </p:nvSpPr>
        <p:spPr/>
        <p:txBody>
          <a:bodyPr/>
          <a:lstStyle/>
          <a:p>
            <a:endParaRPr lang="en-US"/>
          </a:p>
        </p:txBody>
      </p:sp>
      <p:pic>
        <p:nvPicPr>
          <p:cNvPr id="5" name="Picture 4">
            <a:extLst>
              <a:ext uri="{FF2B5EF4-FFF2-40B4-BE49-F238E27FC236}">
                <a16:creationId xmlns:a16="http://schemas.microsoft.com/office/drawing/2014/main" id="{4C37ED23-5293-4A59-A2BA-4B054DF90900}"/>
              </a:ext>
            </a:extLst>
          </p:cNvPr>
          <p:cNvPicPr>
            <a:picLocks noChangeAspect="1"/>
          </p:cNvPicPr>
          <p:nvPr/>
        </p:nvPicPr>
        <p:blipFill>
          <a:blip r:embed="rId2"/>
          <a:stretch>
            <a:fillRect/>
          </a:stretch>
        </p:blipFill>
        <p:spPr>
          <a:xfrm>
            <a:off x="0" y="952500"/>
            <a:ext cx="9144000" cy="4953000"/>
          </a:xfrm>
          <a:prstGeom prst="rect">
            <a:avLst/>
          </a:prstGeom>
        </p:spPr>
      </p:pic>
    </p:spTree>
    <p:extLst>
      <p:ext uri="{BB962C8B-B14F-4D97-AF65-F5344CB8AC3E}">
        <p14:creationId xmlns:p14="http://schemas.microsoft.com/office/powerpoint/2010/main" val="1569513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C3D0A6-E99C-46C5-8379-3BC167D73949}"/>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9A59B532-EA8C-489A-8FA5-9D9E79251A92}"/>
              </a:ext>
            </a:extLst>
          </p:cNvPr>
          <p:cNvSpPr>
            <a:spLocks noGrp="1"/>
          </p:cNvSpPr>
          <p:nvPr>
            <p:ph type="title"/>
          </p:nvPr>
        </p:nvSpPr>
        <p:spPr/>
        <p:txBody>
          <a:bodyPr/>
          <a:lstStyle/>
          <a:p>
            <a:endParaRPr lang="en-US"/>
          </a:p>
        </p:txBody>
      </p:sp>
      <p:sp>
        <p:nvSpPr>
          <p:cNvPr id="4" name="Subtitle 3">
            <a:extLst>
              <a:ext uri="{FF2B5EF4-FFF2-40B4-BE49-F238E27FC236}">
                <a16:creationId xmlns:a16="http://schemas.microsoft.com/office/drawing/2014/main" id="{A76EE912-2BEA-4459-9AAF-000A0ADAEDA0}"/>
              </a:ext>
            </a:extLst>
          </p:cNvPr>
          <p:cNvSpPr>
            <a:spLocks noGrp="1"/>
          </p:cNvSpPr>
          <p:nvPr>
            <p:ph type="subTitle" idx="2"/>
          </p:nvPr>
        </p:nvSpPr>
        <p:spPr/>
        <p:txBody>
          <a:bodyPr/>
          <a:lstStyle/>
          <a:p>
            <a:endParaRPr lang="en-US"/>
          </a:p>
        </p:txBody>
      </p:sp>
      <p:pic>
        <p:nvPicPr>
          <p:cNvPr id="5" name="Picture 4">
            <a:extLst>
              <a:ext uri="{FF2B5EF4-FFF2-40B4-BE49-F238E27FC236}">
                <a16:creationId xmlns:a16="http://schemas.microsoft.com/office/drawing/2014/main" id="{4556B8A8-31D1-4ED4-89DE-242EB3E3830D}"/>
              </a:ext>
            </a:extLst>
          </p:cNvPr>
          <p:cNvPicPr>
            <a:picLocks noChangeAspect="1"/>
          </p:cNvPicPr>
          <p:nvPr/>
        </p:nvPicPr>
        <p:blipFill>
          <a:blip r:embed="rId2"/>
          <a:stretch>
            <a:fillRect/>
          </a:stretch>
        </p:blipFill>
        <p:spPr>
          <a:xfrm>
            <a:off x="0" y="952500"/>
            <a:ext cx="9144000" cy="4953000"/>
          </a:xfrm>
          <a:prstGeom prst="rect">
            <a:avLst/>
          </a:prstGeom>
        </p:spPr>
      </p:pic>
    </p:spTree>
    <p:extLst>
      <p:ext uri="{BB962C8B-B14F-4D97-AF65-F5344CB8AC3E}">
        <p14:creationId xmlns:p14="http://schemas.microsoft.com/office/powerpoint/2010/main" val="36840394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24303319-78b4-4866-9de0-bde40737f1d8" ContentTypeId="0x010100B2029F26138C4BFDA158A626F91E876A" PreviousValue="false"/>
</file>

<file path=customXml/item2.xml><?xml version="1.0" encoding="utf-8"?>
<p:properties xmlns:p="http://schemas.microsoft.com/office/2006/metadata/properties" xmlns:xsi="http://www.w3.org/2001/XMLSchema-instance" xmlns:pc="http://schemas.microsoft.com/office/infopath/2007/PartnerControls">
  <documentManagement>
    <TaxCatchAll xmlns="64719721-3f2e-4037-a826-7fe00fbc2e3c">
      <Value>432</Value>
    </TaxCatchAll>
    <TaxKeywordTaxHTField xmlns="64719721-3f2e-4037-a826-7fe00fbc2e3c">
      <Terms xmlns="http://schemas.microsoft.com/office/infopath/2007/PartnerControls"/>
    </TaxKeywordTaxHTField>
    <Division xmlns="64719721-3f2e-4037-a826-7fe00fbc2e3c">Human Resources Administration</Division>
    <EffectiveDate xmlns="0726195c-4e5f-403b-b0e6-5bc4fc6a495f">2019-08-19T12:54:00+00:00</EffectiveDate>
    <CategoryDoc xmlns="0726195c-4e5f-403b-b0e6-5bc4fc6a495f">None</CategoryDoc>
    <b814ba249d91463a8222dc7318a2e120 xmlns="64719721-3f2e-4037-a826-7fe00fbc2e3c">
      <Terms xmlns="http://schemas.microsoft.com/office/infopath/2007/PartnerControls">
        <TermInfo xmlns="http://schemas.microsoft.com/office/infopath/2007/PartnerControls">
          <TermName xmlns="http://schemas.microsoft.com/office/infopath/2007/PartnerControls">Announcements</TermName>
          <TermId xmlns="http://schemas.microsoft.com/office/infopath/2007/PartnerControls">6012da56-955a-4c8b-ba46-119d46f6b310</TermId>
        </TermInfo>
      </Terms>
    </b814ba249d91463a8222dc7318a2e120>
    <DocumentDescription xmlns="0726195c-4e5f-403b-b0e6-5bc4fc6a495f">A Poerpoint slidedeck presentation for the February 19, 2019 Quarterly HR Community Meeting</DocumentDescription>
    <DisplayPriority xmlns="0726195c-4e5f-403b-b0e6-5bc4fc6a495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ASAssetContentType" ma:contentTypeID="0x010100B2029F26138C4BFDA158A626F91E876A00DD0BB0313D568F4C88398F64869700D5" ma:contentTypeVersion="66" ma:contentTypeDescription="This is used to create DOAS Asset Library" ma:contentTypeScope="" ma:versionID="7628bcf6eab5a29d15c60e345f0f36e0">
  <xsd:schema xmlns:xsd="http://www.w3.org/2001/XMLSchema" xmlns:xs="http://www.w3.org/2001/XMLSchema" xmlns:p="http://schemas.microsoft.com/office/2006/metadata/properties" xmlns:ns2="0726195c-4e5f-403b-b0e6-5bc4fc6a495f" xmlns:ns3="64719721-3f2e-4037-a826-7fe00fbc2e3c" targetNamespace="http://schemas.microsoft.com/office/2006/metadata/properties" ma:root="true" ma:fieldsID="9f4748f1dcecb71beffc1b6a22021f29" ns2:_="" ns3:_="">
    <xsd:import namespace="0726195c-4e5f-403b-b0e6-5bc4fc6a495f"/>
    <xsd:import namespace="64719721-3f2e-4037-a826-7fe00fbc2e3c"/>
    <xsd:element name="properties">
      <xsd:complexType>
        <xsd:sequence>
          <xsd:element name="documentManagement">
            <xsd:complexType>
              <xsd:all>
                <xsd:element ref="ns2:CategoryDoc" minOccurs="0"/>
                <xsd:element ref="ns2:EffectiveDate"/>
                <xsd:element ref="ns2:DocumentDescription"/>
                <xsd:element ref="ns2:DisplayPriority" minOccurs="0"/>
                <xsd:element ref="ns3:b814ba249d91463a8222dc7318a2e120" minOccurs="0"/>
                <xsd:element ref="ns3:TaxCatchAll" minOccurs="0"/>
                <xsd:element ref="ns3:TaxCatchAllLabel" minOccurs="0"/>
                <xsd:element ref="ns3:TaxKeywordTaxHTField" minOccurs="0"/>
                <xsd:element ref="ns3:Divi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26195c-4e5f-403b-b0e6-5bc4fc6a495f" elementFormDefault="qualified">
    <xsd:import namespace="http://schemas.microsoft.com/office/2006/documentManagement/types"/>
    <xsd:import namespace="http://schemas.microsoft.com/office/infopath/2007/PartnerControls"/>
    <xsd:element name="CategoryDoc" ma:index="8" nillable="true" ma:displayName="Document Category" ma:default="None" ma:description="" ma:format="Dropdown" ma:internalName="CategoryDoc">
      <xsd:simpleType>
        <xsd:restriction base="dms:Choice">
          <xsd:enumeration value="None"/>
        </xsd:restriction>
      </xsd:simpleType>
    </xsd:element>
    <xsd:element name="EffectiveDate" ma:index="9" ma:displayName="Effective Date" ma:default="[today]" ma:description="" ma:format="DateTime" ma:internalName="EffectiveDate">
      <xsd:simpleType>
        <xsd:restriction base="dms:DateTime"/>
      </xsd:simpleType>
    </xsd:element>
    <xsd:element name="DocumentDescription" ma:index="10" ma:displayName="Document Description" ma:description="Note" ma:internalName="DocumentDescription">
      <xsd:simpleType>
        <xsd:restriction base="dms:Note">
          <xsd:maxLength value="255"/>
        </xsd:restriction>
      </xsd:simpleType>
    </xsd:element>
    <xsd:element name="DisplayPriority" ma:index="11" nillable="true" ma:displayName="Display Priority" ma:internalName="DisplayPriority">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64719721-3f2e-4037-a826-7fe00fbc2e3c" elementFormDefault="qualified">
    <xsd:import namespace="http://schemas.microsoft.com/office/2006/documentManagement/types"/>
    <xsd:import namespace="http://schemas.microsoft.com/office/infopath/2007/PartnerControls"/>
    <xsd:element name="b814ba249d91463a8222dc7318a2e120" ma:index="12" ma:taxonomy="true" ma:internalName="b814ba249d91463a8222dc7318a2e120" ma:taxonomyFieldName="BusinessServices" ma:displayName="Business Services" ma:default="" ma:fieldId="{b814ba24-9d91-463a-8222-dc7318a2e120}" ma:sspId="24303319-78b4-4866-9de0-bde40737f1d8" ma:termSetId="c54f94ba-c49d-48e8-b789-4a89780f2686" ma:anchorId="3e0b3416-4f48-409d-9643-5ee8099d9f40" ma:open="false" ma:isKeyword="false">
      <xsd:complexType>
        <xsd:sequence>
          <xsd:element ref="pc:Terms" minOccurs="0" maxOccurs="1"/>
        </xsd:sequence>
      </xsd:complexType>
    </xsd:element>
    <xsd:element name="TaxCatchAll" ma:index="13" nillable="true" ma:displayName="Taxonomy Catch All Column" ma:hidden="true" ma:list="{c085d1ce-44a5-47b0-af7a-48aa3d02d715}" ma:internalName="TaxCatchAll" ma:showField="CatchAllData" ma:web="0726195c-4e5f-403b-b0e6-5bc4fc6a495f">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Taxonomy Catch All Column1" ma:hidden="true" ma:list="{c085d1ce-44a5-47b0-af7a-48aa3d02d715}" ma:internalName="TaxCatchAllLabel" ma:readOnly="true" ma:showField="CatchAllDataLabel" ma:web="0726195c-4e5f-403b-b0e6-5bc4fc6a495f">
      <xsd:complexType>
        <xsd:complexContent>
          <xsd:extension base="dms:MultiChoiceLookup">
            <xsd:sequence>
              <xsd:element name="Value" type="dms:Lookup" maxOccurs="unbounded" minOccurs="0" nillable="true"/>
            </xsd:sequence>
          </xsd:extension>
        </xsd:complexContent>
      </xsd:complexType>
    </xsd:element>
    <xsd:element name="TaxKeywordTaxHTField" ma:index="16"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Division" ma:index="18" nillable="true" ma:displayName="Division" ma:description="" ma:internalName="Divi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DDA147-74B4-474B-BDD6-EB1A414CD4F4}"/>
</file>

<file path=customXml/itemProps2.xml><?xml version="1.0" encoding="utf-8"?>
<ds:datastoreItem xmlns:ds="http://schemas.openxmlformats.org/officeDocument/2006/customXml" ds:itemID="{8A42A322-A5C9-4263-8D23-E020112C9F34}"/>
</file>

<file path=customXml/itemProps3.xml><?xml version="1.0" encoding="utf-8"?>
<ds:datastoreItem xmlns:ds="http://schemas.openxmlformats.org/officeDocument/2006/customXml" ds:itemID="{4505E05A-A7AC-4623-984C-06397B16D0BB}"/>
</file>

<file path=customXml/itemProps4.xml><?xml version="1.0" encoding="utf-8"?>
<ds:datastoreItem xmlns:ds="http://schemas.openxmlformats.org/officeDocument/2006/customXml" ds:itemID="{01823F32-E9E8-4439-ADA2-E0970D156654}"/>
</file>

<file path=docProps/app.xml><?xml version="1.0" encoding="utf-8"?>
<Properties xmlns="http://schemas.openxmlformats.org/officeDocument/2006/extended-properties" xmlns:vt="http://schemas.openxmlformats.org/officeDocument/2006/docPropsVTypes">
  <TotalTime>238</TotalTime>
  <Words>2880</Words>
  <Application>Microsoft Office PowerPoint</Application>
  <PresentationFormat>On-screen Show (4:3)</PresentationFormat>
  <Paragraphs>471</Paragraphs>
  <Slides>55</Slides>
  <Notes>10</Notes>
  <HiddenSlides>0</HiddenSlides>
  <MMClips>0</MMClips>
  <ScaleCrop>false</ScaleCrop>
  <HeadingPairs>
    <vt:vector size="8" baseType="variant">
      <vt:variant>
        <vt:lpstr>Fonts Used</vt:lpstr>
      </vt:variant>
      <vt:variant>
        <vt:i4>14</vt:i4>
      </vt:variant>
      <vt:variant>
        <vt:lpstr>Theme</vt:lpstr>
      </vt:variant>
      <vt:variant>
        <vt:i4>1</vt:i4>
      </vt:variant>
      <vt:variant>
        <vt:lpstr>Links</vt:lpstr>
      </vt:variant>
      <vt:variant>
        <vt:i4>2</vt:i4>
      </vt:variant>
      <vt:variant>
        <vt:lpstr>Slide Titles</vt:lpstr>
      </vt:variant>
      <vt:variant>
        <vt:i4>55</vt:i4>
      </vt:variant>
    </vt:vector>
  </HeadingPairs>
  <TitlesOfParts>
    <vt:vector size="72" baseType="lpstr">
      <vt:lpstr>Arial</vt:lpstr>
      <vt:lpstr>Arial Black</vt:lpstr>
      <vt:lpstr>Arial Narrow</vt:lpstr>
      <vt:lpstr>BATAVIA</vt:lpstr>
      <vt:lpstr>Calibri</vt:lpstr>
      <vt:lpstr>Georgia</vt:lpstr>
      <vt:lpstr>Gill Sans MT</vt:lpstr>
      <vt:lpstr>Helvetica</vt:lpstr>
      <vt:lpstr>Lucida Grande</vt:lpstr>
      <vt:lpstr>Lucida Sans</vt:lpstr>
      <vt:lpstr>Lucida Sans Unicode</vt:lpstr>
      <vt:lpstr>Times New Roman</vt:lpstr>
      <vt:lpstr>Verdana</vt:lpstr>
      <vt:lpstr>Wingdings</vt:lpstr>
      <vt:lpstr>Office Theme</vt:lpstr>
      <vt:lpstr>file:///C:\Users\A578043\Desktop\Example%20Assignment%20E-Mail.pdf</vt:lpstr>
      <vt:lpstr>file:///C:\Users\A578043\Desktop\SAT%20Completion%20Info.pdf</vt:lpstr>
      <vt:lpstr>Quarterly HR Community Meeting</vt:lpstr>
      <vt:lpstr>Quarterly HR Community Meeting AGENDA August 20, 2019, 10:00am – 12:00pm Room 1816, 18th Floor, West Tower</vt:lpstr>
      <vt:lpstr>Cyber Security Awareness Training </vt:lpstr>
      <vt:lpstr>Proofpoint Training Overview</vt:lpstr>
      <vt:lpstr>Course Recommendation</vt:lpstr>
      <vt:lpstr>Learner experience</vt:lpstr>
      <vt:lpstr>Reporting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Mandatory Cyber Training Rollout</vt:lpstr>
      <vt:lpstr>Contacts</vt:lpstr>
      <vt:lpstr>Questions</vt:lpstr>
      <vt:lpstr>Human Trafficking Prevention Training </vt:lpstr>
      <vt:lpstr>Human Trafficking Prevention Training</vt:lpstr>
      <vt:lpstr>Launching Our 2020 Flexible Benefits Season</vt:lpstr>
      <vt:lpstr>PowerPoint Presentation</vt:lpstr>
      <vt:lpstr>Open Enrollment Metrics for Plan Year 2019</vt:lpstr>
      <vt:lpstr>2019 Open Enrollment for 2020 Plan Year </vt:lpstr>
      <vt:lpstr>2020 Flexible Benefits Vendors</vt:lpstr>
      <vt:lpstr>2020 Flexible Benefits Program Enhancements and Changes</vt:lpstr>
      <vt:lpstr>2020 Flexible Benefits Program Enhancements and Changes, cont’d   </vt:lpstr>
      <vt:lpstr>2020 Flexible Benefits Program Enhancements and Changes, cont’d</vt:lpstr>
      <vt:lpstr>PowerPoint Presentation</vt:lpstr>
      <vt:lpstr>Upcoming Plan Changes for 2020</vt:lpstr>
      <vt:lpstr>One-Up Campaign Overview</vt:lpstr>
      <vt:lpstr>PowerPoint Presentation</vt:lpstr>
      <vt:lpstr>MetLife Group Benefits for State of Georgia  Employees</vt:lpstr>
      <vt:lpstr>Initiating a Life Claim</vt:lpstr>
      <vt:lpstr>Phone Numbers to Keep Close</vt:lpstr>
      <vt:lpstr>PowerPoint Presentation</vt:lpstr>
      <vt:lpstr>Employee Assistance Program (EAP) </vt:lpstr>
      <vt:lpstr>Let’s Get Prepared! </vt:lpstr>
      <vt:lpstr>Flexible Benefits Trivia </vt:lpstr>
      <vt:lpstr>Preventing Sexual Harassment Update</vt:lpstr>
      <vt:lpstr>Preventing Sexual Harassment Update</vt:lpstr>
      <vt:lpstr>Helpful Reminders</vt:lpstr>
      <vt:lpstr>Sexual Harassment for Investigators Training</vt:lpstr>
      <vt:lpstr>Sexual Harassment for Investigators Online Training</vt:lpstr>
      <vt:lpstr>Sexual Harassment for Investigators Online Test</vt:lpstr>
      <vt:lpstr>Sexual Harassment for Investigators</vt:lpstr>
      <vt:lpstr>Preventing Sexual Harassment Update</vt:lpstr>
      <vt:lpstr>Preventing Sexual Harassment Training Update</vt:lpstr>
      <vt:lpstr>Campus Recruiting Update</vt:lpstr>
      <vt:lpstr>Campus Recruitment – Fall 2019</vt:lpstr>
      <vt:lpstr>Meeting Wrap-up</vt:lpstr>
      <vt:lpstr>2019 HR Community Meeting  Dates and Topics</vt:lpstr>
      <vt:lpstr>Other Upcoming HR Meetings</vt:lpstr>
      <vt:lpstr>404-463-7054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Quarterly HR Community Meeting</dc:title>
  <dc:creator>Jenkins, Monique</dc:creator>
  <cp:keywords/>
  <cp:lastModifiedBy>Jenkins, Monique</cp:lastModifiedBy>
  <cp:revision>10</cp:revision>
  <dcterms:created xsi:type="dcterms:W3CDTF">2019-08-20T12:05:22Z</dcterms:created>
  <dcterms:modified xsi:type="dcterms:W3CDTF">2019-08-21T16:48:32Z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BusinessServices">
    <vt:lpwstr>432;#Announcements|6012da56-955a-4c8b-ba46-119d46f6b310</vt:lpwstr>
  </property>
  <property fmtid="{D5CDD505-2E9C-101B-9397-08002B2CF9AE}" pid="4" name="ContentTypeId">
    <vt:lpwstr>0x010100B2029F26138C4BFDA158A626F91E876A00DD0BB0313D568F4C88398F64869700D5</vt:lpwstr>
  </property>
</Properties>
</file>